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7" r:id="rId4"/>
    <p:sldId id="276" r:id="rId5"/>
    <p:sldId id="283" r:id="rId6"/>
    <p:sldId id="280" r:id="rId7"/>
    <p:sldId id="291" r:id="rId8"/>
    <p:sldId id="284" r:id="rId9"/>
    <p:sldId id="288" r:id="rId10"/>
    <p:sldId id="282" r:id="rId11"/>
    <p:sldId id="264" r:id="rId12"/>
    <p:sldId id="285" r:id="rId13"/>
    <p:sldId id="292" r:id="rId14"/>
    <p:sldId id="281" r:id="rId15"/>
    <p:sldId id="271" r:id="rId16"/>
    <p:sldId id="272" r:id="rId17"/>
    <p:sldId id="293" r:id="rId18"/>
    <p:sldId id="294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571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9957-BBDA-425A-940D-B78F382F4C0D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93387-9DB0-452C-B802-1DA2C43FC8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2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359C2-80D9-42A2-8015-50DF80A51186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612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359C2-80D9-42A2-8015-50DF80A5118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993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359C2-80D9-42A2-8015-50DF80A51186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08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33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51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8A4C58A-8F07-4130-B14A-D28C621C9DEE}" type="slidenum">
              <a:rPr lang="en-US" altLang="ja-JP" sz="1200">
                <a:latin typeface="Times" pitchFamily="18" charset="0"/>
                <a:ea typeface="Osaka" charset="-128"/>
              </a:rPr>
              <a:pPr eaLnBrk="1" hangingPunct="1"/>
              <a:t>18</a:t>
            </a:fld>
            <a:endParaRPr lang="en-US" altLang="ja-JP" sz="1200">
              <a:latin typeface="Times" pitchFamily="18" charset="0"/>
              <a:ea typeface="Osaka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30638" y="9410700"/>
            <a:ext cx="29321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fld id="{9364FBCE-CE54-4B71-90DA-A0E4CA96C9CA}" type="slidenum">
              <a:rPr kumimoji="0" lang="en-GB" altLang="ja-JP" sz="1400">
                <a:solidFill>
                  <a:srgbClr val="333333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t>18</a:t>
            </a:fld>
            <a:endParaRPr kumimoji="0" lang="en-GB" altLang="ja-JP" sz="14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27126" y="754063"/>
            <a:ext cx="4506913" cy="3708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3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endParaRPr kumimoji="0" lang="ja-JP" altLang="ja-JP" sz="1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1046163" y="4711700"/>
            <a:ext cx="4679950" cy="380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eaLnBrk="1" hangingPunct="1">
              <a:spcBef>
                <a:spcPct val="0"/>
              </a:spcBef>
            </a:pPr>
            <a:endParaRPr lang="ja-JP" altLang="ja-JP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57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6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28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22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7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9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2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6DF5-4283-42D0-A986-E847C7EDAC88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8222-86B0-4149-8B79-4295ECACE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1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1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0.png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global.jaxa.jp/projects/rockets/s_rocket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"/>
          <a:stretch/>
        </p:blipFill>
        <p:spPr>
          <a:xfrm>
            <a:off x="0" y="3147109"/>
            <a:ext cx="9144000" cy="3682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446" y="457200"/>
            <a:ext cx="8351108" cy="1903545"/>
          </a:xfrm>
        </p:spPr>
        <p:txBody>
          <a:bodyPr>
            <a:noAutofit/>
          </a:bodyPr>
          <a:lstStyle/>
          <a:p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COBAND Project for Cosmic Background Neutrino Decay Search and Rocket Experiment Design</a:t>
            </a:r>
            <a:endParaRPr kumimoji="1" lang="ja-JP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31" y="2621434"/>
            <a:ext cx="5110478" cy="1655762"/>
          </a:xfrm>
        </p:spPr>
        <p:txBody>
          <a:bodyPr/>
          <a:lstStyle/>
          <a:p>
            <a:r>
              <a:rPr kumimoji="1" lang="en-US" altLang="ja-JP" dirty="0" smtClean="0"/>
              <a:t>2017 Sep. 26</a:t>
            </a:r>
            <a:r>
              <a:rPr kumimoji="1" lang="en-US" altLang="ja-JP" baseline="30000" dirty="0" smtClean="0"/>
              <a:t>th</a:t>
            </a:r>
            <a:endParaRPr kumimoji="1" lang="en-US" altLang="ja-JP" dirty="0" smtClean="0"/>
          </a:p>
          <a:p>
            <a:r>
              <a:rPr lang="en-US" altLang="ja-JP" dirty="0" smtClean="0"/>
              <a:t>Takashi Iida (Univ. of Tsukuba)</a:t>
            </a:r>
          </a:p>
          <a:p>
            <a:r>
              <a:rPr lang="en-US" altLang="ja-JP" sz="2000" dirty="0" smtClean="0"/>
              <a:t>for COBAND collaboration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41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978" y="287501"/>
            <a:ext cx="8229600" cy="634082"/>
          </a:xfrm>
        </p:spPr>
        <p:txBody>
          <a:bodyPr>
            <a:noAutofit/>
          </a:bodyPr>
          <a:lstStyle/>
          <a:p>
            <a:r>
              <a:rPr lang="en-US" altLang="ja-JP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Sensitivity to neutrino decay</a:t>
            </a:r>
            <a:endParaRPr kumimoji="1" lang="ja-JP" alt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815" y="1064494"/>
            <a:ext cx="8367926" cy="1864198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arameters in the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rocket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simulation</a:t>
            </a:r>
            <a:endParaRPr kumimoji="1"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telescope dia.: 15cm</a:t>
            </a:r>
          </a:p>
          <a:p>
            <a:pPr>
              <a:lnSpc>
                <a:spcPts val="1600"/>
              </a:lnSpc>
            </a:pP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50-column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: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40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m – 80 m)</a:t>
            </a: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</a:t>
            </a: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8-row array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Viewing angle per single pixel: 100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rad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100rad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Measurement time: 200 sec.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Photon detection efficiency: 100%</a:t>
            </a:r>
            <a:endParaRPr kumimoji="1" lang="ja-JP" altLang="en-US" sz="1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45815" y="6229915"/>
            <a:ext cx="8727966" cy="592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If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</a:t>
            </a:r>
            <a:r>
              <a:rPr lang="en-US" altLang="ja-JP" sz="20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3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lifetime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were 2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 10</a:t>
            </a:r>
            <a:r>
              <a:rPr lang="en-US" altLang="ja-JP" sz="20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14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yrs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, the signal significance is at 5 level</a:t>
            </a:r>
            <a:endParaRPr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357" y="3187723"/>
            <a:ext cx="4027730" cy="2788990"/>
            <a:chOff x="118539" y="2727024"/>
            <a:chExt cx="4852496" cy="278899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39" y="2727024"/>
              <a:ext cx="4720310" cy="2326094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23527" y="4992794"/>
              <a:ext cx="46475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lain" startAt="40"/>
              </a:pPr>
              <a:r>
                <a:rPr kumimoji="1" lang="en-US" altLang="ja-JP" sz="1400" b="1" dirty="0" smtClean="0"/>
                <a:t>             50                  60                 70               80</a:t>
              </a:r>
            </a:p>
            <a:p>
              <a:pPr algn="r"/>
              <a:r>
                <a:rPr kumimoji="1" lang="en-US" altLang="ja-JP" sz="1400" b="1" dirty="0" smtClean="0"/>
                <a:t>λ</a:t>
              </a:r>
              <a:r>
                <a:rPr lang="ja-JP" altLang="en-US" sz="1400" b="1" dirty="0" smtClean="0"/>
                <a:t>（</a:t>
              </a:r>
              <a:r>
                <a:rPr lang="en-US" altLang="ja-JP" sz="1400" b="1" dirty="0" err="1" smtClean="0"/>
                <a:t>μm</a:t>
              </a:r>
              <a:r>
                <a:rPr lang="en-US" altLang="ja-JP" sz="1400" b="1" dirty="0" smtClean="0"/>
                <a:t>)</a:t>
              </a:r>
              <a:r>
                <a:rPr kumimoji="1" lang="ja-JP" altLang="en-US" sz="1400" b="1" dirty="0" smtClean="0"/>
                <a:t>　</a:t>
              </a:r>
              <a:endParaRPr kumimoji="1" lang="ja-JP" altLang="en-US" sz="1400" b="1" dirty="0"/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244021" y="4207368"/>
              <a:ext cx="4555075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/>
          <p:cNvSpPr txBox="1"/>
          <p:nvPr/>
        </p:nvSpPr>
        <p:spPr>
          <a:xfrm>
            <a:off x="1859199" y="4791735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Zodiacal Emission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3557" y="3328568"/>
            <a:ext cx="326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due to Neutrino Decay</a:t>
            </a:r>
          </a:p>
          <a:p>
            <a:pPr algn="ctr"/>
            <a:r>
              <a:rPr lang="el-GR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m(ν</a:t>
            </a:r>
            <a:r>
              <a:rPr lang="el-GR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)=50meV, τ(ν</a:t>
            </a:r>
            <a:r>
              <a:rPr lang="el-GR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</a:t>
            </a:r>
            <a:r>
              <a:rPr lang="el-GR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2×10</a:t>
            </a:r>
            <a:r>
              <a:rPr lang="el-GR" altLang="ja-JP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kumimoji="1" lang="ja-JP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324001" y="4048571"/>
            <a:ext cx="0" cy="6480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1296218" y="4074706"/>
            <a:ext cx="2467658" cy="345688"/>
          </a:xfrm>
          <a:custGeom>
            <a:avLst/>
            <a:gdLst>
              <a:gd name="connsiteX0" fmla="*/ 0 w 3122341"/>
              <a:gd name="connsiteY0" fmla="*/ 0 h 345688"/>
              <a:gd name="connsiteX1" fmla="*/ 1382751 w 3122341"/>
              <a:gd name="connsiteY1" fmla="*/ 89210 h 345688"/>
              <a:gd name="connsiteX2" fmla="*/ 3122341 w 3122341"/>
              <a:gd name="connsiteY2" fmla="*/ 345688 h 345688"/>
              <a:gd name="connsiteX3" fmla="*/ 3122341 w 3122341"/>
              <a:gd name="connsiteY3" fmla="*/ 345688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341" h="345688">
                <a:moveTo>
                  <a:pt x="0" y="0"/>
                </a:moveTo>
                <a:cubicBezTo>
                  <a:pt x="431180" y="15797"/>
                  <a:pt x="862361" y="31595"/>
                  <a:pt x="1382751" y="89210"/>
                </a:cubicBezTo>
                <a:cubicBezTo>
                  <a:pt x="1903141" y="146825"/>
                  <a:pt x="3122341" y="345688"/>
                  <a:pt x="3122341" y="345688"/>
                </a:cubicBezTo>
                <a:lnTo>
                  <a:pt x="3122341" y="345688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4"/>
          <p:cNvGrpSpPr/>
          <p:nvPr/>
        </p:nvGrpSpPr>
        <p:grpSpPr>
          <a:xfrm>
            <a:off x="4256509" y="2905711"/>
            <a:ext cx="4696458" cy="3252976"/>
            <a:chOff x="1547664" y="1724821"/>
            <a:chExt cx="6408712" cy="4512491"/>
          </a:xfrm>
        </p:grpSpPr>
        <p:grpSp>
          <p:nvGrpSpPr>
            <p:cNvPr id="15" name="グループ化 5"/>
            <p:cNvGrpSpPr/>
            <p:nvPr/>
          </p:nvGrpSpPr>
          <p:grpSpPr>
            <a:xfrm>
              <a:off x="1547664" y="1724821"/>
              <a:ext cx="6408712" cy="4512491"/>
              <a:chOff x="1403648" y="1076749"/>
              <a:chExt cx="6408712" cy="4512491"/>
            </a:xfrm>
          </p:grpSpPr>
          <p:pic>
            <p:nvPicPr>
              <p:cNvPr id="18" name="図 6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12" t="9028" r="7262" b="10350"/>
              <a:stretch/>
            </p:blipFill>
            <p:spPr>
              <a:xfrm>
                <a:off x="1403648" y="1196752"/>
                <a:ext cx="6408712" cy="4392488"/>
              </a:xfrm>
              <a:prstGeom prst="rect">
                <a:avLst/>
              </a:prstGeom>
            </p:spPr>
          </p:pic>
          <p:sp>
            <p:nvSpPr>
              <p:cNvPr id="19" name="コンテンツ プレースホルダー 2"/>
              <p:cNvSpPr txBox="1">
                <a:spLocks/>
              </p:cNvSpPr>
              <p:nvPr/>
            </p:nvSpPr>
            <p:spPr>
              <a:xfrm>
                <a:off x="4608004" y="3929398"/>
                <a:ext cx="2612982" cy="239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1400" dirty="0" err="1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S.H.Kim</a:t>
                </a:r>
                <a:r>
                  <a:rPr lang="en-US" altLang="ja-JP" sz="1400" dirty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et. al (2012)</a:t>
                </a:r>
                <a:endParaRPr lang="en-US" altLang="ja-JP" sz="18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0" name="コンテンツ プレースホルダー 2"/>
              <p:cNvSpPr txBox="1">
                <a:spLocks/>
              </p:cNvSpPr>
              <p:nvPr/>
            </p:nvSpPr>
            <p:spPr>
              <a:xfrm>
                <a:off x="4608004" y="4514664"/>
                <a:ext cx="2588335" cy="2880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1400" dirty="0" err="1">
                    <a:solidFill>
                      <a:srgbClr val="00B05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Mirizzi</a:t>
                </a:r>
                <a:r>
                  <a:rPr lang="en-US" altLang="ja-JP" sz="1400" dirty="0">
                    <a:solidFill>
                      <a:srgbClr val="00B05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et. al (2007)</a:t>
                </a:r>
                <a:endParaRPr lang="en-US" altLang="ja-JP" sz="1800" dirty="0">
                  <a:solidFill>
                    <a:srgbClr val="00B05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2" name="コンテンツ プレースホルダー 2"/>
              <p:cNvSpPr txBox="1">
                <a:spLocks/>
              </p:cNvSpPr>
              <p:nvPr/>
            </p:nvSpPr>
            <p:spPr>
              <a:xfrm>
                <a:off x="3635896" y="1628800"/>
                <a:ext cx="3312368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L-R SM </a:t>
                </a: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=0.02, M(W</a:t>
                </a:r>
                <a:r>
                  <a:rPr lang="en-US" altLang="ja-JP" sz="1400" baseline="-25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2</a:t>
                </a: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)=715GeV</a:t>
                </a:r>
                <a:endPara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3" name="コンテンツ プレースホルダー 2"/>
              <p:cNvSpPr txBox="1">
                <a:spLocks/>
              </p:cNvSpPr>
              <p:nvPr/>
            </p:nvSpPr>
            <p:spPr>
              <a:xfrm rot="16200000">
                <a:off x="1403552" y="2257734"/>
                <a:ext cx="2446433" cy="4241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m</a:t>
                </a:r>
                <a:r>
                  <a:rPr lang="en-US" altLang="ja-JP" sz="1400" baseline="-25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31</a:t>
                </a:r>
                <a:r>
                  <a:rPr lang="en-US" altLang="ja-JP" sz="1400" baseline="30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2 </a:t>
                </a: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= 2.510</a:t>
                </a:r>
                <a:r>
                  <a:rPr lang="en-US" altLang="ja-JP" sz="1400" baseline="30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-3</a:t>
                </a: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eV</a:t>
                </a:r>
                <a:r>
                  <a:rPr lang="en-US" altLang="ja-JP" sz="1400" baseline="30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2</a:t>
                </a:r>
                <a:endParaRPr lang="en-US" altLang="ja-JP" sz="18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4" name="コンテンツ プレースホルダー 2"/>
              <p:cNvSpPr txBox="1">
                <a:spLocks/>
              </p:cNvSpPr>
              <p:nvPr/>
            </p:nvSpPr>
            <p:spPr>
              <a:xfrm rot="16200000">
                <a:off x="6460576" y="1812512"/>
                <a:ext cx="1931568" cy="460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m</a:t>
                </a:r>
                <a:r>
                  <a:rPr lang="en-US" altLang="ja-JP" sz="1400" baseline="-25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i</a:t>
                </a:r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 panose="05050102010706020507" pitchFamily="18" charset="2"/>
                  </a:rPr>
                  <a:t> &lt; 0.23eV</a:t>
                </a:r>
                <a:endParaRPr lang="en-US" altLang="ja-JP" sz="18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pic>
          <p:nvPicPr>
            <p:cNvPr id="16" name="Picture 2" descr="http://hep.px.tsukuba.ac.jp/coband/Images/coband-logo-v4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175" y="2813161"/>
              <a:ext cx="1181578" cy="84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3"/>
            <p:cNvSpPr txBox="1"/>
            <p:nvPr/>
          </p:nvSpPr>
          <p:spPr>
            <a:xfrm>
              <a:off x="4504797" y="2958918"/>
              <a:ext cx="1779390" cy="717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COBAND rocket</a:t>
              </a:r>
            </a:p>
            <a:p>
              <a:r>
                <a:rPr lang="en-US" altLang="ja-JP" sz="1600" dirty="0"/>
                <a:t>200sec meas.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31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06" y="74869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COBAND optical system design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8" y="2882176"/>
            <a:ext cx="4598918" cy="324629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95881" y="3924625"/>
            <a:ext cx="1825935" cy="2125216"/>
            <a:chOff x="7082393" y="4305659"/>
            <a:chExt cx="1825935" cy="21252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3" t="8972" r="37238" b="24777"/>
            <a:stretch/>
          </p:blipFill>
          <p:spPr>
            <a:xfrm>
              <a:off x="7082393" y="4305659"/>
              <a:ext cx="1825935" cy="1725106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7659705" y="6080439"/>
              <a:ext cx="85564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659705" y="6030765"/>
              <a:ext cx="931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</a:t>
              </a:r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m</a:t>
              </a:r>
              <a:r>
                <a:rPr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2" descr="CODE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02" y="1618213"/>
            <a:ext cx="2368825" cy="4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05873" y="5728362"/>
            <a:ext cx="678729" cy="122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34911" y="1618213"/>
            <a:ext cx="5722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000" dirty="0" smtClean="0"/>
              <a:t>Collect light by </a:t>
            </a:r>
            <a:r>
              <a:rPr kumimoji="1" lang="en-US" altLang="ja-JP" sz="2000" dirty="0" err="1" smtClean="0"/>
              <a:t>Cassegrain</a:t>
            </a:r>
            <a:r>
              <a:rPr kumimoji="1" lang="en-US" altLang="ja-JP" sz="2000" dirty="0" smtClean="0"/>
              <a:t>-Ritchey telescope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 smtClean="0"/>
              <a:t>Disperse light by diffractive grating</a:t>
            </a:r>
            <a:endParaRPr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000" dirty="0" smtClean="0"/>
              <a:t>Count photon by STJ array at the end</a:t>
            </a:r>
            <a:endParaRPr kumimoji="1" lang="ja-JP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6045" y="3462063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Main mirror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7827" y="4651043"/>
            <a:ext cx="214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Secondary mirror</a:t>
            </a:r>
            <a:endParaRPr kumimoji="1" lang="ja-JP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7315" y="5143380"/>
            <a:ext cx="14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Diffractive grating</a:t>
            </a:r>
            <a:endParaRPr kumimoji="1" lang="ja-JP" alt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99412" y="4711761"/>
            <a:ext cx="130405" cy="4763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9171" y="5149946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STJ array</a:t>
            </a:r>
            <a:endParaRPr kumimoji="1" lang="ja-JP" alt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11884" y="4810179"/>
            <a:ext cx="31739" cy="4203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3039" y="1206943"/>
            <a:ext cx="789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COBAND optical syste</a:t>
            </a:r>
            <a:r>
              <a:rPr lang="en-US" altLang="ja-JP" sz="2000" dirty="0" smtClean="0"/>
              <a:t>m has been simulated by optical simulator (CODE-V).</a:t>
            </a:r>
            <a:endParaRPr kumimoji="1" lang="ja-JP" alt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4771" y="6349067"/>
            <a:ext cx="708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are now trying to reduce </a:t>
            </a:r>
            <a:r>
              <a:rPr lang="en-US" altLang="ja-JP" sz="2000" dirty="0" smtClean="0"/>
              <a:t>aberration within 100 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m, size of STJ.</a:t>
            </a:r>
            <a:endParaRPr kumimoji="1" lang="ja-JP" alt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03784" y="3216787"/>
            <a:ext cx="385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 aberration at the focal poin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</a:t>
            </a:r>
          </a:p>
          <a:p>
            <a:pPr algn="ctr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(under improvement)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9181" y="2892241"/>
            <a:ext cx="416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 COBAND optical syste</a:t>
            </a:r>
            <a:r>
              <a:rPr lang="en-US" altLang="ja-JP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kumimoji="1" lang="ja-JP" alt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3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「diffraction grating blaze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04" y="2181699"/>
            <a:ext cx="3232552" cy="27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01" y="-76632"/>
            <a:ext cx="7886700" cy="1325563"/>
          </a:xfrm>
        </p:spPr>
        <p:txBody>
          <a:bodyPr/>
          <a:lstStyle/>
          <a:p>
            <a:r>
              <a:rPr lang="en-US" altLang="ja-JP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Diffractive grating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149" y="1140060"/>
            <a:ext cx="7712635" cy="244362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One of th</a:t>
            </a:r>
            <a:r>
              <a:rPr lang="en-US" altLang="ja-JP" sz="2400" dirty="0" smtClean="0"/>
              <a:t>e most important part in COBAND.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Ordered a diffractive grating for HORIBA Ltd..</a:t>
            </a:r>
          </a:p>
          <a:p>
            <a:pPr lvl="1"/>
            <a:r>
              <a:rPr kumimoji="1" lang="en-US" altLang="ja-JP" sz="2000" dirty="0" smtClean="0"/>
              <a:t>Size		</a:t>
            </a:r>
            <a:r>
              <a:rPr kumimoji="1" lang="ja-JP" altLang="en-US" sz="2000" dirty="0" smtClean="0"/>
              <a:t>： </a:t>
            </a:r>
            <a:r>
              <a:rPr kumimoji="1" lang="en-US" altLang="ja-JP" sz="2000" dirty="0" smtClean="0"/>
              <a:t>50mm</a:t>
            </a:r>
            <a:r>
              <a:rPr lang="en-US" altLang="ja-JP" sz="2000" dirty="0" smtClean="0"/>
              <a:t> ×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50mm×6mm</a:t>
            </a:r>
            <a:endParaRPr kumimoji="1" lang="en-US" altLang="ja-JP" sz="2000" dirty="0" smtClean="0"/>
          </a:p>
          <a:p>
            <a:pPr lvl="1"/>
            <a:r>
              <a:rPr lang="en-US" altLang="ja-JP" sz="2000" dirty="0" smtClean="0"/>
              <a:t>Blaze length	</a:t>
            </a:r>
            <a:r>
              <a:rPr lang="ja-JP" altLang="en-US" sz="2000" dirty="0" smtClean="0"/>
              <a:t>： </a:t>
            </a:r>
            <a:r>
              <a:rPr lang="en-US" altLang="ja-JP" sz="2000" dirty="0" smtClean="0"/>
              <a:t>45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</a:t>
            </a:r>
            <a:endParaRPr lang="en-US" altLang="ja-JP" sz="2000" dirty="0"/>
          </a:p>
          <a:p>
            <a:pPr lvl="1"/>
            <a:r>
              <a:rPr lang="en-US" altLang="ja-JP" sz="2000" dirty="0" smtClean="0"/>
              <a:t>Blaze angle	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26°45</a:t>
            </a:r>
            <a:r>
              <a:rPr lang="en-US" altLang="ja-JP" sz="2000" dirty="0"/>
              <a:t>′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Interval of groove	: 50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203" t="45219" r="51015" b="45374"/>
          <a:stretch/>
        </p:blipFill>
        <p:spPr>
          <a:xfrm>
            <a:off x="422901" y="4273287"/>
            <a:ext cx="3508293" cy="893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203" t="29765" r="52945" b="63902"/>
          <a:stretch/>
        </p:blipFill>
        <p:spPr>
          <a:xfrm>
            <a:off x="475087" y="3815403"/>
            <a:ext cx="3180082" cy="600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6154" y="5169101"/>
            <a:ext cx="289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Symbol" panose="05050102010706020507" pitchFamily="18" charset="2"/>
              </a:rPr>
              <a:t> a</a:t>
            </a:r>
            <a:r>
              <a:rPr lang="en-US" altLang="ja-JP" sz="2000" dirty="0" smtClean="0"/>
              <a:t>=45</a:t>
            </a:r>
            <a:r>
              <a:rPr lang="en-US" altLang="ja-JP" sz="2000" dirty="0"/>
              <a:t>°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d=50</a:t>
            </a:r>
            <a:r>
              <a:rPr lang="en-US" altLang="ja-JP" sz="2000" dirty="0" smtClean="0"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m</a:t>
            </a:r>
            <a:r>
              <a:rPr lang="ja-JP" altLang="en-US" sz="2000" dirty="0" smtClean="0"/>
              <a:t>　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n=1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13671"/>
              </p:ext>
            </p:extLst>
          </p:nvPr>
        </p:nvGraphicFramePr>
        <p:xfrm>
          <a:off x="5270974" y="5087645"/>
          <a:ext cx="339226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84"/>
                <a:gridCol w="2008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l </a:t>
                      </a:r>
                      <a:r>
                        <a:rPr kumimoji="1" lang="en-US" altLang="ja-JP" sz="2000" dirty="0" smtClean="0"/>
                        <a:t>[</a:t>
                      </a:r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2000" dirty="0" smtClean="0"/>
                        <a:t>m]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b </a:t>
                      </a:r>
                      <a:r>
                        <a:rPr kumimoji="1" lang="en-US" altLang="ja-JP" sz="2000" dirty="0" smtClean="0"/>
                        <a:t>[degree]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40 </a:t>
                      </a:r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2000" dirty="0" smtClean="0"/>
                        <a:t>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5.3°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60 </a:t>
                      </a:r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2000" dirty="0" smtClean="0"/>
                        <a:t>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29.5°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Symbol" panose="05050102010706020507" pitchFamily="18" charset="2"/>
                        </a:rPr>
                        <a:t>80 m</a:t>
                      </a:r>
                      <a:r>
                        <a:rPr kumimoji="1" lang="en-US" altLang="ja-JP" sz="2000" dirty="0" smtClean="0"/>
                        <a:t>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63.2°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721" y="5880125"/>
            <a:ext cx="482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It’s possible to disperse 40-80 </a:t>
            </a:r>
            <a:r>
              <a:rPr kumimoji="1" lang="en-US" altLang="ja-JP" sz="2000" b="1" dirty="0" smtClean="0">
                <a:latin typeface="Symbol" panose="05050102010706020507" pitchFamily="18" charset="2"/>
                <a:ea typeface="HGP創英角ﾎﾟｯﾌﾟ体" panose="040B0A00000000000000" pitchFamily="50" charset="-128"/>
              </a:rPr>
              <a:t>m</a:t>
            </a:r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 light by grating!!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Right Arrow 9"/>
          <p:cNvSpPr/>
          <p:nvPr/>
        </p:nvSpPr>
        <p:spPr>
          <a:xfrm rot="1236051">
            <a:off x="4724327" y="5237494"/>
            <a:ext cx="341544" cy="5434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27460" y="3485738"/>
            <a:ext cx="2356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dirty="0" smtClean="0"/>
              <a:t>: Incident angle</a:t>
            </a:r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: Reflected angle</a:t>
            </a:r>
          </a:p>
          <a:p>
            <a:r>
              <a:rPr lang="en-US" altLang="ja-JP" dirty="0" smtClean="0"/>
              <a:t>d: Interval of groove</a:t>
            </a:r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: Wavelength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92" y="143605"/>
            <a:ext cx="2488836" cy="18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63" y="101177"/>
            <a:ext cx="7886700" cy="1024654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Grating test at Fukui Univ.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3522" y="5925151"/>
            <a:ext cx="757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Measure the g</a:t>
            </a:r>
            <a:r>
              <a:rPr kumimoji="1" lang="en-US" altLang="ja-JP" sz="2400" dirty="0" smtClean="0"/>
              <a:t>rating performance and confirm that 2% resolution is possible with this grating and 100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/>
              <a:t>m STJ.</a:t>
            </a:r>
            <a:endParaRPr kumimoji="1" lang="ja-JP" alt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1" y="3275543"/>
            <a:ext cx="4361302" cy="252098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02871"/>
              </p:ext>
            </p:extLst>
          </p:nvPr>
        </p:nvGraphicFramePr>
        <p:xfrm>
          <a:off x="4949072" y="3841962"/>
          <a:ext cx="40535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90920"/>
                <a:gridCol w="13386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Wavelength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Molecule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Output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43.7 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CD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OH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52.9 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CD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OH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4.2 </a:t>
                      </a:r>
                      <a:r>
                        <a:rPr kumimoji="1" lang="en-US" altLang="ja-JP" dirty="0" err="1" smtClean="0"/>
                        <a:t>mW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57.2 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CH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OD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72 </a:t>
                      </a:r>
                      <a:r>
                        <a:rPr kumimoji="1" lang="en-US" altLang="ja-JP" dirty="0" err="1" smtClean="0"/>
                        <a:t>mW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86.4 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CD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OH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2130" y="3375910"/>
            <a:ext cx="3907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laser wavelength @Fukui</a:t>
            </a:r>
            <a:endParaRPr kumimoji="1" lang="ja-JP" alt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2663" y="1191773"/>
            <a:ext cx="4877419" cy="1590203"/>
          </a:xfrm>
        </p:spPr>
        <p:txBody>
          <a:bodyPr>
            <a:no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Far-infrared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molecular laser apparatus at FIR-UF</a:t>
            </a:r>
            <a:r>
              <a:rPr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(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Univ.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of Fukui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)</a:t>
            </a:r>
          </a:p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plan to use this FIR laser for a test of diffractive grating in 2017.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/>
          <a:stretch/>
        </p:blipFill>
        <p:spPr>
          <a:xfrm>
            <a:off x="5706739" y="912931"/>
            <a:ext cx="2965921" cy="22980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0340" y="2826341"/>
            <a:ext cx="324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for grating test</a:t>
            </a:r>
            <a:endParaRPr kumimoji="1" lang="ja-JP" alt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6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744130" y="3735424"/>
            <a:ext cx="7056438" cy="358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Nb/Al-STJ</a:t>
            </a:r>
            <a:r>
              <a:rPr lang="ja-JP" altLang="en-US" sz="160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設計・開発</a:t>
            </a:r>
          </a:p>
        </p:txBody>
      </p:sp>
      <p:sp>
        <p:nvSpPr>
          <p:cNvPr id="9219" name="タイトル 1"/>
          <p:cNvSpPr>
            <a:spLocks noGrp="1"/>
          </p:cNvSpPr>
          <p:nvPr>
            <p:ph type="ctrTitle" idx="4294967295"/>
          </p:nvPr>
        </p:nvSpPr>
        <p:spPr>
          <a:xfrm>
            <a:off x="304265" y="290300"/>
            <a:ext cx="7698209" cy="82779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Schedule of COBAND </a:t>
            </a:r>
            <a:r>
              <a:rPr lang="en-US" altLang="ja-JP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project</a:t>
            </a:r>
            <a:endParaRPr lang="ja-JP" altLang="en-US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76335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08333"/>
              </p:ext>
            </p:extLst>
          </p:nvPr>
        </p:nvGraphicFramePr>
        <p:xfrm>
          <a:off x="304265" y="1278887"/>
          <a:ext cx="8640765" cy="539260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828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0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06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0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Japanese FY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Setup design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STJ</a:t>
                      </a:r>
                      <a:r>
                        <a:rPr kumimoji="1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Cryogenic electronics, readout circuit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Optics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Rocket-borne 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refrig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Osaka" charset="-128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2103575" y="2383667"/>
            <a:ext cx="2230952" cy="3610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Rocket exp.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" name="角丸四角形 9"/>
          <p:cNvSpPr/>
          <p:nvPr/>
        </p:nvSpPr>
        <p:spPr>
          <a:xfrm>
            <a:off x="2121334" y="2799011"/>
            <a:ext cx="2189596" cy="7942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Nb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/Al-STJ</a:t>
            </a:r>
          </a:p>
          <a:p>
            <a:pPr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（ＳＯＩ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ＳＴＪ）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R&amp;D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334527" y="2765800"/>
            <a:ext cx="1952711" cy="7942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Production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151460" y="4152936"/>
            <a:ext cx="2360264" cy="5048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R&amp;D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角丸四角形 10"/>
          <p:cNvSpPr/>
          <p:nvPr/>
        </p:nvSpPr>
        <p:spPr>
          <a:xfrm>
            <a:off x="4535321" y="4122886"/>
            <a:ext cx="1784280" cy="5048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Production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7" name="角丸四角形 13"/>
          <p:cNvSpPr/>
          <p:nvPr/>
        </p:nvSpPr>
        <p:spPr>
          <a:xfrm>
            <a:off x="2751398" y="5806432"/>
            <a:ext cx="3271911" cy="2873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Analysis tool </a:t>
            </a:r>
            <a:r>
              <a:rPr lang="en-US" altLang="ja-JP" sz="1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devel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8" name="角丸四角形 13"/>
          <p:cNvSpPr/>
          <p:nvPr/>
        </p:nvSpPr>
        <p:spPr>
          <a:xfrm>
            <a:off x="6046907" y="5806431"/>
            <a:ext cx="2855291" cy="2873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　　　　</a:t>
            </a:r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Analysis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9" name="角丸四角形 12"/>
          <p:cNvSpPr/>
          <p:nvPr/>
        </p:nvSpPr>
        <p:spPr>
          <a:xfrm>
            <a:off x="2199344" y="4937162"/>
            <a:ext cx="2128623" cy="43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Design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6" name="角丸四角形 13"/>
          <p:cNvSpPr/>
          <p:nvPr/>
        </p:nvSpPr>
        <p:spPr>
          <a:xfrm>
            <a:off x="4334527" y="4942039"/>
            <a:ext cx="1983984" cy="431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Production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0" name="角丸四角形 12"/>
          <p:cNvSpPr/>
          <p:nvPr/>
        </p:nvSpPr>
        <p:spPr>
          <a:xfrm>
            <a:off x="2199344" y="5374632"/>
            <a:ext cx="2092349" cy="43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Design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2" name="角丸四角形 13"/>
          <p:cNvSpPr/>
          <p:nvPr/>
        </p:nvSpPr>
        <p:spPr>
          <a:xfrm>
            <a:off x="4334526" y="5387357"/>
            <a:ext cx="1965821" cy="431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Production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3" name="角丸四角形 13"/>
          <p:cNvSpPr/>
          <p:nvPr/>
        </p:nvSpPr>
        <p:spPr>
          <a:xfrm>
            <a:off x="7806577" y="4152936"/>
            <a:ext cx="1162050" cy="431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Design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6" name="角丸四角形 13"/>
          <p:cNvSpPr/>
          <p:nvPr/>
        </p:nvSpPr>
        <p:spPr>
          <a:xfrm>
            <a:off x="7791127" y="4925143"/>
            <a:ext cx="1160462" cy="431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Design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7" name="角丸四角形 13"/>
          <p:cNvSpPr/>
          <p:nvPr/>
        </p:nvSpPr>
        <p:spPr>
          <a:xfrm>
            <a:off x="7782980" y="5374632"/>
            <a:ext cx="1162050" cy="431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Design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175583" y="3578374"/>
            <a:ext cx="6726616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5" name="角丸四角形 9"/>
          <p:cNvSpPr/>
          <p:nvPr/>
        </p:nvSpPr>
        <p:spPr>
          <a:xfrm>
            <a:off x="2135927" y="3601052"/>
            <a:ext cx="6766272" cy="358775"/>
          </a:xfrm>
          <a:prstGeom prst="roundRect">
            <a:avLst/>
          </a:prstGeom>
          <a:gradFill flip="none" rotWithShape="1">
            <a:gsLst>
              <a:gs pos="0">
                <a:srgbClr val="FFFF99">
                  <a:alpha val="0"/>
                </a:srgbClr>
              </a:gs>
              <a:gs pos="50000">
                <a:srgbClr val="FFFF99">
                  <a:lumMod val="100000"/>
                  <a:alpha val="90000"/>
                </a:srgbClr>
              </a:gs>
              <a:gs pos="100000">
                <a:srgbClr val="FFFF99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　　　　　　　　　　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Hf-STJ</a:t>
            </a: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R&amp;D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139578" y="6133485"/>
            <a:ext cx="6762621" cy="360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104116" y="2023306"/>
            <a:ext cx="6793044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086537" y="2023306"/>
            <a:ext cx="6865052" cy="360362"/>
          </a:xfrm>
          <a:prstGeom prst="roundRect">
            <a:avLst/>
          </a:prstGeom>
          <a:gradFill>
            <a:gsLst>
              <a:gs pos="0">
                <a:srgbClr val="FFFF99">
                  <a:alpha val="0"/>
                </a:srgbClr>
              </a:gs>
              <a:gs pos="50000">
                <a:srgbClr val="FFFF99">
                  <a:lumMod val="100000"/>
                  <a:alpha val="90000"/>
                </a:srgbClr>
              </a:gs>
              <a:gs pos="100000">
                <a:srgbClr val="FFFF99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Satellite exp. 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137752" y="6135072"/>
            <a:ext cx="6764447" cy="358775"/>
          </a:xfrm>
          <a:prstGeom prst="roundRect">
            <a:avLst/>
          </a:prstGeom>
          <a:gradFill>
            <a:gsLst>
              <a:gs pos="0">
                <a:srgbClr val="FFFF99">
                  <a:alpha val="0"/>
                </a:srgbClr>
              </a:gs>
              <a:gs pos="50000">
                <a:srgbClr val="FFFF99">
                  <a:lumMod val="100000"/>
                  <a:alpha val="90000"/>
                </a:srgbClr>
              </a:gs>
              <a:gs pos="100000">
                <a:srgbClr val="FFFF99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　　　　　　　　　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Simulation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32" name="角丸四角形 31"/>
          <p:cNvSpPr/>
          <p:nvPr/>
        </p:nvSpPr>
        <p:spPr>
          <a:xfrm rot="5400000">
            <a:off x="4240845" y="4094191"/>
            <a:ext cx="4478596" cy="3207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Rocket exp.</a:t>
            </a:r>
            <a:endParaRPr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3" name="Picture 2" descr="http://hep.px.tsukuba.ac.jp/coband/Images/coband-logo-v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13" y="-12191"/>
            <a:ext cx="1767975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8902"/>
            <a:ext cx="7886700" cy="1286818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2" y="1241470"/>
            <a:ext cx="8177214" cy="544353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 propose the COBAND experiment which searches for cosmic background neutrino decay.</a:t>
            </a:r>
          </a:p>
          <a:p>
            <a:r>
              <a:rPr lang="en-US" altLang="ja-JP" sz="2400" dirty="0" smtClean="0">
                <a:cs typeface="Times" panose="02020603050405020304" pitchFamily="18" charset="0"/>
              </a:rPr>
              <a:t>Aiming </a:t>
            </a:r>
            <a:r>
              <a:rPr lang="en-US" altLang="ja-JP" sz="2400" b="1" dirty="0" smtClean="0">
                <a:cs typeface="Times" panose="02020603050405020304" pitchFamily="18" charset="0"/>
              </a:rPr>
              <a:t>   </a:t>
            </a:r>
            <a:r>
              <a:rPr lang="en-US" altLang="ja-JP" sz="2400" b="1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t</a:t>
            </a:r>
            <a:r>
              <a:rPr lang="en-US" altLang="ja-JP" sz="2400" b="1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(</a:t>
            </a:r>
            <a:r>
              <a:rPr lang="en-US" altLang="ja-JP" sz="2400" b="1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n</a:t>
            </a:r>
            <a:r>
              <a:rPr lang="en-US" altLang="ja-JP" sz="2400" b="1" baseline="-25000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3</a:t>
            </a:r>
            <a:r>
              <a:rPr lang="en-US" altLang="ja-JP" sz="2400" b="1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) = 10</a:t>
            </a:r>
            <a:r>
              <a:rPr lang="en-US" altLang="ja-JP" sz="2400" b="1" baseline="30000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14</a:t>
            </a:r>
            <a:r>
              <a:rPr lang="en-US" altLang="ja-JP" sz="2400" b="1" dirty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 [y] by Rocket experiment </a:t>
            </a:r>
            <a:r>
              <a:rPr lang="en-US" altLang="ja-JP" sz="2400" b="1" dirty="0">
                <a:cs typeface="Times" panose="02020603050405020304" pitchFamily="18" charset="0"/>
              </a:rPr>
              <a:t>in 2019,</a:t>
            </a:r>
          </a:p>
          <a:p>
            <a:pPr marL="0" indent="0">
              <a:buNone/>
            </a:pPr>
            <a:r>
              <a:rPr lang="en-US" altLang="ja-JP" sz="2400" b="1" dirty="0">
                <a:cs typeface="Times" panose="02020603050405020304" pitchFamily="18" charset="0"/>
              </a:rPr>
              <a:t>	</a:t>
            </a:r>
            <a:r>
              <a:rPr lang="en-US" altLang="ja-JP" sz="1400" b="1" dirty="0">
                <a:cs typeface="Times" panose="02020603050405020304" pitchFamily="18" charset="0"/>
              </a:rPr>
              <a:t> </a:t>
            </a:r>
            <a:r>
              <a:rPr lang="en-US" altLang="ja-JP" sz="2400" b="1" dirty="0">
                <a:cs typeface="Times" panose="02020603050405020304" pitchFamily="18" charset="0"/>
              </a:rPr>
              <a:t>   </a:t>
            </a:r>
            <a:r>
              <a:rPr lang="en-US" altLang="ja-JP" sz="2400" b="1" dirty="0" smtClean="0">
                <a:cs typeface="Times" panose="02020603050405020304" pitchFamily="18" charset="0"/>
              </a:rPr>
              <a:t>  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t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(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n</a:t>
            </a:r>
            <a:r>
              <a:rPr lang="en-US" altLang="ja-JP" sz="2400" b="1" baseline="-25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3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) = 10</a:t>
            </a:r>
            <a:r>
              <a:rPr lang="en-US" altLang="ja-JP" sz="24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18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 [y] by </a:t>
            </a:r>
            <a:r>
              <a:rPr lang="en-US" altLang="ja-JP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Satel</a:t>
            </a:r>
            <a:r>
              <a:rPr lang="ja-JP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ｌ</a:t>
            </a:r>
            <a:r>
              <a:rPr lang="en-US" altLang="ja-JP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ite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 </a:t>
            </a:r>
            <a:r>
              <a:rPr lang="en-US" altLang="ja-JP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experiment</a:t>
            </a:r>
            <a:r>
              <a:rPr lang="en-US" altLang="ja-JP" sz="2400" b="1" dirty="0">
                <a:cs typeface="Times" panose="02020603050405020304" pitchFamily="18" charset="0"/>
              </a:rPr>
              <a:t> after 2020.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sz="2400" b="1" dirty="0"/>
              <a:t>※ Current experimental upper limit : </a:t>
            </a:r>
            <a:r>
              <a:rPr lang="en-US" altLang="ja-JP" sz="2400" b="1" dirty="0">
                <a:latin typeface="Symbol" panose="05050102010706020507" pitchFamily="18" charset="2"/>
              </a:rPr>
              <a:t>t</a:t>
            </a:r>
            <a:r>
              <a:rPr lang="en-US" altLang="ja-JP" sz="2400" b="1" dirty="0"/>
              <a:t> &gt; 10</a:t>
            </a:r>
            <a:r>
              <a:rPr lang="en-US" altLang="ja-JP" sz="2400" b="1" baseline="30000" dirty="0"/>
              <a:t>12</a:t>
            </a:r>
            <a:r>
              <a:rPr lang="en-US" altLang="ja-JP" sz="2400" b="1" dirty="0"/>
              <a:t> [year] </a:t>
            </a:r>
            <a:endParaRPr lang="en-US" altLang="ja-JP" b="1" dirty="0" smtClean="0"/>
          </a:p>
          <a:p>
            <a:r>
              <a:rPr lang="en-US" altLang="ja-JP" dirty="0" smtClean="0"/>
              <a:t>Now we are developing the system with </a:t>
            </a:r>
            <a:r>
              <a:rPr lang="en-US" altLang="ja-JP" dirty="0" err="1" smtClean="0"/>
              <a:t>Nb</a:t>
            </a:r>
            <a:r>
              <a:rPr lang="en-US" altLang="ja-JP" dirty="0" smtClean="0"/>
              <a:t>/Al-STJ  by AIST and diffractive grating in order to measure the spectrum for 40 – 80 </a:t>
            </a:r>
            <a:r>
              <a:rPr lang="en-US" altLang="ja-JP" dirty="0" smtClean="0">
                <a:latin typeface="Symbol" panose="05050102010706020507" pitchFamily="18" charset="2"/>
              </a:rPr>
              <a:t>m</a:t>
            </a:r>
            <a:r>
              <a:rPr lang="en-US" altLang="ja-JP" dirty="0" smtClean="0"/>
              <a:t>m region.</a:t>
            </a:r>
          </a:p>
          <a:p>
            <a:r>
              <a:rPr lang="en-US" altLang="ja-JP" dirty="0" smtClean="0"/>
              <a:t>Performance of the system will be tested using FIR-laser @Fukui and we feedback the result to the detector design.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will be ready by early 2019!!</a:t>
            </a:r>
          </a:p>
        </p:txBody>
      </p:sp>
    </p:spTree>
    <p:extLst>
      <p:ext uri="{BB962C8B-B14F-4D97-AF65-F5344CB8AC3E}">
        <p14:creationId xmlns:p14="http://schemas.microsoft.com/office/powerpoint/2010/main" val="33838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10"/>
          <p:cNvGrpSpPr/>
          <p:nvPr/>
        </p:nvGrpSpPr>
        <p:grpSpPr>
          <a:xfrm>
            <a:off x="1367032" y="2539026"/>
            <a:ext cx="3831044" cy="3665364"/>
            <a:chOff x="1043608" y="3174409"/>
            <a:chExt cx="3209930" cy="2985469"/>
          </a:xfrm>
        </p:grpSpPr>
        <p:pic>
          <p:nvPicPr>
            <p:cNvPr id="8" name="Picture 6" descr="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174409"/>
              <a:ext cx="2539751" cy="287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civillink.net/fsozai/sozai/sake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044">
              <a:off x="2215188" y="3664327"/>
              <a:ext cx="2038350" cy="24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画像検索結果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5" t="72424" r="22722" b="16069"/>
            <a:stretch/>
          </p:blipFill>
          <p:spPr bwMode="auto">
            <a:xfrm>
              <a:off x="2771800" y="5241252"/>
              <a:ext cx="191069" cy="330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civillink.net/fsozai/sozai/sake5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28" t="65385" r="36821" b="28577"/>
            <a:stretch/>
          </p:blipFill>
          <p:spPr bwMode="auto">
            <a:xfrm rot="2096044">
              <a:off x="2901549" y="5272403"/>
              <a:ext cx="325135" cy="150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ww.civillink.net/fsozai/sozai/sake5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3" t="70080" r="33257" b="17595"/>
            <a:stretch/>
          </p:blipFill>
          <p:spPr bwMode="auto">
            <a:xfrm rot="2096044">
              <a:off x="2821078" y="5392214"/>
              <a:ext cx="349376" cy="307594"/>
            </a:xfrm>
            <a:prstGeom prst="trapezoi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civillink.net/fsozai/sozai/sake5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58" t="63944" r="53097" b="31044"/>
            <a:stretch/>
          </p:blipFill>
          <p:spPr bwMode="auto">
            <a:xfrm rot="2096044">
              <a:off x="2736472" y="5149790"/>
              <a:ext cx="210879" cy="125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civillink.net/fsozai/sozai/sake5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6" t="85323" r="39449" b="9665"/>
            <a:stretch/>
          </p:blipFill>
          <p:spPr bwMode="auto">
            <a:xfrm rot="2096044">
              <a:off x="2655410" y="5468876"/>
              <a:ext cx="210879" cy="125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5"/>
          <p:cNvSpPr txBox="1"/>
          <p:nvPr/>
        </p:nvSpPr>
        <p:spPr>
          <a:xfrm>
            <a:off x="4398219" y="3970055"/>
            <a:ext cx="440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Thank you everyone!!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2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83485"/>
            <a:ext cx="7920037" cy="574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Superconducting Tunnel Junction</a:t>
            </a:r>
            <a:r>
              <a:rPr lang="ja-JP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(STJ) Detector</a:t>
            </a:r>
            <a:endParaRPr lang="ja-JP" alt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Text Box 3"/>
              <p:cNvSpPr txBox="1">
                <a:spLocks noChangeArrowheads="1"/>
              </p:cNvSpPr>
              <p:nvPr/>
            </p:nvSpPr>
            <p:spPr bwMode="auto">
              <a:xfrm>
                <a:off x="285852" y="4856085"/>
                <a:ext cx="8284956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 constant bias voltage (|V|&lt;2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is applied across the junction. </a:t>
                </a:r>
              </a:p>
              <a:p>
                <a:pPr eaLnBrk="1" hangingPunct="1"/>
                <a:r>
                  <a:rPr lang="en-US" altLang="ja-JP" sz="1800" dirty="0"/>
                  <a:t>A photon absorbed in the superconductor breaks Cooper pairs and creates tunneling current of quasi-particles proportional to the deposited photon energy.</a:t>
                </a:r>
                <a:endParaRPr lang="ja-JP" altLang="en-US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2048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852" y="4856085"/>
                <a:ext cx="828495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62" t="-3974" b="-9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5873" y="725927"/>
            <a:ext cx="8189478" cy="1071306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Highly sensitive STJ makes us possible to detect FIR photon.</a:t>
            </a:r>
          </a:p>
          <a:p>
            <a:pPr eaLnBrk="1" hangingPunct="1"/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Superconductor</a:t>
            </a:r>
            <a:r>
              <a:rPr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>
                <a:solidFill>
                  <a:srgbClr val="FF33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Insulator</a:t>
            </a:r>
            <a:r>
              <a:rPr lang="ja-JP" altLang="en-US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/Superconductor Josephson junction device</a:t>
            </a:r>
            <a:endParaRPr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190773" y="4459199"/>
            <a:ext cx="3419526" cy="372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Δ: Superconducting gap energy</a:t>
            </a:r>
            <a:endParaRPr kumimoji="0" lang="ja-JP" altLang="en-GB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122959" y="1346473"/>
            <a:ext cx="3905008" cy="2548679"/>
            <a:chOff x="5391997" y="371491"/>
            <a:chExt cx="3451814" cy="2252893"/>
          </a:xfrm>
        </p:grpSpPr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6988880" y="556157"/>
              <a:ext cx="223365" cy="2060751"/>
            </a:xfrm>
            <a:custGeom>
              <a:avLst/>
              <a:gdLst>
                <a:gd name="T0" fmla="*/ 0 w 239"/>
                <a:gd name="T1" fmla="*/ 1158 h 2205"/>
                <a:gd name="T2" fmla="*/ 0 w 239"/>
                <a:gd name="T3" fmla="*/ 1103 h 2205"/>
                <a:gd name="T4" fmla="*/ 0 w 239"/>
                <a:gd name="T5" fmla="*/ 1055 h 2205"/>
                <a:gd name="T6" fmla="*/ 0 w 239"/>
                <a:gd name="T7" fmla="*/ 999 h 2205"/>
                <a:gd name="T8" fmla="*/ 0 w 239"/>
                <a:gd name="T9" fmla="*/ 951 h 2205"/>
                <a:gd name="T10" fmla="*/ 0 w 239"/>
                <a:gd name="T11" fmla="*/ 895 h 2205"/>
                <a:gd name="T12" fmla="*/ 0 w 239"/>
                <a:gd name="T13" fmla="*/ 847 h 2205"/>
                <a:gd name="T14" fmla="*/ 0 w 239"/>
                <a:gd name="T15" fmla="*/ 799 h 2205"/>
                <a:gd name="T16" fmla="*/ 0 w 239"/>
                <a:gd name="T17" fmla="*/ 751 h 2205"/>
                <a:gd name="T18" fmla="*/ 0 w 239"/>
                <a:gd name="T19" fmla="*/ 703 h 2205"/>
                <a:gd name="T20" fmla="*/ 0 w 239"/>
                <a:gd name="T21" fmla="*/ 655 h 2205"/>
                <a:gd name="T22" fmla="*/ 0 w 239"/>
                <a:gd name="T23" fmla="*/ 607 h 2205"/>
                <a:gd name="T24" fmla="*/ 0 w 239"/>
                <a:gd name="T25" fmla="*/ 567 h 2205"/>
                <a:gd name="T26" fmla="*/ 0 w 239"/>
                <a:gd name="T27" fmla="*/ 519 h 2205"/>
                <a:gd name="T28" fmla="*/ 0 w 239"/>
                <a:gd name="T29" fmla="*/ 479 h 2205"/>
                <a:gd name="T30" fmla="*/ 0 w 239"/>
                <a:gd name="T31" fmla="*/ 439 h 2205"/>
                <a:gd name="T32" fmla="*/ 0 w 239"/>
                <a:gd name="T33" fmla="*/ 407 h 2205"/>
                <a:gd name="T34" fmla="*/ 0 w 239"/>
                <a:gd name="T35" fmla="*/ 367 h 2205"/>
                <a:gd name="T36" fmla="*/ 0 w 239"/>
                <a:gd name="T37" fmla="*/ 336 h 2205"/>
                <a:gd name="T38" fmla="*/ 0 w 239"/>
                <a:gd name="T39" fmla="*/ 296 h 2205"/>
                <a:gd name="T40" fmla="*/ 0 w 239"/>
                <a:gd name="T41" fmla="*/ 264 h 2205"/>
                <a:gd name="T42" fmla="*/ 0 w 239"/>
                <a:gd name="T43" fmla="*/ 256 h 2205"/>
                <a:gd name="T44" fmla="*/ 0 w 239"/>
                <a:gd name="T45" fmla="*/ 240 h 2205"/>
                <a:gd name="T46" fmla="*/ 0 w 239"/>
                <a:gd name="T47" fmla="*/ 224 h 2205"/>
                <a:gd name="T48" fmla="*/ 0 w 239"/>
                <a:gd name="T49" fmla="*/ 208 h 2205"/>
                <a:gd name="T50" fmla="*/ 0 w 239"/>
                <a:gd name="T51" fmla="*/ 200 h 2205"/>
                <a:gd name="T52" fmla="*/ 0 w 239"/>
                <a:gd name="T53" fmla="*/ 184 h 2205"/>
                <a:gd name="T54" fmla="*/ 0 w 239"/>
                <a:gd name="T55" fmla="*/ 176 h 2205"/>
                <a:gd name="T56" fmla="*/ 0 w 239"/>
                <a:gd name="T57" fmla="*/ 160 h 2205"/>
                <a:gd name="T58" fmla="*/ 0 w 239"/>
                <a:gd name="T59" fmla="*/ 152 h 2205"/>
                <a:gd name="T60" fmla="*/ 0 w 239"/>
                <a:gd name="T61" fmla="*/ 144 h 2205"/>
                <a:gd name="T62" fmla="*/ 0 w 239"/>
                <a:gd name="T63" fmla="*/ 128 h 2205"/>
                <a:gd name="T64" fmla="*/ 0 w 239"/>
                <a:gd name="T65" fmla="*/ 120 h 2205"/>
                <a:gd name="T66" fmla="*/ 0 w 239"/>
                <a:gd name="T67" fmla="*/ 112 h 2205"/>
                <a:gd name="T68" fmla="*/ 0 w 239"/>
                <a:gd name="T69" fmla="*/ 104 h 2205"/>
                <a:gd name="T70" fmla="*/ 0 w 239"/>
                <a:gd name="T71" fmla="*/ 96 h 2205"/>
                <a:gd name="T72" fmla="*/ 0 w 239"/>
                <a:gd name="T73" fmla="*/ 88 h 2205"/>
                <a:gd name="T74" fmla="*/ 0 w 239"/>
                <a:gd name="T75" fmla="*/ 80 h 2205"/>
                <a:gd name="T76" fmla="*/ 0 w 239"/>
                <a:gd name="T77" fmla="*/ 80 h 2205"/>
                <a:gd name="T78" fmla="*/ 0 w 239"/>
                <a:gd name="T79" fmla="*/ 72 h 2205"/>
                <a:gd name="T80" fmla="*/ 0 w 239"/>
                <a:gd name="T81" fmla="*/ 64 h 2205"/>
                <a:gd name="T82" fmla="*/ 0 w 239"/>
                <a:gd name="T83" fmla="*/ 64 h 2205"/>
                <a:gd name="T84" fmla="*/ 0 w 239"/>
                <a:gd name="T85" fmla="*/ 64 h 2205"/>
                <a:gd name="T86" fmla="*/ 0 w 239"/>
                <a:gd name="T87" fmla="*/ 56 h 2205"/>
                <a:gd name="T88" fmla="*/ 0 w 239"/>
                <a:gd name="T89" fmla="*/ 56 h 2205"/>
                <a:gd name="T90" fmla="*/ 0 w 239"/>
                <a:gd name="T91" fmla="*/ 0 h 2205"/>
                <a:gd name="T92" fmla="*/ 120 w 239"/>
                <a:gd name="T93" fmla="*/ 0 h 2205"/>
                <a:gd name="T94" fmla="*/ 239 w 239"/>
                <a:gd name="T95" fmla="*/ 0 h 2205"/>
                <a:gd name="T96" fmla="*/ 239 w 239"/>
                <a:gd name="T97" fmla="*/ 1103 h 2205"/>
                <a:gd name="T98" fmla="*/ 239 w 239"/>
                <a:gd name="T99" fmla="*/ 2205 h 2205"/>
                <a:gd name="T100" fmla="*/ 120 w 239"/>
                <a:gd name="T101" fmla="*/ 2205 h 2205"/>
                <a:gd name="T102" fmla="*/ 0 w 239"/>
                <a:gd name="T103" fmla="*/ 2205 h 2205"/>
                <a:gd name="T104" fmla="*/ 0 w 239"/>
                <a:gd name="T105" fmla="*/ 1158 h 2205"/>
                <a:gd name="T106" fmla="*/ 0 w 239"/>
                <a:gd name="T107" fmla="*/ 1158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2205">
                  <a:moveTo>
                    <a:pt x="0" y="1158"/>
                  </a:moveTo>
                  <a:lnTo>
                    <a:pt x="0" y="1103"/>
                  </a:lnTo>
                  <a:lnTo>
                    <a:pt x="0" y="1055"/>
                  </a:lnTo>
                  <a:lnTo>
                    <a:pt x="0" y="999"/>
                  </a:lnTo>
                  <a:lnTo>
                    <a:pt x="0" y="951"/>
                  </a:lnTo>
                  <a:lnTo>
                    <a:pt x="0" y="895"/>
                  </a:lnTo>
                  <a:lnTo>
                    <a:pt x="0" y="847"/>
                  </a:lnTo>
                  <a:lnTo>
                    <a:pt x="0" y="799"/>
                  </a:lnTo>
                  <a:lnTo>
                    <a:pt x="0" y="751"/>
                  </a:lnTo>
                  <a:lnTo>
                    <a:pt x="0" y="703"/>
                  </a:lnTo>
                  <a:lnTo>
                    <a:pt x="0" y="655"/>
                  </a:lnTo>
                  <a:lnTo>
                    <a:pt x="0" y="607"/>
                  </a:lnTo>
                  <a:lnTo>
                    <a:pt x="0" y="567"/>
                  </a:lnTo>
                  <a:lnTo>
                    <a:pt x="0" y="519"/>
                  </a:lnTo>
                  <a:lnTo>
                    <a:pt x="0" y="479"/>
                  </a:lnTo>
                  <a:lnTo>
                    <a:pt x="0" y="439"/>
                  </a:lnTo>
                  <a:lnTo>
                    <a:pt x="0" y="407"/>
                  </a:lnTo>
                  <a:lnTo>
                    <a:pt x="0" y="367"/>
                  </a:lnTo>
                  <a:lnTo>
                    <a:pt x="0" y="336"/>
                  </a:lnTo>
                  <a:lnTo>
                    <a:pt x="0" y="296"/>
                  </a:lnTo>
                  <a:lnTo>
                    <a:pt x="0" y="264"/>
                  </a:lnTo>
                  <a:lnTo>
                    <a:pt x="0" y="256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239" y="0"/>
                  </a:lnTo>
                  <a:lnTo>
                    <a:pt x="239" y="1103"/>
                  </a:lnTo>
                  <a:lnTo>
                    <a:pt x="239" y="2205"/>
                  </a:lnTo>
                  <a:lnTo>
                    <a:pt x="120" y="2205"/>
                  </a:lnTo>
                  <a:lnTo>
                    <a:pt x="0" y="2205"/>
                  </a:lnTo>
                  <a:lnTo>
                    <a:pt x="0" y="1158"/>
                  </a:lnTo>
                  <a:lnTo>
                    <a:pt x="0" y="1158"/>
                  </a:lnTo>
                  <a:close/>
                </a:path>
              </a:pathLst>
            </a:custGeom>
            <a:solidFill>
              <a:srgbClr val="CCCCCC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1" name="Freeform 112"/>
            <p:cNvSpPr>
              <a:spLocks/>
            </p:cNvSpPr>
            <p:nvPr/>
          </p:nvSpPr>
          <p:spPr bwMode="auto">
            <a:xfrm>
              <a:off x="7224901" y="1228120"/>
              <a:ext cx="209346" cy="269159"/>
            </a:xfrm>
            <a:custGeom>
              <a:avLst/>
              <a:gdLst>
                <a:gd name="T0" fmla="*/ 0 w 224"/>
                <a:gd name="T1" fmla="*/ 120 h 288"/>
                <a:gd name="T2" fmla="*/ 0 w 224"/>
                <a:gd name="T3" fmla="*/ 88 h 288"/>
                <a:gd name="T4" fmla="*/ 8 w 224"/>
                <a:gd name="T5" fmla="*/ 64 h 288"/>
                <a:gd name="T6" fmla="*/ 8 w 224"/>
                <a:gd name="T7" fmla="*/ 40 h 288"/>
                <a:gd name="T8" fmla="*/ 8 w 224"/>
                <a:gd name="T9" fmla="*/ 24 h 288"/>
                <a:gd name="T10" fmla="*/ 8 w 224"/>
                <a:gd name="T11" fmla="*/ 8 h 288"/>
                <a:gd name="T12" fmla="*/ 8 w 224"/>
                <a:gd name="T13" fmla="*/ 0 h 288"/>
                <a:gd name="T14" fmla="*/ 8 w 224"/>
                <a:gd name="T15" fmla="*/ 0 h 288"/>
                <a:gd name="T16" fmla="*/ 8 w 224"/>
                <a:gd name="T17" fmla="*/ 16 h 288"/>
                <a:gd name="T18" fmla="*/ 16 w 224"/>
                <a:gd name="T19" fmla="*/ 48 h 288"/>
                <a:gd name="T20" fmla="*/ 24 w 224"/>
                <a:gd name="T21" fmla="*/ 80 h 288"/>
                <a:gd name="T22" fmla="*/ 32 w 224"/>
                <a:gd name="T23" fmla="*/ 112 h 288"/>
                <a:gd name="T24" fmla="*/ 48 w 224"/>
                <a:gd name="T25" fmla="*/ 144 h 288"/>
                <a:gd name="T26" fmla="*/ 56 w 224"/>
                <a:gd name="T27" fmla="*/ 168 h 288"/>
                <a:gd name="T28" fmla="*/ 72 w 224"/>
                <a:gd name="T29" fmla="*/ 184 h 288"/>
                <a:gd name="T30" fmla="*/ 80 w 224"/>
                <a:gd name="T31" fmla="*/ 208 h 288"/>
                <a:gd name="T32" fmla="*/ 96 w 224"/>
                <a:gd name="T33" fmla="*/ 216 h 288"/>
                <a:gd name="T34" fmla="*/ 112 w 224"/>
                <a:gd name="T35" fmla="*/ 232 h 288"/>
                <a:gd name="T36" fmla="*/ 136 w 224"/>
                <a:gd name="T37" fmla="*/ 248 h 288"/>
                <a:gd name="T38" fmla="*/ 152 w 224"/>
                <a:gd name="T39" fmla="*/ 264 h 288"/>
                <a:gd name="T40" fmla="*/ 168 w 224"/>
                <a:gd name="T41" fmla="*/ 264 h 288"/>
                <a:gd name="T42" fmla="*/ 192 w 224"/>
                <a:gd name="T43" fmla="*/ 272 h 288"/>
                <a:gd name="T44" fmla="*/ 208 w 224"/>
                <a:gd name="T45" fmla="*/ 272 h 288"/>
                <a:gd name="T46" fmla="*/ 216 w 224"/>
                <a:gd name="T47" fmla="*/ 280 h 288"/>
                <a:gd name="T48" fmla="*/ 224 w 224"/>
                <a:gd name="T49" fmla="*/ 280 h 288"/>
                <a:gd name="T50" fmla="*/ 224 w 224"/>
                <a:gd name="T51" fmla="*/ 280 h 288"/>
                <a:gd name="T52" fmla="*/ 216 w 224"/>
                <a:gd name="T53" fmla="*/ 280 h 288"/>
                <a:gd name="T54" fmla="*/ 216 w 224"/>
                <a:gd name="T55" fmla="*/ 280 h 288"/>
                <a:gd name="T56" fmla="*/ 208 w 224"/>
                <a:gd name="T57" fmla="*/ 280 h 288"/>
                <a:gd name="T58" fmla="*/ 192 w 224"/>
                <a:gd name="T59" fmla="*/ 280 h 288"/>
                <a:gd name="T60" fmla="*/ 184 w 224"/>
                <a:gd name="T61" fmla="*/ 280 h 288"/>
                <a:gd name="T62" fmla="*/ 168 w 224"/>
                <a:gd name="T63" fmla="*/ 280 h 288"/>
                <a:gd name="T64" fmla="*/ 152 w 224"/>
                <a:gd name="T65" fmla="*/ 288 h 288"/>
                <a:gd name="T66" fmla="*/ 128 w 224"/>
                <a:gd name="T67" fmla="*/ 288 h 288"/>
                <a:gd name="T68" fmla="*/ 0 w 224"/>
                <a:gd name="T69" fmla="*/ 288 h 288"/>
                <a:gd name="T70" fmla="*/ 0 w 224"/>
                <a:gd name="T71" fmla="*/ 13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88">
                  <a:moveTo>
                    <a:pt x="0" y="136"/>
                  </a:moveTo>
                  <a:lnTo>
                    <a:pt x="0" y="120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40" y="128"/>
                  </a:lnTo>
                  <a:lnTo>
                    <a:pt x="48" y="144"/>
                  </a:lnTo>
                  <a:lnTo>
                    <a:pt x="48" y="152"/>
                  </a:lnTo>
                  <a:lnTo>
                    <a:pt x="56" y="168"/>
                  </a:lnTo>
                  <a:lnTo>
                    <a:pt x="64" y="176"/>
                  </a:lnTo>
                  <a:lnTo>
                    <a:pt x="72" y="184"/>
                  </a:lnTo>
                  <a:lnTo>
                    <a:pt x="72" y="192"/>
                  </a:lnTo>
                  <a:lnTo>
                    <a:pt x="80" y="208"/>
                  </a:lnTo>
                  <a:lnTo>
                    <a:pt x="88" y="216"/>
                  </a:lnTo>
                  <a:lnTo>
                    <a:pt x="96" y="216"/>
                  </a:lnTo>
                  <a:lnTo>
                    <a:pt x="104" y="224"/>
                  </a:lnTo>
                  <a:lnTo>
                    <a:pt x="112" y="232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68" y="264"/>
                  </a:lnTo>
                  <a:lnTo>
                    <a:pt x="176" y="272"/>
                  </a:lnTo>
                  <a:lnTo>
                    <a:pt x="192" y="272"/>
                  </a:lnTo>
                  <a:lnTo>
                    <a:pt x="200" y="272"/>
                  </a:lnTo>
                  <a:lnTo>
                    <a:pt x="208" y="272"/>
                  </a:lnTo>
                  <a:lnTo>
                    <a:pt x="216" y="280"/>
                  </a:lnTo>
                  <a:lnTo>
                    <a:pt x="216" y="280"/>
                  </a:lnTo>
                  <a:lnTo>
                    <a:pt x="224" y="280"/>
                  </a:lnTo>
                  <a:lnTo>
                    <a:pt x="224" y="280"/>
                  </a:lnTo>
                  <a:lnTo>
                    <a:pt x="224" y="280"/>
                  </a:lnTo>
                  <a:lnTo>
                    <a:pt x="224" y="280"/>
                  </a:lnTo>
                  <a:lnTo>
                    <a:pt x="216" y="280"/>
                  </a:lnTo>
                  <a:lnTo>
                    <a:pt x="216" y="280"/>
                  </a:lnTo>
                  <a:lnTo>
                    <a:pt x="216" y="280"/>
                  </a:lnTo>
                  <a:lnTo>
                    <a:pt x="216" y="280"/>
                  </a:lnTo>
                  <a:lnTo>
                    <a:pt x="208" y="280"/>
                  </a:lnTo>
                  <a:lnTo>
                    <a:pt x="208" y="280"/>
                  </a:lnTo>
                  <a:lnTo>
                    <a:pt x="200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84" y="280"/>
                  </a:lnTo>
                  <a:lnTo>
                    <a:pt x="176" y="280"/>
                  </a:lnTo>
                  <a:lnTo>
                    <a:pt x="168" y="280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44" y="288"/>
                  </a:lnTo>
                  <a:lnTo>
                    <a:pt x="128" y="288"/>
                  </a:lnTo>
                  <a:lnTo>
                    <a:pt x="120" y="288"/>
                  </a:lnTo>
                  <a:lnTo>
                    <a:pt x="0" y="288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FFF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2" name="Freeform 111"/>
            <p:cNvSpPr>
              <a:spLocks/>
            </p:cNvSpPr>
            <p:nvPr/>
          </p:nvSpPr>
          <p:spPr bwMode="auto">
            <a:xfrm>
              <a:off x="7224901" y="1989804"/>
              <a:ext cx="1262619" cy="627104"/>
            </a:xfrm>
            <a:custGeom>
              <a:avLst/>
              <a:gdLst>
                <a:gd name="T0" fmla="*/ 8 w 1351"/>
                <a:gd name="T1" fmla="*/ 487 h 671"/>
                <a:gd name="T2" fmla="*/ 16 w 1351"/>
                <a:gd name="T3" fmla="*/ 383 h 671"/>
                <a:gd name="T4" fmla="*/ 24 w 1351"/>
                <a:gd name="T5" fmla="*/ 304 h 671"/>
                <a:gd name="T6" fmla="*/ 32 w 1351"/>
                <a:gd name="T7" fmla="*/ 232 h 671"/>
                <a:gd name="T8" fmla="*/ 48 w 1351"/>
                <a:gd name="T9" fmla="*/ 176 h 671"/>
                <a:gd name="T10" fmla="*/ 72 w 1351"/>
                <a:gd name="T11" fmla="*/ 128 h 671"/>
                <a:gd name="T12" fmla="*/ 88 w 1351"/>
                <a:gd name="T13" fmla="*/ 96 h 671"/>
                <a:gd name="T14" fmla="*/ 120 w 1351"/>
                <a:gd name="T15" fmla="*/ 64 h 671"/>
                <a:gd name="T16" fmla="*/ 152 w 1351"/>
                <a:gd name="T17" fmla="*/ 48 h 671"/>
                <a:gd name="T18" fmla="*/ 192 w 1351"/>
                <a:gd name="T19" fmla="*/ 32 h 671"/>
                <a:gd name="T20" fmla="*/ 240 w 1351"/>
                <a:gd name="T21" fmla="*/ 16 h 671"/>
                <a:gd name="T22" fmla="*/ 256 w 1351"/>
                <a:gd name="T23" fmla="*/ 16 h 671"/>
                <a:gd name="T24" fmla="*/ 288 w 1351"/>
                <a:gd name="T25" fmla="*/ 16 h 671"/>
                <a:gd name="T26" fmla="*/ 320 w 1351"/>
                <a:gd name="T27" fmla="*/ 16 h 671"/>
                <a:gd name="T28" fmla="*/ 368 w 1351"/>
                <a:gd name="T29" fmla="*/ 8 h 671"/>
                <a:gd name="T30" fmla="*/ 424 w 1351"/>
                <a:gd name="T31" fmla="*/ 8 h 671"/>
                <a:gd name="T32" fmla="*/ 488 w 1351"/>
                <a:gd name="T33" fmla="*/ 8 h 671"/>
                <a:gd name="T34" fmla="*/ 552 w 1351"/>
                <a:gd name="T35" fmla="*/ 8 h 671"/>
                <a:gd name="T36" fmla="*/ 672 w 1351"/>
                <a:gd name="T37" fmla="*/ 0 h 671"/>
                <a:gd name="T38" fmla="*/ 880 w 1351"/>
                <a:gd name="T39" fmla="*/ 0 h 671"/>
                <a:gd name="T40" fmla="*/ 1023 w 1351"/>
                <a:gd name="T41" fmla="*/ 0 h 671"/>
                <a:gd name="T42" fmla="*/ 1087 w 1351"/>
                <a:gd name="T43" fmla="*/ 0 h 671"/>
                <a:gd name="T44" fmla="*/ 1151 w 1351"/>
                <a:gd name="T45" fmla="*/ 0 h 671"/>
                <a:gd name="T46" fmla="*/ 1207 w 1351"/>
                <a:gd name="T47" fmla="*/ 0 h 671"/>
                <a:gd name="T48" fmla="*/ 1255 w 1351"/>
                <a:gd name="T49" fmla="*/ 0 h 671"/>
                <a:gd name="T50" fmla="*/ 1295 w 1351"/>
                <a:gd name="T51" fmla="*/ 0 h 671"/>
                <a:gd name="T52" fmla="*/ 1327 w 1351"/>
                <a:gd name="T53" fmla="*/ 0 h 671"/>
                <a:gd name="T54" fmla="*/ 1343 w 1351"/>
                <a:gd name="T55" fmla="*/ 0 h 671"/>
                <a:gd name="T56" fmla="*/ 1351 w 1351"/>
                <a:gd name="T57" fmla="*/ 0 h 671"/>
                <a:gd name="T58" fmla="*/ 1343 w 1351"/>
                <a:gd name="T59" fmla="*/ 8 h 671"/>
                <a:gd name="T60" fmla="*/ 1327 w 1351"/>
                <a:gd name="T61" fmla="*/ 8 h 671"/>
                <a:gd name="T62" fmla="*/ 1303 w 1351"/>
                <a:gd name="T63" fmla="*/ 8 h 671"/>
                <a:gd name="T64" fmla="*/ 1287 w 1351"/>
                <a:gd name="T65" fmla="*/ 16 h 671"/>
                <a:gd name="T66" fmla="*/ 1255 w 1351"/>
                <a:gd name="T67" fmla="*/ 16 h 671"/>
                <a:gd name="T68" fmla="*/ 1199 w 1351"/>
                <a:gd name="T69" fmla="*/ 16 h 671"/>
                <a:gd name="T70" fmla="*/ 1119 w 1351"/>
                <a:gd name="T71" fmla="*/ 24 h 671"/>
                <a:gd name="T72" fmla="*/ 1047 w 1351"/>
                <a:gd name="T73" fmla="*/ 32 h 671"/>
                <a:gd name="T74" fmla="*/ 1007 w 1351"/>
                <a:gd name="T75" fmla="*/ 40 h 671"/>
                <a:gd name="T76" fmla="*/ 983 w 1351"/>
                <a:gd name="T77" fmla="*/ 40 h 671"/>
                <a:gd name="T78" fmla="*/ 919 w 1351"/>
                <a:gd name="T79" fmla="*/ 56 h 671"/>
                <a:gd name="T80" fmla="*/ 856 w 1351"/>
                <a:gd name="T81" fmla="*/ 72 h 671"/>
                <a:gd name="T82" fmla="*/ 800 w 1351"/>
                <a:gd name="T83" fmla="*/ 96 h 671"/>
                <a:gd name="T84" fmla="*/ 752 w 1351"/>
                <a:gd name="T85" fmla="*/ 128 h 671"/>
                <a:gd name="T86" fmla="*/ 712 w 1351"/>
                <a:gd name="T87" fmla="*/ 160 h 671"/>
                <a:gd name="T88" fmla="*/ 672 w 1351"/>
                <a:gd name="T89" fmla="*/ 208 h 671"/>
                <a:gd name="T90" fmla="*/ 648 w 1351"/>
                <a:gd name="T91" fmla="*/ 256 h 671"/>
                <a:gd name="T92" fmla="*/ 632 w 1351"/>
                <a:gd name="T93" fmla="*/ 320 h 671"/>
                <a:gd name="T94" fmla="*/ 616 w 1351"/>
                <a:gd name="T95" fmla="*/ 399 h 671"/>
                <a:gd name="T96" fmla="*/ 600 w 1351"/>
                <a:gd name="T97" fmla="*/ 487 h 671"/>
                <a:gd name="T98" fmla="*/ 592 w 1351"/>
                <a:gd name="T99" fmla="*/ 591 h 671"/>
                <a:gd name="T100" fmla="*/ 0 w 1351"/>
                <a:gd name="T10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51" h="671">
                  <a:moveTo>
                    <a:pt x="8" y="559"/>
                  </a:moveTo>
                  <a:lnTo>
                    <a:pt x="8" y="519"/>
                  </a:lnTo>
                  <a:lnTo>
                    <a:pt x="8" y="487"/>
                  </a:lnTo>
                  <a:lnTo>
                    <a:pt x="8" y="447"/>
                  </a:lnTo>
                  <a:lnTo>
                    <a:pt x="16" y="415"/>
                  </a:lnTo>
                  <a:lnTo>
                    <a:pt x="16" y="383"/>
                  </a:lnTo>
                  <a:lnTo>
                    <a:pt x="16" y="359"/>
                  </a:lnTo>
                  <a:lnTo>
                    <a:pt x="24" y="328"/>
                  </a:lnTo>
                  <a:lnTo>
                    <a:pt x="24" y="304"/>
                  </a:lnTo>
                  <a:lnTo>
                    <a:pt x="24" y="280"/>
                  </a:lnTo>
                  <a:lnTo>
                    <a:pt x="32" y="256"/>
                  </a:lnTo>
                  <a:lnTo>
                    <a:pt x="32" y="232"/>
                  </a:lnTo>
                  <a:lnTo>
                    <a:pt x="40" y="216"/>
                  </a:lnTo>
                  <a:lnTo>
                    <a:pt x="48" y="192"/>
                  </a:lnTo>
                  <a:lnTo>
                    <a:pt x="48" y="176"/>
                  </a:lnTo>
                  <a:lnTo>
                    <a:pt x="56" y="160"/>
                  </a:lnTo>
                  <a:lnTo>
                    <a:pt x="64" y="144"/>
                  </a:lnTo>
                  <a:lnTo>
                    <a:pt x="72" y="128"/>
                  </a:lnTo>
                  <a:lnTo>
                    <a:pt x="72" y="120"/>
                  </a:lnTo>
                  <a:lnTo>
                    <a:pt x="80" y="104"/>
                  </a:lnTo>
                  <a:lnTo>
                    <a:pt x="88" y="96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68" y="40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8" y="16"/>
                  </a:lnTo>
                  <a:lnTo>
                    <a:pt x="256" y="16"/>
                  </a:lnTo>
                  <a:lnTo>
                    <a:pt x="264" y="16"/>
                  </a:lnTo>
                  <a:lnTo>
                    <a:pt x="272" y="16"/>
                  </a:lnTo>
                  <a:lnTo>
                    <a:pt x="288" y="16"/>
                  </a:lnTo>
                  <a:lnTo>
                    <a:pt x="296" y="16"/>
                  </a:lnTo>
                  <a:lnTo>
                    <a:pt x="312" y="16"/>
                  </a:lnTo>
                  <a:lnTo>
                    <a:pt x="320" y="16"/>
                  </a:lnTo>
                  <a:lnTo>
                    <a:pt x="336" y="8"/>
                  </a:lnTo>
                  <a:lnTo>
                    <a:pt x="352" y="8"/>
                  </a:lnTo>
                  <a:lnTo>
                    <a:pt x="368" y="8"/>
                  </a:lnTo>
                  <a:lnTo>
                    <a:pt x="392" y="8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48" y="8"/>
                  </a:lnTo>
                  <a:lnTo>
                    <a:pt x="464" y="8"/>
                  </a:lnTo>
                  <a:lnTo>
                    <a:pt x="488" y="8"/>
                  </a:lnTo>
                  <a:lnTo>
                    <a:pt x="512" y="8"/>
                  </a:lnTo>
                  <a:lnTo>
                    <a:pt x="536" y="8"/>
                  </a:lnTo>
                  <a:lnTo>
                    <a:pt x="552" y="8"/>
                  </a:lnTo>
                  <a:lnTo>
                    <a:pt x="576" y="8"/>
                  </a:lnTo>
                  <a:lnTo>
                    <a:pt x="624" y="0"/>
                  </a:lnTo>
                  <a:lnTo>
                    <a:pt x="672" y="0"/>
                  </a:lnTo>
                  <a:lnTo>
                    <a:pt x="728" y="0"/>
                  </a:lnTo>
                  <a:lnTo>
                    <a:pt x="824" y="0"/>
                  </a:lnTo>
                  <a:lnTo>
                    <a:pt x="880" y="0"/>
                  </a:lnTo>
                  <a:lnTo>
                    <a:pt x="927" y="0"/>
                  </a:lnTo>
                  <a:lnTo>
                    <a:pt x="975" y="0"/>
                  </a:lnTo>
                  <a:lnTo>
                    <a:pt x="1023" y="0"/>
                  </a:lnTo>
                  <a:lnTo>
                    <a:pt x="1047" y="0"/>
                  </a:lnTo>
                  <a:lnTo>
                    <a:pt x="1063" y="0"/>
                  </a:lnTo>
                  <a:lnTo>
                    <a:pt x="1087" y="0"/>
                  </a:lnTo>
                  <a:lnTo>
                    <a:pt x="1111" y="0"/>
                  </a:lnTo>
                  <a:lnTo>
                    <a:pt x="1127" y="0"/>
                  </a:lnTo>
                  <a:lnTo>
                    <a:pt x="1151" y="0"/>
                  </a:lnTo>
                  <a:lnTo>
                    <a:pt x="1167" y="0"/>
                  </a:lnTo>
                  <a:lnTo>
                    <a:pt x="1191" y="0"/>
                  </a:lnTo>
                  <a:lnTo>
                    <a:pt x="1207" y="0"/>
                  </a:lnTo>
                  <a:lnTo>
                    <a:pt x="1223" y="0"/>
                  </a:lnTo>
                  <a:lnTo>
                    <a:pt x="1239" y="0"/>
                  </a:lnTo>
                  <a:lnTo>
                    <a:pt x="1255" y="0"/>
                  </a:lnTo>
                  <a:lnTo>
                    <a:pt x="1271" y="0"/>
                  </a:lnTo>
                  <a:lnTo>
                    <a:pt x="1279" y="0"/>
                  </a:lnTo>
                  <a:lnTo>
                    <a:pt x="1295" y="0"/>
                  </a:lnTo>
                  <a:lnTo>
                    <a:pt x="1303" y="0"/>
                  </a:lnTo>
                  <a:lnTo>
                    <a:pt x="1319" y="0"/>
                  </a:lnTo>
                  <a:lnTo>
                    <a:pt x="1327" y="0"/>
                  </a:lnTo>
                  <a:lnTo>
                    <a:pt x="1335" y="0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8"/>
                  </a:lnTo>
                  <a:lnTo>
                    <a:pt x="1351" y="8"/>
                  </a:lnTo>
                  <a:lnTo>
                    <a:pt x="1343" y="8"/>
                  </a:lnTo>
                  <a:lnTo>
                    <a:pt x="1343" y="8"/>
                  </a:lnTo>
                  <a:lnTo>
                    <a:pt x="1335" y="8"/>
                  </a:lnTo>
                  <a:lnTo>
                    <a:pt x="1327" y="8"/>
                  </a:lnTo>
                  <a:lnTo>
                    <a:pt x="1319" y="8"/>
                  </a:lnTo>
                  <a:lnTo>
                    <a:pt x="1311" y="8"/>
                  </a:lnTo>
                  <a:lnTo>
                    <a:pt x="1303" y="8"/>
                  </a:lnTo>
                  <a:lnTo>
                    <a:pt x="1303" y="8"/>
                  </a:lnTo>
                  <a:lnTo>
                    <a:pt x="1295" y="8"/>
                  </a:lnTo>
                  <a:lnTo>
                    <a:pt x="1287" y="16"/>
                  </a:lnTo>
                  <a:lnTo>
                    <a:pt x="1271" y="16"/>
                  </a:lnTo>
                  <a:lnTo>
                    <a:pt x="1263" y="16"/>
                  </a:lnTo>
                  <a:lnTo>
                    <a:pt x="1255" y="16"/>
                  </a:lnTo>
                  <a:lnTo>
                    <a:pt x="1247" y="16"/>
                  </a:lnTo>
                  <a:lnTo>
                    <a:pt x="1223" y="16"/>
                  </a:lnTo>
                  <a:lnTo>
                    <a:pt x="1199" y="16"/>
                  </a:lnTo>
                  <a:lnTo>
                    <a:pt x="1175" y="24"/>
                  </a:lnTo>
                  <a:lnTo>
                    <a:pt x="1151" y="24"/>
                  </a:lnTo>
                  <a:lnTo>
                    <a:pt x="1119" y="24"/>
                  </a:lnTo>
                  <a:lnTo>
                    <a:pt x="1095" y="32"/>
                  </a:lnTo>
                  <a:lnTo>
                    <a:pt x="1071" y="32"/>
                  </a:lnTo>
                  <a:lnTo>
                    <a:pt x="1047" y="32"/>
                  </a:lnTo>
                  <a:lnTo>
                    <a:pt x="1023" y="40"/>
                  </a:lnTo>
                  <a:lnTo>
                    <a:pt x="1015" y="40"/>
                  </a:lnTo>
                  <a:lnTo>
                    <a:pt x="1007" y="40"/>
                  </a:lnTo>
                  <a:lnTo>
                    <a:pt x="999" y="40"/>
                  </a:lnTo>
                  <a:lnTo>
                    <a:pt x="991" y="40"/>
                  </a:lnTo>
                  <a:lnTo>
                    <a:pt x="983" y="40"/>
                  </a:lnTo>
                  <a:lnTo>
                    <a:pt x="975" y="48"/>
                  </a:lnTo>
                  <a:lnTo>
                    <a:pt x="951" y="48"/>
                  </a:lnTo>
                  <a:lnTo>
                    <a:pt x="919" y="56"/>
                  </a:lnTo>
                  <a:lnTo>
                    <a:pt x="895" y="56"/>
                  </a:lnTo>
                  <a:lnTo>
                    <a:pt x="880" y="64"/>
                  </a:lnTo>
                  <a:lnTo>
                    <a:pt x="856" y="72"/>
                  </a:lnTo>
                  <a:lnTo>
                    <a:pt x="832" y="80"/>
                  </a:lnTo>
                  <a:lnTo>
                    <a:pt x="816" y="88"/>
                  </a:lnTo>
                  <a:lnTo>
                    <a:pt x="800" y="96"/>
                  </a:lnTo>
                  <a:lnTo>
                    <a:pt x="784" y="104"/>
                  </a:lnTo>
                  <a:lnTo>
                    <a:pt x="768" y="112"/>
                  </a:lnTo>
                  <a:lnTo>
                    <a:pt x="752" y="128"/>
                  </a:lnTo>
                  <a:lnTo>
                    <a:pt x="736" y="136"/>
                  </a:lnTo>
                  <a:lnTo>
                    <a:pt x="720" y="144"/>
                  </a:lnTo>
                  <a:lnTo>
                    <a:pt x="712" y="160"/>
                  </a:lnTo>
                  <a:lnTo>
                    <a:pt x="696" y="176"/>
                  </a:lnTo>
                  <a:lnTo>
                    <a:pt x="688" y="192"/>
                  </a:lnTo>
                  <a:lnTo>
                    <a:pt x="672" y="208"/>
                  </a:lnTo>
                  <a:lnTo>
                    <a:pt x="664" y="224"/>
                  </a:lnTo>
                  <a:lnTo>
                    <a:pt x="656" y="240"/>
                  </a:lnTo>
                  <a:lnTo>
                    <a:pt x="648" y="256"/>
                  </a:lnTo>
                  <a:lnTo>
                    <a:pt x="640" y="280"/>
                  </a:lnTo>
                  <a:lnTo>
                    <a:pt x="632" y="304"/>
                  </a:lnTo>
                  <a:lnTo>
                    <a:pt x="632" y="320"/>
                  </a:lnTo>
                  <a:lnTo>
                    <a:pt x="624" y="343"/>
                  </a:lnTo>
                  <a:lnTo>
                    <a:pt x="616" y="375"/>
                  </a:lnTo>
                  <a:lnTo>
                    <a:pt x="616" y="399"/>
                  </a:lnTo>
                  <a:lnTo>
                    <a:pt x="608" y="423"/>
                  </a:lnTo>
                  <a:lnTo>
                    <a:pt x="608" y="455"/>
                  </a:lnTo>
                  <a:lnTo>
                    <a:pt x="600" y="487"/>
                  </a:lnTo>
                  <a:lnTo>
                    <a:pt x="600" y="519"/>
                  </a:lnTo>
                  <a:lnTo>
                    <a:pt x="592" y="559"/>
                  </a:lnTo>
                  <a:lnTo>
                    <a:pt x="592" y="591"/>
                  </a:lnTo>
                  <a:lnTo>
                    <a:pt x="584" y="671"/>
                  </a:lnTo>
                  <a:lnTo>
                    <a:pt x="296" y="671"/>
                  </a:lnTo>
                  <a:lnTo>
                    <a:pt x="0" y="671"/>
                  </a:lnTo>
                  <a:lnTo>
                    <a:pt x="8" y="559"/>
                  </a:lnTo>
                  <a:lnTo>
                    <a:pt x="8" y="559"/>
                  </a:lnTo>
                  <a:close/>
                </a:path>
              </a:pathLst>
            </a:custGeom>
            <a:solidFill>
              <a:srgbClr val="00FFFF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3" name="Freeform 107"/>
            <p:cNvSpPr>
              <a:spLocks/>
            </p:cNvSpPr>
            <p:nvPr/>
          </p:nvSpPr>
          <p:spPr bwMode="auto">
            <a:xfrm>
              <a:off x="5783777" y="1675785"/>
              <a:ext cx="1187853" cy="941123"/>
            </a:xfrm>
            <a:custGeom>
              <a:avLst/>
              <a:gdLst>
                <a:gd name="T0" fmla="*/ 695 w 1271"/>
                <a:gd name="T1" fmla="*/ 935 h 1007"/>
                <a:gd name="T2" fmla="*/ 695 w 1271"/>
                <a:gd name="T3" fmla="*/ 911 h 1007"/>
                <a:gd name="T4" fmla="*/ 695 w 1271"/>
                <a:gd name="T5" fmla="*/ 879 h 1007"/>
                <a:gd name="T6" fmla="*/ 687 w 1271"/>
                <a:gd name="T7" fmla="*/ 807 h 1007"/>
                <a:gd name="T8" fmla="*/ 687 w 1271"/>
                <a:gd name="T9" fmla="*/ 703 h 1007"/>
                <a:gd name="T10" fmla="*/ 679 w 1271"/>
                <a:gd name="T11" fmla="*/ 640 h 1007"/>
                <a:gd name="T12" fmla="*/ 679 w 1271"/>
                <a:gd name="T13" fmla="*/ 616 h 1007"/>
                <a:gd name="T14" fmla="*/ 679 w 1271"/>
                <a:gd name="T15" fmla="*/ 568 h 1007"/>
                <a:gd name="T16" fmla="*/ 671 w 1271"/>
                <a:gd name="T17" fmla="*/ 488 h 1007"/>
                <a:gd name="T18" fmla="*/ 663 w 1271"/>
                <a:gd name="T19" fmla="*/ 416 h 1007"/>
                <a:gd name="T20" fmla="*/ 647 w 1271"/>
                <a:gd name="T21" fmla="*/ 352 h 1007"/>
                <a:gd name="T22" fmla="*/ 639 w 1271"/>
                <a:gd name="T23" fmla="*/ 296 h 1007"/>
                <a:gd name="T24" fmla="*/ 623 w 1271"/>
                <a:gd name="T25" fmla="*/ 256 h 1007"/>
                <a:gd name="T26" fmla="*/ 583 w 1271"/>
                <a:gd name="T27" fmla="*/ 192 h 1007"/>
                <a:gd name="T28" fmla="*/ 535 w 1271"/>
                <a:gd name="T29" fmla="*/ 136 h 1007"/>
                <a:gd name="T30" fmla="*/ 503 w 1271"/>
                <a:gd name="T31" fmla="*/ 112 h 1007"/>
                <a:gd name="T32" fmla="*/ 472 w 1271"/>
                <a:gd name="T33" fmla="*/ 96 h 1007"/>
                <a:gd name="T34" fmla="*/ 424 w 1271"/>
                <a:gd name="T35" fmla="*/ 80 h 1007"/>
                <a:gd name="T36" fmla="*/ 384 w 1271"/>
                <a:gd name="T37" fmla="*/ 64 h 1007"/>
                <a:gd name="T38" fmla="*/ 328 w 1271"/>
                <a:gd name="T39" fmla="*/ 56 h 1007"/>
                <a:gd name="T40" fmla="*/ 272 w 1271"/>
                <a:gd name="T41" fmla="*/ 48 h 1007"/>
                <a:gd name="T42" fmla="*/ 216 w 1271"/>
                <a:gd name="T43" fmla="*/ 40 h 1007"/>
                <a:gd name="T44" fmla="*/ 176 w 1271"/>
                <a:gd name="T45" fmla="*/ 32 h 1007"/>
                <a:gd name="T46" fmla="*/ 120 w 1271"/>
                <a:gd name="T47" fmla="*/ 24 h 1007"/>
                <a:gd name="T48" fmla="*/ 80 w 1271"/>
                <a:gd name="T49" fmla="*/ 24 h 1007"/>
                <a:gd name="T50" fmla="*/ 48 w 1271"/>
                <a:gd name="T51" fmla="*/ 24 h 1007"/>
                <a:gd name="T52" fmla="*/ 32 w 1271"/>
                <a:gd name="T53" fmla="*/ 24 h 1007"/>
                <a:gd name="T54" fmla="*/ 8 w 1271"/>
                <a:gd name="T55" fmla="*/ 24 h 1007"/>
                <a:gd name="T56" fmla="*/ 0 w 1271"/>
                <a:gd name="T57" fmla="*/ 16 h 1007"/>
                <a:gd name="T58" fmla="*/ 0 w 1271"/>
                <a:gd name="T59" fmla="*/ 0 h 1007"/>
                <a:gd name="T60" fmla="*/ 360 w 1271"/>
                <a:gd name="T61" fmla="*/ 0 h 1007"/>
                <a:gd name="T62" fmla="*/ 480 w 1271"/>
                <a:gd name="T63" fmla="*/ 0 h 1007"/>
                <a:gd name="T64" fmla="*/ 591 w 1271"/>
                <a:gd name="T65" fmla="*/ 8 h 1007"/>
                <a:gd name="T66" fmla="*/ 687 w 1271"/>
                <a:gd name="T67" fmla="*/ 8 h 1007"/>
                <a:gd name="T68" fmla="*/ 767 w 1271"/>
                <a:gd name="T69" fmla="*/ 8 h 1007"/>
                <a:gd name="T70" fmla="*/ 839 w 1271"/>
                <a:gd name="T71" fmla="*/ 8 h 1007"/>
                <a:gd name="T72" fmla="*/ 903 w 1271"/>
                <a:gd name="T73" fmla="*/ 16 h 1007"/>
                <a:gd name="T74" fmla="*/ 959 w 1271"/>
                <a:gd name="T75" fmla="*/ 16 h 1007"/>
                <a:gd name="T76" fmla="*/ 999 w 1271"/>
                <a:gd name="T77" fmla="*/ 16 h 1007"/>
                <a:gd name="T78" fmla="*/ 1031 w 1271"/>
                <a:gd name="T79" fmla="*/ 24 h 1007"/>
                <a:gd name="T80" fmla="*/ 1055 w 1271"/>
                <a:gd name="T81" fmla="*/ 24 h 1007"/>
                <a:gd name="T82" fmla="*/ 1087 w 1271"/>
                <a:gd name="T83" fmla="*/ 32 h 1007"/>
                <a:gd name="T84" fmla="*/ 1119 w 1271"/>
                <a:gd name="T85" fmla="*/ 48 h 1007"/>
                <a:gd name="T86" fmla="*/ 1159 w 1271"/>
                <a:gd name="T87" fmla="*/ 72 h 1007"/>
                <a:gd name="T88" fmla="*/ 1183 w 1271"/>
                <a:gd name="T89" fmla="*/ 88 h 1007"/>
                <a:gd name="T90" fmla="*/ 1199 w 1271"/>
                <a:gd name="T91" fmla="*/ 120 h 1007"/>
                <a:gd name="T92" fmla="*/ 1215 w 1271"/>
                <a:gd name="T93" fmla="*/ 152 h 1007"/>
                <a:gd name="T94" fmla="*/ 1231 w 1271"/>
                <a:gd name="T95" fmla="*/ 192 h 1007"/>
                <a:gd name="T96" fmla="*/ 1239 w 1271"/>
                <a:gd name="T97" fmla="*/ 232 h 1007"/>
                <a:gd name="T98" fmla="*/ 1247 w 1271"/>
                <a:gd name="T99" fmla="*/ 288 h 1007"/>
                <a:gd name="T100" fmla="*/ 1255 w 1271"/>
                <a:gd name="T101" fmla="*/ 352 h 1007"/>
                <a:gd name="T102" fmla="*/ 1263 w 1271"/>
                <a:gd name="T103" fmla="*/ 400 h 1007"/>
                <a:gd name="T104" fmla="*/ 1263 w 1271"/>
                <a:gd name="T105" fmla="*/ 456 h 1007"/>
                <a:gd name="T106" fmla="*/ 1271 w 1271"/>
                <a:gd name="T107" fmla="*/ 528 h 1007"/>
                <a:gd name="T108" fmla="*/ 1271 w 1271"/>
                <a:gd name="T109" fmla="*/ 616 h 1007"/>
                <a:gd name="T110" fmla="*/ 1271 w 1271"/>
                <a:gd name="T111" fmla="*/ 679 h 1007"/>
                <a:gd name="T112" fmla="*/ 1271 w 1271"/>
                <a:gd name="T113" fmla="*/ 727 h 1007"/>
                <a:gd name="T114" fmla="*/ 1271 w 1271"/>
                <a:gd name="T115" fmla="*/ 791 h 1007"/>
                <a:gd name="T116" fmla="*/ 695 w 1271"/>
                <a:gd name="T117" fmla="*/ 1007 h 1007"/>
                <a:gd name="T118" fmla="*/ 695 w 1271"/>
                <a:gd name="T119" fmla="*/ 951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1" h="1007">
                  <a:moveTo>
                    <a:pt x="695" y="951"/>
                  </a:moveTo>
                  <a:lnTo>
                    <a:pt x="695" y="943"/>
                  </a:lnTo>
                  <a:lnTo>
                    <a:pt x="695" y="935"/>
                  </a:lnTo>
                  <a:lnTo>
                    <a:pt x="695" y="927"/>
                  </a:lnTo>
                  <a:lnTo>
                    <a:pt x="695" y="919"/>
                  </a:lnTo>
                  <a:lnTo>
                    <a:pt x="695" y="911"/>
                  </a:lnTo>
                  <a:lnTo>
                    <a:pt x="695" y="903"/>
                  </a:lnTo>
                  <a:lnTo>
                    <a:pt x="695" y="895"/>
                  </a:lnTo>
                  <a:lnTo>
                    <a:pt x="695" y="879"/>
                  </a:lnTo>
                  <a:lnTo>
                    <a:pt x="695" y="863"/>
                  </a:lnTo>
                  <a:lnTo>
                    <a:pt x="695" y="839"/>
                  </a:lnTo>
                  <a:lnTo>
                    <a:pt x="687" y="807"/>
                  </a:lnTo>
                  <a:lnTo>
                    <a:pt x="687" y="783"/>
                  </a:lnTo>
                  <a:lnTo>
                    <a:pt x="687" y="727"/>
                  </a:lnTo>
                  <a:lnTo>
                    <a:pt x="687" y="703"/>
                  </a:lnTo>
                  <a:lnTo>
                    <a:pt x="687" y="679"/>
                  </a:lnTo>
                  <a:lnTo>
                    <a:pt x="687" y="656"/>
                  </a:lnTo>
                  <a:lnTo>
                    <a:pt x="679" y="640"/>
                  </a:lnTo>
                  <a:lnTo>
                    <a:pt x="679" y="632"/>
                  </a:lnTo>
                  <a:lnTo>
                    <a:pt x="679" y="624"/>
                  </a:lnTo>
                  <a:lnTo>
                    <a:pt x="679" y="616"/>
                  </a:lnTo>
                  <a:lnTo>
                    <a:pt x="679" y="600"/>
                  </a:lnTo>
                  <a:lnTo>
                    <a:pt x="679" y="592"/>
                  </a:lnTo>
                  <a:lnTo>
                    <a:pt x="679" y="568"/>
                  </a:lnTo>
                  <a:lnTo>
                    <a:pt x="679" y="536"/>
                  </a:lnTo>
                  <a:lnTo>
                    <a:pt x="671" y="512"/>
                  </a:lnTo>
                  <a:lnTo>
                    <a:pt x="671" y="488"/>
                  </a:lnTo>
                  <a:lnTo>
                    <a:pt x="671" y="456"/>
                  </a:lnTo>
                  <a:lnTo>
                    <a:pt x="663" y="432"/>
                  </a:lnTo>
                  <a:lnTo>
                    <a:pt x="663" y="416"/>
                  </a:lnTo>
                  <a:lnTo>
                    <a:pt x="655" y="392"/>
                  </a:lnTo>
                  <a:lnTo>
                    <a:pt x="655" y="368"/>
                  </a:lnTo>
                  <a:lnTo>
                    <a:pt x="647" y="352"/>
                  </a:lnTo>
                  <a:lnTo>
                    <a:pt x="647" y="328"/>
                  </a:lnTo>
                  <a:lnTo>
                    <a:pt x="639" y="312"/>
                  </a:lnTo>
                  <a:lnTo>
                    <a:pt x="639" y="296"/>
                  </a:lnTo>
                  <a:lnTo>
                    <a:pt x="631" y="280"/>
                  </a:lnTo>
                  <a:lnTo>
                    <a:pt x="623" y="272"/>
                  </a:lnTo>
                  <a:lnTo>
                    <a:pt x="623" y="256"/>
                  </a:lnTo>
                  <a:lnTo>
                    <a:pt x="607" y="232"/>
                  </a:lnTo>
                  <a:lnTo>
                    <a:pt x="599" y="208"/>
                  </a:lnTo>
                  <a:lnTo>
                    <a:pt x="583" y="192"/>
                  </a:lnTo>
                  <a:lnTo>
                    <a:pt x="567" y="168"/>
                  </a:lnTo>
                  <a:lnTo>
                    <a:pt x="551" y="152"/>
                  </a:lnTo>
                  <a:lnTo>
                    <a:pt x="535" y="136"/>
                  </a:lnTo>
                  <a:lnTo>
                    <a:pt x="527" y="128"/>
                  </a:lnTo>
                  <a:lnTo>
                    <a:pt x="511" y="120"/>
                  </a:lnTo>
                  <a:lnTo>
                    <a:pt x="503" y="112"/>
                  </a:lnTo>
                  <a:lnTo>
                    <a:pt x="495" y="112"/>
                  </a:lnTo>
                  <a:lnTo>
                    <a:pt x="480" y="104"/>
                  </a:lnTo>
                  <a:lnTo>
                    <a:pt x="472" y="96"/>
                  </a:lnTo>
                  <a:lnTo>
                    <a:pt x="456" y="88"/>
                  </a:lnTo>
                  <a:lnTo>
                    <a:pt x="440" y="88"/>
                  </a:lnTo>
                  <a:lnTo>
                    <a:pt x="424" y="80"/>
                  </a:lnTo>
                  <a:lnTo>
                    <a:pt x="416" y="80"/>
                  </a:lnTo>
                  <a:lnTo>
                    <a:pt x="400" y="72"/>
                  </a:lnTo>
                  <a:lnTo>
                    <a:pt x="384" y="64"/>
                  </a:lnTo>
                  <a:lnTo>
                    <a:pt x="360" y="64"/>
                  </a:lnTo>
                  <a:lnTo>
                    <a:pt x="344" y="56"/>
                  </a:lnTo>
                  <a:lnTo>
                    <a:pt x="328" y="56"/>
                  </a:lnTo>
                  <a:lnTo>
                    <a:pt x="312" y="48"/>
                  </a:lnTo>
                  <a:lnTo>
                    <a:pt x="288" y="48"/>
                  </a:lnTo>
                  <a:lnTo>
                    <a:pt x="272" y="48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200" y="32"/>
                  </a:lnTo>
                  <a:lnTo>
                    <a:pt x="192" y="32"/>
                  </a:lnTo>
                  <a:lnTo>
                    <a:pt x="176" y="32"/>
                  </a:lnTo>
                  <a:lnTo>
                    <a:pt x="160" y="32"/>
                  </a:lnTo>
                  <a:lnTo>
                    <a:pt x="144" y="32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272" y="0"/>
                  </a:lnTo>
                  <a:lnTo>
                    <a:pt x="320" y="0"/>
                  </a:lnTo>
                  <a:lnTo>
                    <a:pt x="360" y="0"/>
                  </a:lnTo>
                  <a:lnTo>
                    <a:pt x="400" y="0"/>
                  </a:lnTo>
                  <a:lnTo>
                    <a:pt x="448" y="0"/>
                  </a:lnTo>
                  <a:lnTo>
                    <a:pt x="480" y="0"/>
                  </a:lnTo>
                  <a:lnTo>
                    <a:pt x="519" y="0"/>
                  </a:lnTo>
                  <a:lnTo>
                    <a:pt x="559" y="8"/>
                  </a:lnTo>
                  <a:lnTo>
                    <a:pt x="591" y="8"/>
                  </a:lnTo>
                  <a:lnTo>
                    <a:pt x="623" y="8"/>
                  </a:lnTo>
                  <a:lnTo>
                    <a:pt x="655" y="8"/>
                  </a:lnTo>
                  <a:lnTo>
                    <a:pt x="687" y="8"/>
                  </a:lnTo>
                  <a:lnTo>
                    <a:pt x="719" y="8"/>
                  </a:lnTo>
                  <a:lnTo>
                    <a:pt x="743" y="8"/>
                  </a:lnTo>
                  <a:lnTo>
                    <a:pt x="767" y="8"/>
                  </a:lnTo>
                  <a:lnTo>
                    <a:pt x="799" y="8"/>
                  </a:lnTo>
                  <a:lnTo>
                    <a:pt x="823" y="8"/>
                  </a:lnTo>
                  <a:lnTo>
                    <a:pt x="839" y="8"/>
                  </a:lnTo>
                  <a:lnTo>
                    <a:pt x="863" y="8"/>
                  </a:lnTo>
                  <a:lnTo>
                    <a:pt x="887" y="8"/>
                  </a:lnTo>
                  <a:lnTo>
                    <a:pt x="903" y="16"/>
                  </a:lnTo>
                  <a:lnTo>
                    <a:pt x="927" y="16"/>
                  </a:lnTo>
                  <a:lnTo>
                    <a:pt x="943" y="16"/>
                  </a:lnTo>
                  <a:lnTo>
                    <a:pt x="959" y="16"/>
                  </a:lnTo>
                  <a:lnTo>
                    <a:pt x="975" y="16"/>
                  </a:lnTo>
                  <a:lnTo>
                    <a:pt x="983" y="16"/>
                  </a:lnTo>
                  <a:lnTo>
                    <a:pt x="999" y="16"/>
                  </a:lnTo>
                  <a:lnTo>
                    <a:pt x="1007" y="16"/>
                  </a:lnTo>
                  <a:lnTo>
                    <a:pt x="1023" y="24"/>
                  </a:lnTo>
                  <a:lnTo>
                    <a:pt x="1031" y="24"/>
                  </a:lnTo>
                  <a:lnTo>
                    <a:pt x="1039" y="24"/>
                  </a:lnTo>
                  <a:lnTo>
                    <a:pt x="1047" y="24"/>
                  </a:lnTo>
                  <a:lnTo>
                    <a:pt x="1055" y="24"/>
                  </a:lnTo>
                  <a:lnTo>
                    <a:pt x="1063" y="32"/>
                  </a:lnTo>
                  <a:lnTo>
                    <a:pt x="1079" y="32"/>
                  </a:lnTo>
                  <a:lnTo>
                    <a:pt x="1087" y="32"/>
                  </a:lnTo>
                  <a:lnTo>
                    <a:pt x="1103" y="40"/>
                  </a:lnTo>
                  <a:lnTo>
                    <a:pt x="1111" y="40"/>
                  </a:lnTo>
                  <a:lnTo>
                    <a:pt x="1119" y="48"/>
                  </a:lnTo>
                  <a:lnTo>
                    <a:pt x="1143" y="56"/>
                  </a:lnTo>
                  <a:lnTo>
                    <a:pt x="1151" y="64"/>
                  </a:lnTo>
                  <a:lnTo>
                    <a:pt x="1159" y="72"/>
                  </a:lnTo>
                  <a:lnTo>
                    <a:pt x="1167" y="80"/>
                  </a:lnTo>
                  <a:lnTo>
                    <a:pt x="1175" y="80"/>
                  </a:lnTo>
                  <a:lnTo>
                    <a:pt x="1183" y="88"/>
                  </a:lnTo>
                  <a:lnTo>
                    <a:pt x="1183" y="104"/>
                  </a:lnTo>
                  <a:lnTo>
                    <a:pt x="1191" y="112"/>
                  </a:lnTo>
                  <a:lnTo>
                    <a:pt x="1199" y="120"/>
                  </a:lnTo>
                  <a:lnTo>
                    <a:pt x="1207" y="128"/>
                  </a:lnTo>
                  <a:lnTo>
                    <a:pt x="1207" y="136"/>
                  </a:lnTo>
                  <a:lnTo>
                    <a:pt x="1215" y="152"/>
                  </a:lnTo>
                  <a:lnTo>
                    <a:pt x="1223" y="160"/>
                  </a:lnTo>
                  <a:lnTo>
                    <a:pt x="1223" y="176"/>
                  </a:lnTo>
                  <a:lnTo>
                    <a:pt x="1231" y="192"/>
                  </a:lnTo>
                  <a:lnTo>
                    <a:pt x="1231" y="208"/>
                  </a:lnTo>
                  <a:lnTo>
                    <a:pt x="1239" y="224"/>
                  </a:lnTo>
                  <a:lnTo>
                    <a:pt x="1239" y="232"/>
                  </a:lnTo>
                  <a:lnTo>
                    <a:pt x="1247" y="256"/>
                  </a:lnTo>
                  <a:lnTo>
                    <a:pt x="1247" y="272"/>
                  </a:lnTo>
                  <a:lnTo>
                    <a:pt x="1247" y="288"/>
                  </a:lnTo>
                  <a:lnTo>
                    <a:pt x="1255" y="312"/>
                  </a:lnTo>
                  <a:lnTo>
                    <a:pt x="1255" y="328"/>
                  </a:lnTo>
                  <a:lnTo>
                    <a:pt x="1255" y="352"/>
                  </a:lnTo>
                  <a:lnTo>
                    <a:pt x="1255" y="368"/>
                  </a:lnTo>
                  <a:lnTo>
                    <a:pt x="1263" y="384"/>
                  </a:lnTo>
                  <a:lnTo>
                    <a:pt x="1263" y="400"/>
                  </a:lnTo>
                  <a:lnTo>
                    <a:pt x="1263" y="416"/>
                  </a:lnTo>
                  <a:lnTo>
                    <a:pt x="1263" y="440"/>
                  </a:lnTo>
                  <a:lnTo>
                    <a:pt x="1263" y="456"/>
                  </a:lnTo>
                  <a:lnTo>
                    <a:pt x="1263" y="480"/>
                  </a:lnTo>
                  <a:lnTo>
                    <a:pt x="1263" y="504"/>
                  </a:lnTo>
                  <a:lnTo>
                    <a:pt x="1271" y="528"/>
                  </a:lnTo>
                  <a:lnTo>
                    <a:pt x="1271" y="552"/>
                  </a:lnTo>
                  <a:lnTo>
                    <a:pt x="1271" y="584"/>
                  </a:lnTo>
                  <a:lnTo>
                    <a:pt x="1271" y="616"/>
                  </a:lnTo>
                  <a:lnTo>
                    <a:pt x="1271" y="640"/>
                  </a:lnTo>
                  <a:lnTo>
                    <a:pt x="1271" y="664"/>
                  </a:lnTo>
                  <a:lnTo>
                    <a:pt x="1271" y="679"/>
                  </a:lnTo>
                  <a:lnTo>
                    <a:pt x="1271" y="695"/>
                  </a:lnTo>
                  <a:lnTo>
                    <a:pt x="1271" y="711"/>
                  </a:lnTo>
                  <a:lnTo>
                    <a:pt x="1271" y="727"/>
                  </a:lnTo>
                  <a:lnTo>
                    <a:pt x="1271" y="751"/>
                  </a:lnTo>
                  <a:lnTo>
                    <a:pt x="1271" y="767"/>
                  </a:lnTo>
                  <a:lnTo>
                    <a:pt x="1271" y="791"/>
                  </a:lnTo>
                  <a:lnTo>
                    <a:pt x="1271" y="1007"/>
                  </a:lnTo>
                  <a:lnTo>
                    <a:pt x="983" y="1007"/>
                  </a:lnTo>
                  <a:lnTo>
                    <a:pt x="695" y="1007"/>
                  </a:lnTo>
                  <a:lnTo>
                    <a:pt x="695" y="951"/>
                  </a:lnTo>
                  <a:lnTo>
                    <a:pt x="695" y="951"/>
                  </a:lnTo>
                  <a:lnTo>
                    <a:pt x="695" y="951"/>
                  </a:lnTo>
                  <a:close/>
                </a:path>
              </a:pathLst>
            </a:custGeom>
            <a:solidFill>
              <a:srgbClr val="00FFFF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4" name="Freeform 109"/>
            <p:cNvSpPr>
              <a:spLocks/>
            </p:cNvSpPr>
            <p:nvPr/>
          </p:nvSpPr>
          <p:spPr bwMode="auto">
            <a:xfrm>
              <a:off x="6680040" y="832793"/>
              <a:ext cx="299066" cy="357944"/>
            </a:xfrm>
            <a:custGeom>
              <a:avLst/>
              <a:gdLst>
                <a:gd name="T0" fmla="*/ 24 w 320"/>
                <a:gd name="T1" fmla="*/ 375 h 383"/>
                <a:gd name="T2" fmla="*/ 72 w 320"/>
                <a:gd name="T3" fmla="*/ 367 h 383"/>
                <a:gd name="T4" fmla="*/ 120 w 320"/>
                <a:gd name="T5" fmla="*/ 359 h 383"/>
                <a:gd name="T6" fmla="*/ 144 w 320"/>
                <a:gd name="T7" fmla="*/ 351 h 383"/>
                <a:gd name="T8" fmla="*/ 152 w 320"/>
                <a:gd name="T9" fmla="*/ 351 h 383"/>
                <a:gd name="T10" fmla="*/ 160 w 320"/>
                <a:gd name="T11" fmla="*/ 351 h 383"/>
                <a:gd name="T12" fmla="*/ 168 w 320"/>
                <a:gd name="T13" fmla="*/ 343 h 383"/>
                <a:gd name="T14" fmla="*/ 184 w 320"/>
                <a:gd name="T15" fmla="*/ 335 h 383"/>
                <a:gd name="T16" fmla="*/ 200 w 320"/>
                <a:gd name="T17" fmla="*/ 327 h 383"/>
                <a:gd name="T18" fmla="*/ 208 w 320"/>
                <a:gd name="T19" fmla="*/ 319 h 383"/>
                <a:gd name="T20" fmla="*/ 208 w 320"/>
                <a:gd name="T21" fmla="*/ 319 h 383"/>
                <a:gd name="T22" fmla="*/ 224 w 320"/>
                <a:gd name="T23" fmla="*/ 303 h 383"/>
                <a:gd name="T24" fmla="*/ 232 w 320"/>
                <a:gd name="T25" fmla="*/ 295 h 383"/>
                <a:gd name="T26" fmla="*/ 248 w 320"/>
                <a:gd name="T27" fmla="*/ 279 h 383"/>
                <a:gd name="T28" fmla="*/ 256 w 320"/>
                <a:gd name="T29" fmla="*/ 263 h 383"/>
                <a:gd name="T30" fmla="*/ 264 w 320"/>
                <a:gd name="T31" fmla="*/ 239 h 383"/>
                <a:gd name="T32" fmla="*/ 272 w 320"/>
                <a:gd name="T33" fmla="*/ 223 h 383"/>
                <a:gd name="T34" fmla="*/ 272 w 320"/>
                <a:gd name="T35" fmla="*/ 223 h 383"/>
                <a:gd name="T36" fmla="*/ 272 w 320"/>
                <a:gd name="T37" fmla="*/ 215 h 383"/>
                <a:gd name="T38" fmla="*/ 280 w 320"/>
                <a:gd name="T39" fmla="*/ 207 h 383"/>
                <a:gd name="T40" fmla="*/ 280 w 320"/>
                <a:gd name="T41" fmla="*/ 191 h 383"/>
                <a:gd name="T42" fmla="*/ 288 w 320"/>
                <a:gd name="T43" fmla="*/ 175 h 383"/>
                <a:gd name="T44" fmla="*/ 288 w 320"/>
                <a:gd name="T45" fmla="*/ 159 h 383"/>
                <a:gd name="T46" fmla="*/ 296 w 320"/>
                <a:gd name="T47" fmla="*/ 135 h 383"/>
                <a:gd name="T48" fmla="*/ 296 w 320"/>
                <a:gd name="T49" fmla="*/ 119 h 383"/>
                <a:gd name="T50" fmla="*/ 304 w 320"/>
                <a:gd name="T51" fmla="*/ 103 h 383"/>
                <a:gd name="T52" fmla="*/ 304 w 320"/>
                <a:gd name="T53" fmla="*/ 95 h 383"/>
                <a:gd name="T54" fmla="*/ 304 w 320"/>
                <a:gd name="T55" fmla="*/ 87 h 383"/>
                <a:gd name="T56" fmla="*/ 304 w 320"/>
                <a:gd name="T57" fmla="*/ 64 h 383"/>
                <a:gd name="T58" fmla="*/ 312 w 320"/>
                <a:gd name="T59" fmla="*/ 56 h 383"/>
                <a:gd name="T60" fmla="*/ 312 w 320"/>
                <a:gd name="T61" fmla="*/ 48 h 383"/>
                <a:gd name="T62" fmla="*/ 312 w 320"/>
                <a:gd name="T63" fmla="*/ 24 h 383"/>
                <a:gd name="T64" fmla="*/ 312 w 320"/>
                <a:gd name="T65" fmla="*/ 0 h 383"/>
                <a:gd name="T66" fmla="*/ 312 w 320"/>
                <a:gd name="T67" fmla="*/ 0 h 383"/>
                <a:gd name="T68" fmla="*/ 312 w 320"/>
                <a:gd name="T69" fmla="*/ 0 h 383"/>
                <a:gd name="T70" fmla="*/ 312 w 320"/>
                <a:gd name="T71" fmla="*/ 8 h 383"/>
                <a:gd name="T72" fmla="*/ 312 w 320"/>
                <a:gd name="T73" fmla="*/ 24 h 383"/>
                <a:gd name="T74" fmla="*/ 312 w 320"/>
                <a:gd name="T75" fmla="*/ 64 h 383"/>
                <a:gd name="T76" fmla="*/ 312 w 320"/>
                <a:gd name="T77" fmla="*/ 87 h 383"/>
                <a:gd name="T78" fmla="*/ 312 w 320"/>
                <a:gd name="T79" fmla="*/ 127 h 383"/>
                <a:gd name="T80" fmla="*/ 312 w 320"/>
                <a:gd name="T81" fmla="*/ 175 h 383"/>
                <a:gd name="T82" fmla="*/ 320 w 320"/>
                <a:gd name="T83" fmla="*/ 255 h 383"/>
                <a:gd name="T84" fmla="*/ 144 w 320"/>
                <a:gd name="T85" fmla="*/ 383 h 383"/>
                <a:gd name="T86" fmla="*/ 104 w 320"/>
                <a:gd name="T87" fmla="*/ 383 h 383"/>
                <a:gd name="T88" fmla="*/ 72 w 320"/>
                <a:gd name="T89" fmla="*/ 383 h 383"/>
                <a:gd name="T90" fmla="*/ 40 w 320"/>
                <a:gd name="T91" fmla="*/ 383 h 383"/>
                <a:gd name="T92" fmla="*/ 24 w 320"/>
                <a:gd name="T93" fmla="*/ 375 h 383"/>
                <a:gd name="T94" fmla="*/ 16 w 320"/>
                <a:gd name="T95" fmla="*/ 37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383">
                  <a:moveTo>
                    <a:pt x="16" y="375"/>
                  </a:moveTo>
                  <a:lnTo>
                    <a:pt x="0" y="375"/>
                  </a:lnTo>
                  <a:lnTo>
                    <a:pt x="24" y="375"/>
                  </a:lnTo>
                  <a:lnTo>
                    <a:pt x="40" y="375"/>
                  </a:lnTo>
                  <a:lnTo>
                    <a:pt x="56" y="375"/>
                  </a:lnTo>
                  <a:lnTo>
                    <a:pt x="72" y="367"/>
                  </a:lnTo>
                  <a:lnTo>
                    <a:pt x="88" y="367"/>
                  </a:lnTo>
                  <a:lnTo>
                    <a:pt x="104" y="367"/>
                  </a:lnTo>
                  <a:lnTo>
                    <a:pt x="120" y="359"/>
                  </a:lnTo>
                  <a:lnTo>
                    <a:pt x="128" y="359"/>
                  </a:lnTo>
                  <a:lnTo>
                    <a:pt x="136" y="359"/>
                  </a:lnTo>
                  <a:lnTo>
                    <a:pt x="144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52" y="351"/>
                  </a:lnTo>
                  <a:lnTo>
                    <a:pt x="160" y="351"/>
                  </a:lnTo>
                  <a:lnTo>
                    <a:pt x="160" y="351"/>
                  </a:lnTo>
                  <a:lnTo>
                    <a:pt x="160" y="351"/>
                  </a:lnTo>
                  <a:lnTo>
                    <a:pt x="168" y="343"/>
                  </a:lnTo>
                  <a:lnTo>
                    <a:pt x="176" y="343"/>
                  </a:lnTo>
                  <a:lnTo>
                    <a:pt x="184" y="335"/>
                  </a:lnTo>
                  <a:lnTo>
                    <a:pt x="184" y="335"/>
                  </a:lnTo>
                  <a:lnTo>
                    <a:pt x="192" y="335"/>
                  </a:lnTo>
                  <a:lnTo>
                    <a:pt x="192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6" y="319"/>
                  </a:lnTo>
                  <a:lnTo>
                    <a:pt x="216" y="311"/>
                  </a:lnTo>
                  <a:lnTo>
                    <a:pt x="224" y="303"/>
                  </a:lnTo>
                  <a:lnTo>
                    <a:pt x="232" y="303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40" y="287"/>
                  </a:lnTo>
                  <a:lnTo>
                    <a:pt x="240" y="279"/>
                  </a:lnTo>
                  <a:lnTo>
                    <a:pt x="248" y="279"/>
                  </a:lnTo>
                  <a:lnTo>
                    <a:pt x="248" y="271"/>
                  </a:lnTo>
                  <a:lnTo>
                    <a:pt x="256" y="263"/>
                  </a:lnTo>
                  <a:lnTo>
                    <a:pt x="256" y="263"/>
                  </a:lnTo>
                  <a:lnTo>
                    <a:pt x="256" y="255"/>
                  </a:lnTo>
                  <a:lnTo>
                    <a:pt x="264" y="247"/>
                  </a:lnTo>
                  <a:lnTo>
                    <a:pt x="264" y="239"/>
                  </a:lnTo>
                  <a:lnTo>
                    <a:pt x="264" y="239"/>
                  </a:lnTo>
                  <a:lnTo>
                    <a:pt x="272" y="231"/>
                  </a:lnTo>
                  <a:lnTo>
                    <a:pt x="272" y="223"/>
                  </a:lnTo>
                  <a:lnTo>
                    <a:pt x="272" y="223"/>
                  </a:lnTo>
                  <a:lnTo>
                    <a:pt x="272" y="223"/>
                  </a:lnTo>
                  <a:lnTo>
                    <a:pt x="272" y="223"/>
                  </a:lnTo>
                  <a:lnTo>
                    <a:pt x="272" y="223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80" y="215"/>
                  </a:lnTo>
                  <a:lnTo>
                    <a:pt x="280" y="207"/>
                  </a:lnTo>
                  <a:lnTo>
                    <a:pt x="280" y="207"/>
                  </a:lnTo>
                  <a:lnTo>
                    <a:pt x="280" y="199"/>
                  </a:lnTo>
                  <a:lnTo>
                    <a:pt x="280" y="199"/>
                  </a:lnTo>
                  <a:lnTo>
                    <a:pt x="280" y="191"/>
                  </a:lnTo>
                  <a:lnTo>
                    <a:pt x="288" y="183"/>
                  </a:lnTo>
                  <a:lnTo>
                    <a:pt x="288" y="175"/>
                  </a:lnTo>
                  <a:lnTo>
                    <a:pt x="288" y="175"/>
                  </a:lnTo>
                  <a:lnTo>
                    <a:pt x="288" y="167"/>
                  </a:lnTo>
                  <a:lnTo>
                    <a:pt x="288" y="159"/>
                  </a:lnTo>
                  <a:lnTo>
                    <a:pt x="288" y="159"/>
                  </a:lnTo>
                  <a:lnTo>
                    <a:pt x="296" y="151"/>
                  </a:lnTo>
                  <a:lnTo>
                    <a:pt x="296" y="143"/>
                  </a:lnTo>
                  <a:lnTo>
                    <a:pt x="296" y="135"/>
                  </a:lnTo>
                  <a:lnTo>
                    <a:pt x="296" y="135"/>
                  </a:lnTo>
                  <a:lnTo>
                    <a:pt x="296" y="127"/>
                  </a:lnTo>
                  <a:lnTo>
                    <a:pt x="296" y="119"/>
                  </a:lnTo>
                  <a:lnTo>
                    <a:pt x="296" y="119"/>
                  </a:lnTo>
                  <a:lnTo>
                    <a:pt x="304" y="111"/>
                  </a:lnTo>
                  <a:lnTo>
                    <a:pt x="304" y="103"/>
                  </a:lnTo>
                  <a:lnTo>
                    <a:pt x="304" y="103"/>
                  </a:lnTo>
                  <a:lnTo>
                    <a:pt x="304" y="103"/>
                  </a:lnTo>
                  <a:lnTo>
                    <a:pt x="304" y="95"/>
                  </a:lnTo>
                  <a:lnTo>
                    <a:pt x="304" y="95"/>
                  </a:lnTo>
                  <a:lnTo>
                    <a:pt x="304" y="95"/>
                  </a:lnTo>
                  <a:lnTo>
                    <a:pt x="304" y="87"/>
                  </a:lnTo>
                  <a:lnTo>
                    <a:pt x="304" y="79"/>
                  </a:lnTo>
                  <a:lnTo>
                    <a:pt x="304" y="71"/>
                  </a:lnTo>
                  <a:lnTo>
                    <a:pt x="304" y="64"/>
                  </a:lnTo>
                  <a:lnTo>
                    <a:pt x="304" y="56"/>
                  </a:lnTo>
                  <a:lnTo>
                    <a:pt x="312" y="56"/>
                  </a:lnTo>
                  <a:lnTo>
                    <a:pt x="312" y="56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0"/>
                  </a:lnTo>
                  <a:lnTo>
                    <a:pt x="312" y="32"/>
                  </a:lnTo>
                  <a:lnTo>
                    <a:pt x="312" y="24"/>
                  </a:lnTo>
                  <a:lnTo>
                    <a:pt x="312" y="16"/>
                  </a:lnTo>
                  <a:lnTo>
                    <a:pt x="312" y="8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8"/>
                  </a:lnTo>
                  <a:lnTo>
                    <a:pt x="312" y="8"/>
                  </a:lnTo>
                  <a:lnTo>
                    <a:pt x="312" y="8"/>
                  </a:lnTo>
                  <a:lnTo>
                    <a:pt x="312" y="16"/>
                  </a:lnTo>
                  <a:lnTo>
                    <a:pt x="312" y="16"/>
                  </a:lnTo>
                  <a:lnTo>
                    <a:pt x="312" y="24"/>
                  </a:lnTo>
                  <a:lnTo>
                    <a:pt x="312" y="40"/>
                  </a:lnTo>
                  <a:lnTo>
                    <a:pt x="312" y="48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79"/>
                  </a:lnTo>
                  <a:lnTo>
                    <a:pt x="312" y="87"/>
                  </a:lnTo>
                  <a:lnTo>
                    <a:pt x="312" y="103"/>
                  </a:lnTo>
                  <a:lnTo>
                    <a:pt x="312" y="111"/>
                  </a:lnTo>
                  <a:lnTo>
                    <a:pt x="312" y="127"/>
                  </a:lnTo>
                  <a:lnTo>
                    <a:pt x="312" y="135"/>
                  </a:lnTo>
                  <a:lnTo>
                    <a:pt x="312" y="151"/>
                  </a:lnTo>
                  <a:lnTo>
                    <a:pt x="312" y="175"/>
                  </a:lnTo>
                  <a:lnTo>
                    <a:pt x="312" y="207"/>
                  </a:lnTo>
                  <a:lnTo>
                    <a:pt x="320" y="231"/>
                  </a:lnTo>
                  <a:lnTo>
                    <a:pt x="320" y="255"/>
                  </a:lnTo>
                  <a:lnTo>
                    <a:pt x="320" y="383"/>
                  </a:lnTo>
                  <a:lnTo>
                    <a:pt x="176" y="383"/>
                  </a:lnTo>
                  <a:lnTo>
                    <a:pt x="144" y="383"/>
                  </a:lnTo>
                  <a:lnTo>
                    <a:pt x="128" y="383"/>
                  </a:lnTo>
                  <a:lnTo>
                    <a:pt x="120" y="383"/>
                  </a:lnTo>
                  <a:lnTo>
                    <a:pt x="104" y="383"/>
                  </a:lnTo>
                  <a:lnTo>
                    <a:pt x="96" y="383"/>
                  </a:lnTo>
                  <a:lnTo>
                    <a:pt x="80" y="383"/>
                  </a:lnTo>
                  <a:lnTo>
                    <a:pt x="72" y="383"/>
                  </a:lnTo>
                  <a:lnTo>
                    <a:pt x="56" y="383"/>
                  </a:lnTo>
                  <a:lnTo>
                    <a:pt x="48" y="383"/>
                  </a:lnTo>
                  <a:lnTo>
                    <a:pt x="40" y="383"/>
                  </a:lnTo>
                  <a:lnTo>
                    <a:pt x="32" y="383"/>
                  </a:lnTo>
                  <a:lnTo>
                    <a:pt x="24" y="383"/>
                  </a:lnTo>
                  <a:lnTo>
                    <a:pt x="24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close/>
                </a:path>
              </a:pathLst>
            </a:custGeom>
            <a:solidFill>
              <a:srgbClr val="00FFFF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>
              <a:off x="7778173" y="2004757"/>
              <a:ext cx="709347" cy="612150"/>
            </a:xfrm>
            <a:custGeom>
              <a:avLst/>
              <a:gdLst>
                <a:gd name="T0" fmla="*/ 0 w 759"/>
                <a:gd name="T1" fmla="*/ 655 h 655"/>
                <a:gd name="T2" fmla="*/ 8 w 759"/>
                <a:gd name="T3" fmla="*/ 639 h 655"/>
                <a:gd name="T4" fmla="*/ 8 w 759"/>
                <a:gd name="T5" fmla="*/ 631 h 655"/>
                <a:gd name="T6" fmla="*/ 8 w 759"/>
                <a:gd name="T7" fmla="*/ 607 h 655"/>
                <a:gd name="T8" fmla="*/ 8 w 759"/>
                <a:gd name="T9" fmla="*/ 583 h 655"/>
                <a:gd name="T10" fmla="*/ 8 w 759"/>
                <a:gd name="T11" fmla="*/ 559 h 655"/>
                <a:gd name="T12" fmla="*/ 8 w 759"/>
                <a:gd name="T13" fmla="*/ 527 h 655"/>
                <a:gd name="T14" fmla="*/ 16 w 759"/>
                <a:gd name="T15" fmla="*/ 511 h 655"/>
                <a:gd name="T16" fmla="*/ 16 w 759"/>
                <a:gd name="T17" fmla="*/ 495 h 655"/>
                <a:gd name="T18" fmla="*/ 16 w 759"/>
                <a:gd name="T19" fmla="*/ 455 h 655"/>
                <a:gd name="T20" fmla="*/ 24 w 759"/>
                <a:gd name="T21" fmla="*/ 431 h 655"/>
                <a:gd name="T22" fmla="*/ 24 w 759"/>
                <a:gd name="T23" fmla="*/ 407 h 655"/>
                <a:gd name="T24" fmla="*/ 24 w 759"/>
                <a:gd name="T25" fmla="*/ 391 h 655"/>
                <a:gd name="T26" fmla="*/ 32 w 759"/>
                <a:gd name="T27" fmla="*/ 375 h 655"/>
                <a:gd name="T28" fmla="*/ 32 w 759"/>
                <a:gd name="T29" fmla="*/ 359 h 655"/>
                <a:gd name="T30" fmla="*/ 40 w 759"/>
                <a:gd name="T31" fmla="*/ 343 h 655"/>
                <a:gd name="T32" fmla="*/ 40 w 759"/>
                <a:gd name="T33" fmla="*/ 312 h 655"/>
                <a:gd name="T34" fmla="*/ 56 w 759"/>
                <a:gd name="T35" fmla="*/ 280 h 655"/>
                <a:gd name="T36" fmla="*/ 64 w 759"/>
                <a:gd name="T37" fmla="*/ 240 h 655"/>
                <a:gd name="T38" fmla="*/ 80 w 759"/>
                <a:gd name="T39" fmla="*/ 216 h 655"/>
                <a:gd name="T40" fmla="*/ 96 w 759"/>
                <a:gd name="T41" fmla="*/ 184 h 655"/>
                <a:gd name="T42" fmla="*/ 104 w 759"/>
                <a:gd name="T43" fmla="*/ 168 h 655"/>
                <a:gd name="T44" fmla="*/ 120 w 759"/>
                <a:gd name="T45" fmla="*/ 152 h 655"/>
                <a:gd name="T46" fmla="*/ 144 w 759"/>
                <a:gd name="T47" fmla="*/ 128 h 655"/>
                <a:gd name="T48" fmla="*/ 176 w 759"/>
                <a:gd name="T49" fmla="*/ 104 h 655"/>
                <a:gd name="T50" fmla="*/ 200 w 759"/>
                <a:gd name="T51" fmla="*/ 88 h 655"/>
                <a:gd name="T52" fmla="*/ 224 w 759"/>
                <a:gd name="T53" fmla="*/ 80 h 655"/>
                <a:gd name="T54" fmla="*/ 248 w 759"/>
                <a:gd name="T55" fmla="*/ 72 h 655"/>
                <a:gd name="T56" fmla="*/ 296 w 759"/>
                <a:gd name="T57" fmla="*/ 56 h 655"/>
                <a:gd name="T58" fmla="*/ 335 w 759"/>
                <a:gd name="T59" fmla="*/ 48 h 655"/>
                <a:gd name="T60" fmla="*/ 359 w 759"/>
                <a:gd name="T61" fmla="*/ 40 h 655"/>
                <a:gd name="T62" fmla="*/ 383 w 759"/>
                <a:gd name="T63" fmla="*/ 32 h 655"/>
                <a:gd name="T64" fmla="*/ 447 w 759"/>
                <a:gd name="T65" fmla="*/ 24 h 655"/>
                <a:gd name="T66" fmla="*/ 495 w 759"/>
                <a:gd name="T67" fmla="*/ 16 h 655"/>
                <a:gd name="T68" fmla="*/ 559 w 759"/>
                <a:gd name="T69" fmla="*/ 16 h 655"/>
                <a:gd name="T70" fmla="*/ 639 w 759"/>
                <a:gd name="T71" fmla="*/ 8 h 655"/>
                <a:gd name="T72" fmla="*/ 727 w 759"/>
                <a:gd name="T7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9" h="655">
                  <a:moveTo>
                    <a:pt x="0" y="655"/>
                  </a:moveTo>
                  <a:lnTo>
                    <a:pt x="0" y="655"/>
                  </a:lnTo>
                  <a:lnTo>
                    <a:pt x="0" y="647"/>
                  </a:lnTo>
                  <a:lnTo>
                    <a:pt x="8" y="639"/>
                  </a:lnTo>
                  <a:lnTo>
                    <a:pt x="8" y="631"/>
                  </a:lnTo>
                  <a:lnTo>
                    <a:pt x="8" y="631"/>
                  </a:lnTo>
                  <a:lnTo>
                    <a:pt x="8" y="623"/>
                  </a:lnTo>
                  <a:lnTo>
                    <a:pt x="8" y="607"/>
                  </a:lnTo>
                  <a:lnTo>
                    <a:pt x="8" y="599"/>
                  </a:lnTo>
                  <a:lnTo>
                    <a:pt x="8" y="583"/>
                  </a:lnTo>
                  <a:lnTo>
                    <a:pt x="8" y="567"/>
                  </a:lnTo>
                  <a:lnTo>
                    <a:pt x="8" y="559"/>
                  </a:lnTo>
                  <a:lnTo>
                    <a:pt x="8" y="551"/>
                  </a:lnTo>
                  <a:lnTo>
                    <a:pt x="8" y="527"/>
                  </a:lnTo>
                  <a:lnTo>
                    <a:pt x="16" y="519"/>
                  </a:lnTo>
                  <a:lnTo>
                    <a:pt x="16" y="511"/>
                  </a:lnTo>
                  <a:lnTo>
                    <a:pt x="16" y="503"/>
                  </a:lnTo>
                  <a:lnTo>
                    <a:pt x="16" y="495"/>
                  </a:lnTo>
                  <a:lnTo>
                    <a:pt x="16" y="479"/>
                  </a:lnTo>
                  <a:lnTo>
                    <a:pt x="16" y="455"/>
                  </a:lnTo>
                  <a:lnTo>
                    <a:pt x="24" y="447"/>
                  </a:lnTo>
                  <a:lnTo>
                    <a:pt x="24" y="431"/>
                  </a:lnTo>
                  <a:lnTo>
                    <a:pt x="24" y="415"/>
                  </a:lnTo>
                  <a:lnTo>
                    <a:pt x="24" y="407"/>
                  </a:lnTo>
                  <a:lnTo>
                    <a:pt x="24" y="399"/>
                  </a:lnTo>
                  <a:lnTo>
                    <a:pt x="24" y="391"/>
                  </a:lnTo>
                  <a:lnTo>
                    <a:pt x="32" y="383"/>
                  </a:lnTo>
                  <a:lnTo>
                    <a:pt x="32" y="375"/>
                  </a:lnTo>
                  <a:lnTo>
                    <a:pt x="32" y="367"/>
                  </a:lnTo>
                  <a:lnTo>
                    <a:pt x="32" y="359"/>
                  </a:lnTo>
                  <a:lnTo>
                    <a:pt x="32" y="351"/>
                  </a:lnTo>
                  <a:lnTo>
                    <a:pt x="40" y="343"/>
                  </a:lnTo>
                  <a:lnTo>
                    <a:pt x="40" y="327"/>
                  </a:lnTo>
                  <a:lnTo>
                    <a:pt x="40" y="312"/>
                  </a:lnTo>
                  <a:lnTo>
                    <a:pt x="48" y="288"/>
                  </a:lnTo>
                  <a:lnTo>
                    <a:pt x="56" y="280"/>
                  </a:lnTo>
                  <a:lnTo>
                    <a:pt x="56" y="264"/>
                  </a:lnTo>
                  <a:lnTo>
                    <a:pt x="64" y="240"/>
                  </a:lnTo>
                  <a:lnTo>
                    <a:pt x="72" y="224"/>
                  </a:lnTo>
                  <a:lnTo>
                    <a:pt x="80" y="216"/>
                  </a:lnTo>
                  <a:lnTo>
                    <a:pt x="88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68"/>
                  </a:lnTo>
                  <a:lnTo>
                    <a:pt x="112" y="160"/>
                  </a:lnTo>
                  <a:lnTo>
                    <a:pt x="120" y="152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60" y="112"/>
                  </a:lnTo>
                  <a:lnTo>
                    <a:pt x="176" y="104"/>
                  </a:lnTo>
                  <a:lnTo>
                    <a:pt x="184" y="96"/>
                  </a:lnTo>
                  <a:lnTo>
                    <a:pt x="200" y="88"/>
                  </a:lnTo>
                  <a:lnTo>
                    <a:pt x="208" y="88"/>
                  </a:lnTo>
                  <a:lnTo>
                    <a:pt x="224" y="80"/>
                  </a:lnTo>
                  <a:lnTo>
                    <a:pt x="232" y="72"/>
                  </a:lnTo>
                  <a:lnTo>
                    <a:pt x="248" y="72"/>
                  </a:lnTo>
                  <a:lnTo>
                    <a:pt x="280" y="56"/>
                  </a:lnTo>
                  <a:lnTo>
                    <a:pt x="296" y="56"/>
                  </a:lnTo>
                  <a:lnTo>
                    <a:pt x="319" y="48"/>
                  </a:lnTo>
                  <a:lnTo>
                    <a:pt x="335" y="48"/>
                  </a:lnTo>
                  <a:lnTo>
                    <a:pt x="343" y="40"/>
                  </a:lnTo>
                  <a:lnTo>
                    <a:pt x="359" y="40"/>
                  </a:lnTo>
                  <a:lnTo>
                    <a:pt x="375" y="40"/>
                  </a:lnTo>
                  <a:lnTo>
                    <a:pt x="383" y="32"/>
                  </a:lnTo>
                  <a:lnTo>
                    <a:pt x="415" y="32"/>
                  </a:lnTo>
                  <a:lnTo>
                    <a:pt x="447" y="24"/>
                  </a:lnTo>
                  <a:lnTo>
                    <a:pt x="479" y="24"/>
                  </a:lnTo>
                  <a:lnTo>
                    <a:pt x="495" y="16"/>
                  </a:lnTo>
                  <a:lnTo>
                    <a:pt x="519" y="16"/>
                  </a:lnTo>
                  <a:lnTo>
                    <a:pt x="559" y="16"/>
                  </a:lnTo>
                  <a:lnTo>
                    <a:pt x="599" y="8"/>
                  </a:lnTo>
                  <a:lnTo>
                    <a:pt x="639" y="8"/>
                  </a:lnTo>
                  <a:lnTo>
                    <a:pt x="703" y="0"/>
                  </a:lnTo>
                  <a:lnTo>
                    <a:pt x="727" y="0"/>
                  </a:lnTo>
                  <a:lnTo>
                    <a:pt x="75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6" name="Line 95"/>
            <p:cNvSpPr>
              <a:spLocks noChangeShapeType="1"/>
            </p:cNvSpPr>
            <p:nvPr/>
          </p:nvSpPr>
          <p:spPr bwMode="auto">
            <a:xfrm flipH="1">
              <a:off x="7217425" y="1982327"/>
              <a:ext cx="12775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7" name="Line 96"/>
            <p:cNvSpPr>
              <a:spLocks noChangeShapeType="1"/>
            </p:cNvSpPr>
            <p:nvPr/>
          </p:nvSpPr>
          <p:spPr bwMode="auto">
            <a:xfrm>
              <a:off x="5776300" y="1668308"/>
              <a:ext cx="12028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8" name="Line 97"/>
            <p:cNvSpPr>
              <a:spLocks noChangeShapeType="1"/>
            </p:cNvSpPr>
            <p:nvPr/>
          </p:nvSpPr>
          <p:spPr bwMode="auto">
            <a:xfrm>
              <a:off x="7217425" y="1504756"/>
              <a:ext cx="12775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39" name="Line 98"/>
            <p:cNvSpPr>
              <a:spLocks noChangeShapeType="1"/>
            </p:cNvSpPr>
            <p:nvPr/>
          </p:nvSpPr>
          <p:spPr bwMode="auto">
            <a:xfrm flipH="1">
              <a:off x="5776300" y="1190737"/>
              <a:ext cx="120280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0" name="Freeform 99"/>
            <p:cNvSpPr>
              <a:spLocks/>
            </p:cNvSpPr>
            <p:nvPr/>
          </p:nvSpPr>
          <p:spPr bwMode="auto">
            <a:xfrm>
              <a:off x="7770697" y="548680"/>
              <a:ext cx="716824" cy="926169"/>
            </a:xfrm>
            <a:custGeom>
              <a:avLst/>
              <a:gdLst>
                <a:gd name="T0" fmla="*/ 703 w 767"/>
                <a:gd name="T1" fmla="*/ 991 h 991"/>
                <a:gd name="T2" fmla="*/ 575 w 767"/>
                <a:gd name="T3" fmla="*/ 983 h 991"/>
                <a:gd name="T4" fmla="*/ 471 w 767"/>
                <a:gd name="T5" fmla="*/ 967 h 991"/>
                <a:gd name="T6" fmla="*/ 399 w 767"/>
                <a:gd name="T7" fmla="*/ 959 h 991"/>
                <a:gd name="T8" fmla="*/ 367 w 767"/>
                <a:gd name="T9" fmla="*/ 951 h 991"/>
                <a:gd name="T10" fmla="*/ 319 w 767"/>
                <a:gd name="T11" fmla="*/ 943 h 991"/>
                <a:gd name="T12" fmla="*/ 280 w 767"/>
                <a:gd name="T13" fmla="*/ 935 h 991"/>
                <a:gd name="T14" fmla="*/ 232 w 767"/>
                <a:gd name="T15" fmla="*/ 911 h 991"/>
                <a:gd name="T16" fmla="*/ 184 w 767"/>
                <a:gd name="T17" fmla="*/ 887 h 991"/>
                <a:gd name="T18" fmla="*/ 152 w 767"/>
                <a:gd name="T19" fmla="*/ 863 h 991"/>
                <a:gd name="T20" fmla="*/ 128 w 767"/>
                <a:gd name="T21" fmla="*/ 839 h 991"/>
                <a:gd name="T22" fmla="*/ 104 w 767"/>
                <a:gd name="T23" fmla="*/ 807 h 991"/>
                <a:gd name="T24" fmla="*/ 88 w 767"/>
                <a:gd name="T25" fmla="*/ 791 h 991"/>
                <a:gd name="T26" fmla="*/ 80 w 767"/>
                <a:gd name="T27" fmla="*/ 759 h 991"/>
                <a:gd name="T28" fmla="*/ 64 w 767"/>
                <a:gd name="T29" fmla="*/ 727 h 991"/>
                <a:gd name="T30" fmla="*/ 56 w 767"/>
                <a:gd name="T31" fmla="*/ 703 h 991"/>
                <a:gd name="T32" fmla="*/ 48 w 767"/>
                <a:gd name="T33" fmla="*/ 671 h 991"/>
                <a:gd name="T34" fmla="*/ 40 w 767"/>
                <a:gd name="T35" fmla="*/ 639 h 991"/>
                <a:gd name="T36" fmla="*/ 40 w 767"/>
                <a:gd name="T37" fmla="*/ 607 h 991"/>
                <a:gd name="T38" fmla="*/ 32 w 767"/>
                <a:gd name="T39" fmla="*/ 575 h 991"/>
                <a:gd name="T40" fmla="*/ 24 w 767"/>
                <a:gd name="T41" fmla="*/ 543 h 991"/>
                <a:gd name="T42" fmla="*/ 24 w 767"/>
                <a:gd name="T43" fmla="*/ 471 h 991"/>
                <a:gd name="T44" fmla="*/ 16 w 767"/>
                <a:gd name="T45" fmla="*/ 391 h 991"/>
                <a:gd name="T46" fmla="*/ 8 w 767"/>
                <a:gd name="T47" fmla="*/ 328 h 991"/>
                <a:gd name="T48" fmla="*/ 8 w 767"/>
                <a:gd name="T49" fmla="*/ 296 h 991"/>
                <a:gd name="T50" fmla="*/ 8 w 767"/>
                <a:gd name="T51" fmla="*/ 240 h 991"/>
                <a:gd name="T52" fmla="*/ 8 w 767"/>
                <a:gd name="T53" fmla="*/ 208 h 991"/>
                <a:gd name="T54" fmla="*/ 8 w 767"/>
                <a:gd name="T55" fmla="*/ 184 h 991"/>
                <a:gd name="T56" fmla="*/ 0 w 767"/>
                <a:gd name="T57" fmla="*/ 144 h 991"/>
                <a:gd name="T58" fmla="*/ 0 w 767"/>
                <a:gd name="T59" fmla="*/ 104 h 991"/>
                <a:gd name="T60" fmla="*/ 0 w 767"/>
                <a:gd name="T61" fmla="*/ 88 h 991"/>
                <a:gd name="T62" fmla="*/ 0 w 767"/>
                <a:gd name="T63" fmla="*/ 48 h 991"/>
                <a:gd name="T64" fmla="*/ 0 w 767"/>
                <a:gd name="T65" fmla="*/ 3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7" h="991">
                  <a:moveTo>
                    <a:pt x="767" y="991"/>
                  </a:moveTo>
                  <a:lnTo>
                    <a:pt x="703" y="991"/>
                  </a:lnTo>
                  <a:lnTo>
                    <a:pt x="639" y="983"/>
                  </a:lnTo>
                  <a:lnTo>
                    <a:pt x="575" y="983"/>
                  </a:lnTo>
                  <a:lnTo>
                    <a:pt x="511" y="975"/>
                  </a:lnTo>
                  <a:lnTo>
                    <a:pt x="471" y="967"/>
                  </a:lnTo>
                  <a:lnTo>
                    <a:pt x="439" y="967"/>
                  </a:lnTo>
                  <a:lnTo>
                    <a:pt x="399" y="959"/>
                  </a:lnTo>
                  <a:lnTo>
                    <a:pt x="383" y="959"/>
                  </a:lnTo>
                  <a:lnTo>
                    <a:pt x="367" y="951"/>
                  </a:lnTo>
                  <a:lnTo>
                    <a:pt x="343" y="951"/>
                  </a:lnTo>
                  <a:lnTo>
                    <a:pt x="319" y="943"/>
                  </a:lnTo>
                  <a:lnTo>
                    <a:pt x="296" y="935"/>
                  </a:lnTo>
                  <a:lnTo>
                    <a:pt x="280" y="935"/>
                  </a:lnTo>
                  <a:lnTo>
                    <a:pt x="256" y="927"/>
                  </a:lnTo>
                  <a:lnTo>
                    <a:pt x="232" y="911"/>
                  </a:lnTo>
                  <a:lnTo>
                    <a:pt x="208" y="903"/>
                  </a:lnTo>
                  <a:lnTo>
                    <a:pt x="184" y="887"/>
                  </a:lnTo>
                  <a:lnTo>
                    <a:pt x="160" y="871"/>
                  </a:lnTo>
                  <a:lnTo>
                    <a:pt x="152" y="863"/>
                  </a:lnTo>
                  <a:lnTo>
                    <a:pt x="136" y="855"/>
                  </a:lnTo>
                  <a:lnTo>
                    <a:pt x="128" y="839"/>
                  </a:lnTo>
                  <a:lnTo>
                    <a:pt x="112" y="823"/>
                  </a:lnTo>
                  <a:lnTo>
                    <a:pt x="104" y="807"/>
                  </a:lnTo>
                  <a:lnTo>
                    <a:pt x="96" y="799"/>
                  </a:lnTo>
                  <a:lnTo>
                    <a:pt x="88" y="791"/>
                  </a:lnTo>
                  <a:lnTo>
                    <a:pt x="80" y="775"/>
                  </a:lnTo>
                  <a:lnTo>
                    <a:pt x="80" y="759"/>
                  </a:lnTo>
                  <a:lnTo>
                    <a:pt x="72" y="743"/>
                  </a:lnTo>
                  <a:lnTo>
                    <a:pt x="64" y="727"/>
                  </a:lnTo>
                  <a:lnTo>
                    <a:pt x="56" y="711"/>
                  </a:lnTo>
                  <a:lnTo>
                    <a:pt x="56" y="703"/>
                  </a:lnTo>
                  <a:lnTo>
                    <a:pt x="56" y="687"/>
                  </a:lnTo>
                  <a:lnTo>
                    <a:pt x="48" y="671"/>
                  </a:lnTo>
                  <a:lnTo>
                    <a:pt x="48" y="655"/>
                  </a:lnTo>
                  <a:lnTo>
                    <a:pt x="40" y="639"/>
                  </a:lnTo>
                  <a:lnTo>
                    <a:pt x="40" y="623"/>
                  </a:lnTo>
                  <a:lnTo>
                    <a:pt x="40" y="607"/>
                  </a:lnTo>
                  <a:lnTo>
                    <a:pt x="32" y="591"/>
                  </a:lnTo>
                  <a:lnTo>
                    <a:pt x="32" y="575"/>
                  </a:lnTo>
                  <a:lnTo>
                    <a:pt x="32" y="559"/>
                  </a:lnTo>
                  <a:lnTo>
                    <a:pt x="24" y="543"/>
                  </a:lnTo>
                  <a:lnTo>
                    <a:pt x="24" y="511"/>
                  </a:lnTo>
                  <a:lnTo>
                    <a:pt x="24" y="471"/>
                  </a:lnTo>
                  <a:lnTo>
                    <a:pt x="16" y="431"/>
                  </a:lnTo>
                  <a:lnTo>
                    <a:pt x="16" y="391"/>
                  </a:lnTo>
                  <a:lnTo>
                    <a:pt x="16" y="352"/>
                  </a:lnTo>
                  <a:lnTo>
                    <a:pt x="8" y="328"/>
                  </a:lnTo>
                  <a:lnTo>
                    <a:pt x="8" y="312"/>
                  </a:lnTo>
                  <a:lnTo>
                    <a:pt x="8" y="296"/>
                  </a:lnTo>
                  <a:lnTo>
                    <a:pt x="8" y="272"/>
                  </a:lnTo>
                  <a:lnTo>
                    <a:pt x="8" y="240"/>
                  </a:lnTo>
                  <a:lnTo>
                    <a:pt x="8" y="224"/>
                  </a:lnTo>
                  <a:lnTo>
                    <a:pt x="8" y="208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8" y="160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1" name="Freeform 100"/>
            <p:cNvSpPr>
              <a:spLocks/>
            </p:cNvSpPr>
            <p:nvPr/>
          </p:nvSpPr>
          <p:spPr bwMode="auto">
            <a:xfrm>
              <a:off x="5776300" y="548680"/>
              <a:ext cx="642057" cy="612150"/>
            </a:xfrm>
            <a:custGeom>
              <a:avLst/>
              <a:gdLst>
                <a:gd name="T0" fmla="*/ 40 w 687"/>
                <a:gd name="T1" fmla="*/ 655 h 655"/>
                <a:gd name="T2" fmla="*/ 152 w 687"/>
                <a:gd name="T3" fmla="*/ 647 h 655"/>
                <a:gd name="T4" fmla="*/ 264 w 687"/>
                <a:gd name="T5" fmla="*/ 631 h 655"/>
                <a:gd name="T6" fmla="*/ 360 w 687"/>
                <a:gd name="T7" fmla="*/ 615 h 655"/>
                <a:gd name="T8" fmla="*/ 400 w 687"/>
                <a:gd name="T9" fmla="*/ 607 h 655"/>
                <a:gd name="T10" fmla="*/ 432 w 687"/>
                <a:gd name="T11" fmla="*/ 599 h 655"/>
                <a:gd name="T12" fmla="*/ 456 w 687"/>
                <a:gd name="T13" fmla="*/ 583 h 655"/>
                <a:gd name="T14" fmla="*/ 488 w 687"/>
                <a:gd name="T15" fmla="*/ 575 h 655"/>
                <a:gd name="T16" fmla="*/ 503 w 687"/>
                <a:gd name="T17" fmla="*/ 567 h 655"/>
                <a:gd name="T18" fmla="*/ 519 w 687"/>
                <a:gd name="T19" fmla="*/ 559 h 655"/>
                <a:gd name="T20" fmla="*/ 527 w 687"/>
                <a:gd name="T21" fmla="*/ 551 h 655"/>
                <a:gd name="T22" fmla="*/ 535 w 687"/>
                <a:gd name="T23" fmla="*/ 543 h 655"/>
                <a:gd name="T24" fmla="*/ 543 w 687"/>
                <a:gd name="T25" fmla="*/ 535 h 655"/>
                <a:gd name="T26" fmla="*/ 567 w 687"/>
                <a:gd name="T27" fmla="*/ 519 h 655"/>
                <a:gd name="T28" fmla="*/ 599 w 687"/>
                <a:gd name="T29" fmla="*/ 479 h 655"/>
                <a:gd name="T30" fmla="*/ 615 w 687"/>
                <a:gd name="T31" fmla="*/ 439 h 655"/>
                <a:gd name="T32" fmla="*/ 631 w 687"/>
                <a:gd name="T33" fmla="*/ 415 h 655"/>
                <a:gd name="T34" fmla="*/ 639 w 687"/>
                <a:gd name="T35" fmla="*/ 383 h 655"/>
                <a:gd name="T36" fmla="*/ 639 w 687"/>
                <a:gd name="T37" fmla="*/ 368 h 655"/>
                <a:gd name="T38" fmla="*/ 647 w 687"/>
                <a:gd name="T39" fmla="*/ 344 h 655"/>
                <a:gd name="T40" fmla="*/ 647 w 687"/>
                <a:gd name="T41" fmla="*/ 336 h 655"/>
                <a:gd name="T42" fmla="*/ 655 w 687"/>
                <a:gd name="T43" fmla="*/ 304 h 655"/>
                <a:gd name="T44" fmla="*/ 663 w 687"/>
                <a:gd name="T45" fmla="*/ 264 h 655"/>
                <a:gd name="T46" fmla="*/ 663 w 687"/>
                <a:gd name="T47" fmla="*/ 240 h 655"/>
                <a:gd name="T48" fmla="*/ 671 w 687"/>
                <a:gd name="T49" fmla="*/ 216 h 655"/>
                <a:gd name="T50" fmla="*/ 671 w 687"/>
                <a:gd name="T51" fmla="*/ 192 h 655"/>
                <a:gd name="T52" fmla="*/ 679 w 687"/>
                <a:gd name="T53" fmla="*/ 168 h 655"/>
                <a:gd name="T54" fmla="*/ 679 w 687"/>
                <a:gd name="T55" fmla="*/ 144 h 655"/>
                <a:gd name="T56" fmla="*/ 679 w 687"/>
                <a:gd name="T57" fmla="*/ 120 h 655"/>
                <a:gd name="T58" fmla="*/ 679 w 687"/>
                <a:gd name="T59" fmla="*/ 104 h 655"/>
                <a:gd name="T60" fmla="*/ 679 w 687"/>
                <a:gd name="T61" fmla="*/ 64 h 655"/>
                <a:gd name="T62" fmla="*/ 687 w 687"/>
                <a:gd name="T63" fmla="*/ 32 h 655"/>
                <a:gd name="T64" fmla="*/ 687 w 687"/>
                <a:gd name="T65" fmla="*/ 16 h 655"/>
                <a:gd name="T66" fmla="*/ 687 w 687"/>
                <a:gd name="T6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7" h="655">
                  <a:moveTo>
                    <a:pt x="0" y="655"/>
                  </a:moveTo>
                  <a:lnTo>
                    <a:pt x="40" y="655"/>
                  </a:lnTo>
                  <a:lnTo>
                    <a:pt x="80" y="655"/>
                  </a:lnTo>
                  <a:lnTo>
                    <a:pt x="152" y="647"/>
                  </a:lnTo>
                  <a:lnTo>
                    <a:pt x="208" y="639"/>
                  </a:lnTo>
                  <a:lnTo>
                    <a:pt x="264" y="631"/>
                  </a:lnTo>
                  <a:lnTo>
                    <a:pt x="312" y="623"/>
                  </a:lnTo>
                  <a:lnTo>
                    <a:pt x="360" y="615"/>
                  </a:lnTo>
                  <a:lnTo>
                    <a:pt x="376" y="615"/>
                  </a:lnTo>
                  <a:lnTo>
                    <a:pt x="400" y="607"/>
                  </a:lnTo>
                  <a:lnTo>
                    <a:pt x="416" y="599"/>
                  </a:lnTo>
                  <a:lnTo>
                    <a:pt x="432" y="599"/>
                  </a:lnTo>
                  <a:lnTo>
                    <a:pt x="448" y="591"/>
                  </a:lnTo>
                  <a:lnTo>
                    <a:pt x="456" y="583"/>
                  </a:lnTo>
                  <a:lnTo>
                    <a:pt x="472" y="583"/>
                  </a:lnTo>
                  <a:lnTo>
                    <a:pt x="488" y="575"/>
                  </a:lnTo>
                  <a:lnTo>
                    <a:pt x="495" y="567"/>
                  </a:lnTo>
                  <a:lnTo>
                    <a:pt x="503" y="567"/>
                  </a:lnTo>
                  <a:lnTo>
                    <a:pt x="511" y="559"/>
                  </a:lnTo>
                  <a:lnTo>
                    <a:pt x="519" y="559"/>
                  </a:lnTo>
                  <a:lnTo>
                    <a:pt x="519" y="551"/>
                  </a:lnTo>
                  <a:lnTo>
                    <a:pt x="527" y="551"/>
                  </a:lnTo>
                  <a:lnTo>
                    <a:pt x="527" y="551"/>
                  </a:lnTo>
                  <a:lnTo>
                    <a:pt x="535" y="543"/>
                  </a:lnTo>
                  <a:lnTo>
                    <a:pt x="543" y="543"/>
                  </a:lnTo>
                  <a:lnTo>
                    <a:pt x="543" y="535"/>
                  </a:lnTo>
                  <a:lnTo>
                    <a:pt x="559" y="527"/>
                  </a:lnTo>
                  <a:lnTo>
                    <a:pt x="567" y="519"/>
                  </a:lnTo>
                  <a:lnTo>
                    <a:pt x="583" y="495"/>
                  </a:lnTo>
                  <a:lnTo>
                    <a:pt x="599" y="479"/>
                  </a:lnTo>
                  <a:lnTo>
                    <a:pt x="607" y="455"/>
                  </a:lnTo>
                  <a:lnTo>
                    <a:pt x="615" y="439"/>
                  </a:lnTo>
                  <a:lnTo>
                    <a:pt x="623" y="431"/>
                  </a:lnTo>
                  <a:lnTo>
                    <a:pt x="631" y="415"/>
                  </a:lnTo>
                  <a:lnTo>
                    <a:pt x="631" y="399"/>
                  </a:lnTo>
                  <a:lnTo>
                    <a:pt x="639" y="383"/>
                  </a:lnTo>
                  <a:lnTo>
                    <a:pt x="639" y="375"/>
                  </a:lnTo>
                  <a:lnTo>
                    <a:pt x="639" y="368"/>
                  </a:lnTo>
                  <a:lnTo>
                    <a:pt x="647" y="352"/>
                  </a:lnTo>
                  <a:lnTo>
                    <a:pt x="647" y="344"/>
                  </a:lnTo>
                  <a:lnTo>
                    <a:pt x="647" y="336"/>
                  </a:lnTo>
                  <a:lnTo>
                    <a:pt x="647" y="336"/>
                  </a:lnTo>
                  <a:lnTo>
                    <a:pt x="655" y="328"/>
                  </a:lnTo>
                  <a:lnTo>
                    <a:pt x="655" y="304"/>
                  </a:lnTo>
                  <a:lnTo>
                    <a:pt x="663" y="280"/>
                  </a:lnTo>
                  <a:lnTo>
                    <a:pt x="663" y="264"/>
                  </a:lnTo>
                  <a:lnTo>
                    <a:pt x="663" y="248"/>
                  </a:lnTo>
                  <a:lnTo>
                    <a:pt x="663" y="240"/>
                  </a:lnTo>
                  <a:lnTo>
                    <a:pt x="671" y="232"/>
                  </a:lnTo>
                  <a:lnTo>
                    <a:pt x="671" y="216"/>
                  </a:lnTo>
                  <a:lnTo>
                    <a:pt x="671" y="200"/>
                  </a:lnTo>
                  <a:lnTo>
                    <a:pt x="671" y="192"/>
                  </a:lnTo>
                  <a:lnTo>
                    <a:pt x="671" y="184"/>
                  </a:lnTo>
                  <a:lnTo>
                    <a:pt x="679" y="168"/>
                  </a:lnTo>
                  <a:lnTo>
                    <a:pt x="679" y="152"/>
                  </a:lnTo>
                  <a:lnTo>
                    <a:pt x="679" y="144"/>
                  </a:lnTo>
                  <a:lnTo>
                    <a:pt x="679" y="128"/>
                  </a:lnTo>
                  <a:lnTo>
                    <a:pt x="679" y="120"/>
                  </a:lnTo>
                  <a:lnTo>
                    <a:pt x="679" y="112"/>
                  </a:lnTo>
                  <a:lnTo>
                    <a:pt x="679" y="104"/>
                  </a:lnTo>
                  <a:lnTo>
                    <a:pt x="679" y="80"/>
                  </a:lnTo>
                  <a:lnTo>
                    <a:pt x="679" y="64"/>
                  </a:lnTo>
                  <a:lnTo>
                    <a:pt x="687" y="40"/>
                  </a:lnTo>
                  <a:lnTo>
                    <a:pt x="687" y="32"/>
                  </a:lnTo>
                  <a:lnTo>
                    <a:pt x="687" y="24"/>
                  </a:lnTo>
                  <a:lnTo>
                    <a:pt x="687" y="16"/>
                  </a:lnTo>
                  <a:lnTo>
                    <a:pt x="687" y="8"/>
                  </a:lnTo>
                  <a:lnTo>
                    <a:pt x="687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2" name="Freeform 101"/>
            <p:cNvSpPr>
              <a:spLocks/>
            </p:cNvSpPr>
            <p:nvPr/>
          </p:nvSpPr>
          <p:spPr bwMode="auto">
            <a:xfrm>
              <a:off x="7217425" y="548680"/>
              <a:ext cx="948600" cy="956076"/>
            </a:xfrm>
            <a:custGeom>
              <a:avLst/>
              <a:gdLst>
                <a:gd name="T0" fmla="*/ 0 w 1015"/>
                <a:gd name="T1" fmla="*/ 1023 h 1023"/>
                <a:gd name="T2" fmla="*/ 1015 w 1015"/>
                <a:gd name="T3" fmla="*/ 1015 h 1023"/>
                <a:gd name="T4" fmla="*/ 927 w 1015"/>
                <a:gd name="T5" fmla="*/ 1015 h 1023"/>
                <a:gd name="T6" fmla="*/ 832 w 1015"/>
                <a:gd name="T7" fmla="*/ 1015 h 1023"/>
                <a:gd name="T8" fmla="*/ 744 w 1015"/>
                <a:gd name="T9" fmla="*/ 1015 h 1023"/>
                <a:gd name="T10" fmla="*/ 648 w 1015"/>
                <a:gd name="T11" fmla="*/ 1015 h 1023"/>
                <a:gd name="T12" fmla="*/ 560 w 1015"/>
                <a:gd name="T13" fmla="*/ 1015 h 1023"/>
                <a:gd name="T14" fmla="*/ 472 w 1015"/>
                <a:gd name="T15" fmla="*/ 1015 h 1023"/>
                <a:gd name="T16" fmla="*/ 376 w 1015"/>
                <a:gd name="T17" fmla="*/ 1007 h 1023"/>
                <a:gd name="T18" fmla="*/ 336 w 1015"/>
                <a:gd name="T19" fmla="*/ 1007 h 1023"/>
                <a:gd name="T20" fmla="*/ 288 w 1015"/>
                <a:gd name="T21" fmla="*/ 1007 h 1023"/>
                <a:gd name="T22" fmla="*/ 256 w 1015"/>
                <a:gd name="T23" fmla="*/ 999 h 1023"/>
                <a:gd name="T24" fmla="*/ 248 w 1015"/>
                <a:gd name="T25" fmla="*/ 999 h 1023"/>
                <a:gd name="T26" fmla="*/ 232 w 1015"/>
                <a:gd name="T27" fmla="*/ 999 h 1023"/>
                <a:gd name="T28" fmla="*/ 216 w 1015"/>
                <a:gd name="T29" fmla="*/ 991 h 1023"/>
                <a:gd name="T30" fmla="*/ 200 w 1015"/>
                <a:gd name="T31" fmla="*/ 991 h 1023"/>
                <a:gd name="T32" fmla="*/ 184 w 1015"/>
                <a:gd name="T33" fmla="*/ 983 h 1023"/>
                <a:gd name="T34" fmla="*/ 168 w 1015"/>
                <a:gd name="T35" fmla="*/ 983 h 1023"/>
                <a:gd name="T36" fmla="*/ 160 w 1015"/>
                <a:gd name="T37" fmla="*/ 975 h 1023"/>
                <a:gd name="T38" fmla="*/ 144 w 1015"/>
                <a:gd name="T39" fmla="*/ 967 h 1023"/>
                <a:gd name="T40" fmla="*/ 136 w 1015"/>
                <a:gd name="T41" fmla="*/ 959 h 1023"/>
                <a:gd name="T42" fmla="*/ 120 w 1015"/>
                <a:gd name="T43" fmla="*/ 951 h 1023"/>
                <a:gd name="T44" fmla="*/ 112 w 1015"/>
                <a:gd name="T45" fmla="*/ 943 h 1023"/>
                <a:gd name="T46" fmla="*/ 96 w 1015"/>
                <a:gd name="T47" fmla="*/ 935 h 1023"/>
                <a:gd name="T48" fmla="*/ 88 w 1015"/>
                <a:gd name="T49" fmla="*/ 919 h 1023"/>
                <a:gd name="T50" fmla="*/ 80 w 1015"/>
                <a:gd name="T51" fmla="*/ 911 h 1023"/>
                <a:gd name="T52" fmla="*/ 72 w 1015"/>
                <a:gd name="T53" fmla="*/ 895 h 1023"/>
                <a:gd name="T54" fmla="*/ 64 w 1015"/>
                <a:gd name="T55" fmla="*/ 879 h 1023"/>
                <a:gd name="T56" fmla="*/ 64 w 1015"/>
                <a:gd name="T57" fmla="*/ 863 h 1023"/>
                <a:gd name="T58" fmla="*/ 56 w 1015"/>
                <a:gd name="T59" fmla="*/ 855 h 1023"/>
                <a:gd name="T60" fmla="*/ 48 w 1015"/>
                <a:gd name="T61" fmla="*/ 839 h 1023"/>
                <a:gd name="T62" fmla="*/ 48 w 1015"/>
                <a:gd name="T63" fmla="*/ 823 h 1023"/>
                <a:gd name="T64" fmla="*/ 40 w 1015"/>
                <a:gd name="T65" fmla="*/ 807 h 1023"/>
                <a:gd name="T66" fmla="*/ 40 w 1015"/>
                <a:gd name="T67" fmla="*/ 791 h 1023"/>
                <a:gd name="T68" fmla="*/ 32 w 1015"/>
                <a:gd name="T69" fmla="*/ 759 h 1023"/>
                <a:gd name="T70" fmla="*/ 24 w 1015"/>
                <a:gd name="T71" fmla="*/ 735 h 1023"/>
                <a:gd name="T72" fmla="*/ 24 w 1015"/>
                <a:gd name="T73" fmla="*/ 703 h 1023"/>
                <a:gd name="T74" fmla="*/ 16 w 1015"/>
                <a:gd name="T75" fmla="*/ 671 h 1023"/>
                <a:gd name="T76" fmla="*/ 16 w 1015"/>
                <a:gd name="T77" fmla="*/ 599 h 1023"/>
                <a:gd name="T78" fmla="*/ 8 w 1015"/>
                <a:gd name="T79" fmla="*/ 535 h 1023"/>
                <a:gd name="T80" fmla="*/ 8 w 1015"/>
                <a:gd name="T81" fmla="*/ 463 h 1023"/>
                <a:gd name="T82" fmla="*/ 8 w 1015"/>
                <a:gd name="T83" fmla="*/ 391 h 1023"/>
                <a:gd name="T84" fmla="*/ 8 w 1015"/>
                <a:gd name="T85" fmla="*/ 320 h 1023"/>
                <a:gd name="T86" fmla="*/ 0 w 1015"/>
                <a:gd name="T87" fmla="*/ 256 h 1023"/>
                <a:gd name="T88" fmla="*/ 0 w 1015"/>
                <a:gd name="T89" fmla="*/ 112 h 1023"/>
                <a:gd name="T90" fmla="*/ 0 w 1015"/>
                <a:gd name="T91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5" h="1023">
                  <a:moveTo>
                    <a:pt x="0" y="1023"/>
                  </a:moveTo>
                  <a:lnTo>
                    <a:pt x="1015" y="1015"/>
                  </a:lnTo>
                  <a:lnTo>
                    <a:pt x="927" y="1015"/>
                  </a:lnTo>
                  <a:lnTo>
                    <a:pt x="832" y="1015"/>
                  </a:lnTo>
                  <a:lnTo>
                    <a:pt x="744" y="1015"/>
                  </a:lnTo>
                  <a:lnTo>
                    <a:pt x="648" y="1015"/>
                  </a:lnTo>
                  <a:lnTo>
                    <a:pt x="560" y="1015"/>
                  </a:lnTo>
                  <a:lnTo>
                    <a:pt x="472" y="1015"/>
                  </a:lnTo>
                  <a:lnTo>
                    <a:pt x="376" y="1007"/>
                  </a:lnTo>
                  <a:lnTo>
                    <a:pt x="336" y="1007"/>
                  </a:lnTo>
                  <a:lnTo>
                    <a:pt x="288" y="1007"/>
                  </a:lnTo>
                  <a:lnTo>
                    <a:pt x="256" y="999"/>
                  </a:lnTo>
                  <a:lnTo>
                    <a:pt x="248" y="999"/>
                  </a:lnTo>
                  <a:lnTo>
                    <a:pt x="232" y="999"/>
                  </a:lnTo>
                  <a:lnTo>
                    <a:pt x="216" y="991"/>
                  </a:lnTo>
                  <a:lnTo>
                    <a:pt x="200" y="991"/>
                  </a:lnTo>
                  <a:lnTo>
                    <a:pt x="184" y="983"/>
                  </a:lnTo>
                  <a:lnTo>
                    <a:pt x="168" y="983"/>
                  </a:lnTo>
                  <a:lnTo>
                    <a:pt x="160" y="975"/>
                  </a:lnTo>
                  <a:lnTo>
                    <a:pt x="144" y="967"/>
                  </a:lnTo>
                  <a:lnTo>
                    <a:pt x="136" y="959"/>
                  </a:lnTo>
                  <a:lnTo>
                    <a:pt x="120" y="951"/>
                  </a:lnTo>
                  <a:lnTo>
                    <a:pt x="112" y="943"/>
                  </a:lnTo>
                  <a:lnTo>
                    <a:pt x="96" y="935"/>
                  </a:lnTo>
                  <a:lnTo>
                    <a:pt x="88" y="919"/>
                  </a:lnTo>
                  <a:lnTo>
                    <a:pt x="80" y="911"/>
                  </a:lnTo>
                  <a:lnTo>
                    <a:pt x="72" y="895"/>
                  </a:lnTo>
                  <a:lnTo>
                    <a:pt x="64" y="879"/>
                  </a:lnTo>
                  <a:lnTo>
                    <a:pt x="64" y="863"/>
                  </a:lnTo>
                  <a:lnTo>
                    <a:pt x="56" y="855"/>
                  </a:lnTo>
                  <a:lnTo>
                    <a:pt x="48" y="839"/>
                  </a:lnTo>
                  <a:lnTo>
                    <a:pt x="48" y="823"/>
                  </a:lnTo>
                  <a:lnTo>
                    <a:pt x="40" y="807"/>
                  </a:lnTo>
                  <a:lnTo>
                    <a:pt x="40" y="791"/>
                  </a:lnTo>
                  <a:lnTo>
                    <a:pt x="32" y="759"/>
                  </a:lnTo>
                  <a:lnTo>
                    <a:pt x="24" y="735"/>
                  </a:lnTo>
                  <a:lnTo>
                    <a:pt x="24" y="703"/>
                  </a:lnTo>
                  <a:lnTo>
                    <a:pt x="16" y="671"/>
                  </a:lnTo>
                  <a:lnTo>
                    <a:pt x="16" y="599"/>
                  </a:lnTo>
                  <a:lnTo>
                    <a:pt x="8" y="535"/>
                  </a:lnTo>
                  <a:lnTo>
                    <a:pt x="8" y="463"/>
                  </a:lnTo>
                  <a:lnTo>
                    <a:pt x="8" y="391"/>
                  </a:lnTo>
                  <a:lnTo>
                    <a:pt x="8" y="320"/>
                  </a:lnTo>
                  <a:lnTo>
                    <a:pt x="0" y="256"/>
                  </a:lnTo>
                  <a:lnTo>
                    <a:pt x="0" y="112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3" name="Freeform 102"/>
            <p:cNvSpPr>
              <a:spLocks/>
            </p:cNvSpPr>
            <p:nvPr/>
          </p:nvSpPr>
          <p:spPr bwMode="auto">
            <a:xfrm>
              <a:off x="7217425" y="1982327"/>
              <a:ext cx="948600" cy="627104"/>
            </a:xfrm>
            <a:custGeom>
              <a:avLst/>
              <a:gdLst>
                <a:gd name="T0" fmla="*/ 0 w 1015"/>
                <a:gd name="T1" fmla="*/ 655 h 671"/>
                <a:gd name="T2" fmla="*/ 0 w 1015"/>
                <a:gd name="T3" fmla="*/ 663 h 671"/>
                <a:gd name="T4" fmla="*/ 0 w 1015"/>
                <a:gd name="T5" fmla="*/ 663 h 671"/>
                <a:gd name="T6" fmla="*/ 0 w 1015"/>
                <a:gd name="T7" fmla="*/ 671 h 671"/>
                <a:gd name="T8" fmla="*/ 0 w 1015"/>
                <a:gd name="T9" fmla="*/ 671 h 671"/>
                <a:gd name="T10" fmla="*/ 0 w 1015"/>
                <a:gd name="T11" fmla="*/ 671 h 671"/>
                <a:gd name="T12" fmla="*/ 0 w 1015"/>
                <a:gd name="T13" fmla="*/ 671 h 671"/>
                <a:gd name="T14" fmla="*/ 0 w 1015"/>
                <a:gd name="T15" fmla="*/ 671 h 671"/>
                <a:gd name="T16" fmla="*/ 0 w 1015"/>
                <a:gd name="T17" fmla="*/ 671 h 671"/>
                <a:gd name="T18" fmla="*/ 8 w 1015"/>
                <a:gd name="T19" fmla="*/ 671 h 671"/>
                <a:gd name="T20" fmla="*/ 8 w 1015"/>
                <a:gd name="T21" fmla="*/ 671 h 671"/>
                <a:gd name="T22" fmla="*/ 8 w 1015"/>
                <a:gd name="T23" fmla="*/ 663 h 671"/>
                <a:gd name="T24" fmla="*/ 8 w 1015"/>
                <a:gd name="T25" fmla="*/ 655 h 671"/>
                <a:gd name="T26" fmla="*/ 8 w 1015"/>
                <a:gd name="T27" fmla="*/ 655 h 671"/>
                <a:gd name="T28" fmla="*/ 8 w 1015"/>
                <a:gd name="T29" fmla="*/ 639 h 671"/>
                <a:gd name="T30" fmla="*/ 8 w 1015"/>
                <a:gd name="T31" fmla="*/ 631 h 671"/>
                <a:gd name="T32" fmla="*/ 8 w 1015"/>
                <a:gd name="T33" fmla="*/ 623 h 671"/>
                <a:gd name="T34" fmla="*/ 8 w 1015"/>
                <a:gd name="T35" fmla="*/ 623 h 671"/>
                <a:gd name="T36" fmla="*/ 8 w 1015"/>
                <a:gd name="T37" fmla="*/ 615 h 671"/>
                <a:gd name="T38" fmla="*/ 8 w 1015"/>
                <a:gd name="T39" fmla="*/ 615 h 671"/>
                <a:gd name="T40" fmla="*/ 8 w 1015"/>
                <a:gd name="T41" fmla="*/ 615 h 671"/>
                <a:gd name="T42" fmla="*/ 8 w 1015"/>
                <a:gd name="T43" fmla="*/ 615 h 671"/>
                <a:gd name="T44" fmla="*/ 8 w 1015"/>
                <a:gd name="T45" fmla="*/ 615 h 671"/>
                <a:gd name="T46" fmla="*/ 8 w 1015"/>
                <a:gd name="T47" fmla="*/ 615 h 671"/>
                <a:gd name="T48" fmla="*/ 8 w 1015"/>
                <a:gd name="T49" fmla="*/ 519 h 671"/>
                <a:gd name="T50" fmla="*/ 8 w 1015"/>
                <a:gd name="T51" fmla="*/ 471 h 671"/>
                <a:gd name="T52" fmla="*/ 8 w 1015"/>
                <a:gd name="T53" fmla="*/ 423 h 671"/>
                <a:gd name="T54" fmla="*/ 16 w 1015"/>
                <a:gd name="T55" fmla="*/ 375 h 671"/>
                <a:gd name="T56" fmla="*/ 24 w 1015"/>
                <a:gd name="T57" fmla="*/ 328 h 671"/>
                <a:gd name="T58" fmla="*/ 24 w 1015"/>
                <a:gd name="T59" fmla="*/ 304 h 671"/>
                <a:gd name="T60" fmla="*/ 24 w 1015"/>
                <a:gd name="T61" fmla="*/ 280 h 671"/>
                <a:gd name="T62" fmla="*/ 32 w 1015"/>
                <a:gd name="T63" fmla="*/ 256 h 671"/>
                <a:gd name="T64" fmla="*/ 40 w 1015"/>
                <a:gd name="T65" fmla="*/ 232 h 671"/>
                <a:gd name="T66" fmla="*/ 40 w 1015"/>
                <a:gd name="T67" fmla="*/ 200 h 671"/>
                <a:gd name="T68" fmla="*/ 48 w 1015"/>
                <a:gd name="T69" fmla="*/ 176 h 671"/>
                <a:gd name="T70" fmla="*/ 56 w 1015"/>
                <a:gd name="T71" fmla="*/ 160 h 671"/>
                <a:gd name="T72" fmla="*/ 64 w 1015"/>
                <a:gd name="T73" fmla="*/ 152 h 671"/>
                <a:gd name="T74" fmla="*/ 64 w 1015"/>
                <a:gd name="T75" fmla="*/ 136 h 671"/>
                <a:gd name="T76" fmla="*/ 72 w 1015"/>
                <a:gd name="T77" fmla="*/ 120 h 671"/>
                <a:gd name="T78" fmla="*/ 80 w 1015"/>
                <a:gd name="T79" fmla="*/ 112 h 671"/>
                <a:gd name="T80" fmla="*/ 88 w 1015"/>
                <a:gd name="T81" fmla="*/ 104 h 671"/>
                <a:gd name="T82" fmla="*/ 96 w 1015"/>
                <a:gd name="T83" fmla="*/ 88 h 671"/>
                <a:gd name="T84" fmla="*/ 104 w 1015"/>
                <a:gd name="T85" fmla="*/ 80 h 671"/>
                <a:gd name="T86" fmla="*/ 112 w 1015"/>
                <a:gd name="T87" fmla="*/ 72 h 671"/>
                <a:gd name="T88" fmla="*/ 128 w 1015"/>
                <a:gd name="T89" fmla="*/ 64 h 671"/>
                <a:gd name="T90" fmla="*/ 136 w 1015"/>
                <a:gd name="T91" fmla="*/ 56 h 671"/>
                <a:gd name="T92" fmla="*/ 152 w 1015"/>
                <a:gd name="T93" fmla="*/ 48 h 671"/>
                <a:gd name="T94" fmla="*/ 168 w 1015"/>
                <a:gd name="T95" fmla="*/ 40 h 671"/>
                <a:gd name="T96" fmla="*/ 184 w 1015"/>
                <a:gd name="T97" fmla="*/ 32 h 671"/>
                <a:gd name="T98" fmla="*/ 208 w 1015"/>
                <a:gd name="T99" fmla="*/ 24 h 671"/>
                <a:gd name="T100" fmla="*/ 224 w 1015"/>
                <a:gd name="T101" fmla="*/ 24 h 671"/>
                <a:gd name="T102" fmla="*/ 240 w 1015"/>
                <a:gd name="T103" fmla="*/ 16 h 671"/>
                <a:gd name="T104" fmla="*/ 264 w 1015"/>
                <a:gd name="T105" fmla="*/ 16 h 671"/>
                <a:gd name="T106" fmla="*/ 280 w 1015"/>
                <a:gd name="T107" fmla="*/ 16 h 671"/>
                <a:gd name="T108" fmla="*/ 304 w 1015"/>
                <a:gd name="T109" fmla="*/ 16 h 671"/>
                <a:gd name="T110" fmla="*/ 336 w 1015"/>
                <a:gd name="T111" fmla="*/ 8 h 671"/>
                <a:gd name="T112" fmla="*/ 376 w 1015"/>
                <a:gd name="T113" fmla="*/ 8 h 671"/>
                <a:gd name="T114" fmla="*/ 416 w 1015"/>
                <a:gd name="T115" fmla="*/ 8 h 671"/>
                <a:gd name="T116" fmla="*/ 456 w 1015"/>
                <a:gd name="T117" fmla="*/ 8 h 671"/>
                <a:gd name="T118" fmla="*/ 592 w 1015"/>
                <a:gd name="T119" fmla="*/ 0 h 671"/>
                <a:gd name="T120" fmla="*/ 736 w 1015"/>
                <a:gd name="T121" fmla="*/ 0 h 671"/>
                <a:gd name="T122" fmla="*/ 872 w 1015"/>
                <a:gd name="T123" fmla="*/ 0 h 671"/>
                <a:gd name="T124" fmla="*/ 1015 w 1015"/>
                <a:gd name="T125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5" h="671">
                  <a:moveTo>
                    <a:pt x="0" y="655"/>
                  </a:moveTo>
                  <a:lnTo>
                    <a:pt x="0" y="663"/>
                  </a:lnTo>
                  <a:lnTo>
                    <a:pt x="0" y="663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8" y="671"/>
                  </a:lnTo>
                  <a:lnTo>
                    <a:pt x="8" y="671"/>
                  </a:lnTo>
                  <a:lnTo>
                    <a:pt x="8" y="663"/>
                  </a:lnTo>
                  <a:lnTo>
                    <a:pt x="8" y="655"/>
                  </a:lnTo>
                  <a:lnTo>
                    <a:pt x="8" y="655"/>
                  </a:lnTo>
                  <a:lnTo>
                    <a:pt x="8" y="639"/>
                  </a:lnTo>
                  <a:lnTo>
                    <a:pt x="8" y="631"/>
                  </a:lnTo>
                  <a:lnTo>
                    <a:pt x="8" y="623"/>
                  </a:lnTo>
                  <a:lnTo>
                    <a:pt x="8" y="623"/>
                  </a:lnTo>
                  <a:lnTo>
                    <a:pt x="8" y="615"/>
                  </a:lnTo>
                  <a:lnTo>
                    <a:pt x="8" y="615"/>
                  </a:lnTo>
                  <a:lnTo>
                    <a:pt x="8" y="615"/>
                  </a:lnTo>
                  <a:lnTo>
                    <a:pt x="8" y="615"/>
                  </a:lnTo>
                  <a:lnTo>
                    <a:pt x="8" y="615"/>
                  </a:lnTo>
                  <a:lnTo>
                    <a:pt x="8" y="615"/>
                  </a:lnTo>
                  <a:lnTo>
                    <a:pt x="8" y="519"/>
                  </a:lnTo>
                  <a:lnTo>
                    <a:pt x="8" y="471"/>
                  </a:lnTo>
                  <a:lnTo>
                    <a:pt x="8" y="423"/>
                  </a:lnTo>
                  <a:lnTo>
                    <a:pt x="16" y="375"/>
                  </a:lnTo>
                  <a:lnTo>
                    <a:pt x="24" y="328"/>
                  </a:lnTo>
                  <a:lnTo>
                    <a:pt x="24" y="304"/>
                  </a:lnTo>
                  <a:lnTo>
                    <a:pt x="24" y="280"/>
                  </a:lnTo>
                  <a:lnTo>
                    <a:pt x="32" y="256"/>
                  </a:lnTo>
                  <a:lnTo>
                    <a:pt x="40" y="232"/>
                  </a:lnTo>
                  <a:lnTo>
                    <a:pt x="40" y="200"/>
                  </a:lnTo>
                  <a:lnTo>
                    <a:pt x="48" y="176"/>
                  </a:lnTo>
                  <a:lnTo>
                    <a:pt x="56" y="160"/>
                  </a:lnTo>
                  <a:lnTo>
                    <a:pt x="64" y="152"/>
                  </a:lnTo>
                  <a:lnTo>
                    <a:pt x="64" y="136"/>
                  </a:lnTo>
                  <a:lnTo>
                    <a:pt x="72" y="120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28" y="64"/>
                  </a:lnTo>
                  <a:lnTo>
                    <a:pt x="136" y="56"/>
                  </a:lnTo>
                  <a:lnTo>
                    <a:pt x="152" y="48"/>
                  </a:lnTo>
                  <a:lnTo>
                    <a:pt x="168" y="40"/>
                  </a:lnTo>
                  <a:lnTo>
                    <a:pt x="184" y="32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40" y="16"/>
                  </a:lnTo>
                  <a:lnTo>
                    <a:pt x="264" y="16"/>
                  </a:lnTo>
                  <a:lnTo>
                    <a:pt x="280" y="16"/>
                  </a:lnTo>
                  <a:lnTo>
                    <a:pt x="304" y="16"/>
                  </a:lnTo>
                  <a:lnTo>
                    <a:pt x="336" y="8"/>
                  </a:lnTo>
                  <a:lnTo>
                    <a:pt x="376" y="8"/>
                  </a:lnTo>
                  <a:lnTo>
                    <a:pt x="416" y="8"/>
                  </a:lnTo>
                  <a:lnTo>
                    <a:pt x="456" y="8"/>
                  </a:lnTo>
                  <a:lnTo>
                    <a:pt x="592" y="0"/>
                  </a:lnTo>
                  <a:lnTo>
                    <a:pt x="736" y="0"/>
                  </a:lnTo>
                  <a:lnTo>
                    <a:pt x="872" y="0"/>
                  </a:lnTo>
                  <a:lnTo>
                    <a:pt x="10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4" name="Freeform 103"/>
            <p:cNvSpPr>
              <a:spLocks/>
            </p:cNvSpPr>
            <p:nvPr/>
          </p:nvSpPr>
          <p:spPr bwMode="auto">
            <a:xfrm>
              <a:off x="6030506" y="548680"/>
              <a:ext cx="948600" cy="642057"/>
            </a:xfrm>
            <a:custGeom>
              <a:avLst/>
              <a:gdLst>
                <a:gd name="T0" fmla="*/ 1015 w 1015"/>
                <a:gd name="T1" fmla="*/ 687 h 687"/>
                <a:gd name="T2" fmla="*/ 0 w 1015"/>
                <a:gd name="T3" fmla="*/ 687 h 687"/>
                <a:gd name="T4" fmla="*/ 88 w 1015"/>
                <a:gd name="T5" fmla="*/ 687 h 687"/>
                <a:gd name="T6" fmla="*/ 176 w 1015"/>
                <a:gd name="T7" fmla="*/ 687 h 687"/>
                <a:gd name="T8" fmla="*/ 351 w 1015"/>
                <a:gd name="T9" fmla="*/ 687 h 687"/>
                <a:gd name="T10" fmla="*/ 439 w 1015"/>
                <a:gd name="T11" fmla="*/ 687 h 687"/>
                <a:gd name="T12" fmla="*/ 527 w 1015"/>
                <a:gd name="T13" fmla="*/ 679 h 687"/>
                <a:gd name="T14" fmla="*/ 615 w 1015"/>
                <a:gd name="T15" fmla="*/ 679 h 687"/>
                <a:gd name="T16" fmla="*/ 695 w 1015"/>
                <a:gd name="T17" fmla="*/ 679 h 687"/>
                <a:gd name="T18" fmla="*/ 743 w 1015"/>
                <a:gd name="T19" fmla="*/ 671 h 687"/>
                <a:gd name="T20" fmla="*/ 759 w 1015"/>
                <a:gd name="T21" fmla="*/ 671 h 687"/>
                <a:gd name="T22" fmla="*/ 783 w 1015"/>
                <a:gd name="T23" fmla="*/ 663 h 687"/>
                <a:gd name="T24" fmla="*/ 799 w 1015"/>
                <a:gd name="T25" fmla="*/ 663 h 687"/>
                <a:gd name="T26" fmla="*/ 823 w 1015"/>
                <a:gd name="T27" fmla="*/ 655 h 687"/>
                <a:gd name="T28" fmla="*/ 839 w 1015"/>
                <a:gd name="T29" fmla="*/ 655 h 687"/>
                <a:gd name="T30" fmla="*/ 863 w 1015"/>
                <a:gd name="T31" fmla="*/ 647 h 687"/>
                <a:gd name="T32" fmla="*/ 879 w 1015"/>
                <a:gd name="T33" fmla="*/ 631 h 687"/>
                <a:gd name="T34" fmla="*/ 895 w 1015"/>
                <a:gd name="T35" fmla="*/ 623 h 687"/>
                <a:gd name="T36" fmla="*/ 903 w 1015"/>
                <a:gd name="T37" fmla="*/ 615 h 687"/>
                <a:gd name="T38" fmla="*/ 919 w 1015"/>
                <a:gd name="T39" fmla="*/ 599 h 687"/>
                <a:gd name="T40" fmla="*/ 927 w 1015"/>
                <a:gd name="T41" fmla="*/ 583 h 687"/>
                <a:gd name="T42" fmla="*/ 943 w 1015"/>
                <a:gd name="T43" fmla="*/ 567 h 687"/>
                <a:gd name="T44" fmla="*/ 951 w 1015"/>
                <a:gd name="T45" fmla="*/ 551 h 687"/>
                <a:gd name="T46" fmla="*/ 959 w 1015"/>
                <a:gd name="T47" fmla="*/ 535 h 687"/>
                <a:gd name="T48" fmla="*/ 959 w 1015"/>
                <a:gd name="T49" fmla="*/ 519 h 687"/>
                <a:gd name="T50" fmla="*/ 967 w 1015"/>
                <a:gd name="T51" fmla="*/ 511 h 687"/>
                <a:gd name="T52" fmla="*/ 975 w 1015"/>
                <a:gd name="T53" fmla="*/ 495 h 687"/>
                <a:gd name="T54" fmla="*/ 975 w 1015"/>
                <a:gd name="T55" fmla="*/ 487 h 687"/>
                <a:gd name="T56" fmla="*/ 983 w 1015"/>
                <a:gd name="T57" fmla="*/ 471 h 687"/>
                <a:gd name="T58" fmla="*/ 983 w 1015"/>
                <a:gd name="T59" fmla="*/ 455 h 687"/>
                <a:gd name="T60" fmla="*/ 991 w 1015"/>
                <a:gd name="T61" fmla="*/ 423 h 687"/>
                <a:gd name="T62" fmla="*/ 991 w 1015"/>
                <a:gd name="T63" fmla="*/ 383 h 687"/>
                <a:gd name="T64" fmla="*/ 999 w 1015"/>
                <a:gd name="T65" fmla="*/ 368 h 687"/>
                <a:gd name="T66" fmla="*/ 999 w 1015"/>
                <a:gd name="T67" fmla="*/ 352 h 687"/>
                <a:gd name="T68" fmla="*/ 999 w 1015"/>
                <a:gd name="T69" fmla="*/ 336 h 687"/>
                <a:gd name="T70" fmla="*/ 999 w 1015"/>
                <a:gd name="T71" fmla="*/ 312 h 687"/>
                <a:gd name="T72" fmla="*/ 1007 w 1015"/>
                <a:gd name="T73" fmla="*/ 280 h 687"/>
                <a:gd name="T74" fmla="*/ 1007 w 1015"/>
                <a:gd name="T75" fmla="*/ 264 h 687"/>
                <a:gd name="T76" fmla="*/ 1007 w 1015"/>
                <a:gd name="T77" fmla="*/ 248 h 687"/>
                <a:gd name="T78" fmla="*/ 1007 w 1015"/>
                <a:gd name="T79" fmla="*/ 232 h 687"/>
                <a:gd name="T80" fmla="*/ 1007 w 1015"/>
                <a:gd name="T81" fmla="*/ 216 h 687"/>
                <a:gd name="T82" fmla="*/ 1007 w 1015"/>
                <a:gd name="T83" fmla="*/ 192 h 687"/>
                <a:gd name="T84" fmla="*/ 1007 w 1015"/>
                <a:gd name="T85" fmla="*/ 160 h 687"/>
                <a:gd name="T86" fmla="*/ 1015 w 1015"/>
                <a:gd name="T87" fmla="*/ 136 h 687"/>
                <a:gd name="T88" fmla="*/ 1015 w 1015"/>
                <a:gd name="T89" fmla="*/ 104 h 687"/>
                <a:gd name="T90" fmla="*/ 1015 w 1015"/>
                <a:gd name="T91" fmla="*/ 96 h 687"/>
                <a:gd name="T92" fmla="*/ 1015 w 1015"/>
                <a:gd name="T93" fmla="*/ 80 h 687"/>
                <a:gd name="T94" fmla="*/ 1015 w 1015"/>
                <a:gd name="T95" fmla="*/ 56 h 687"/>
                <a:gd name="T96" fmla="*/ 1015 w 1015"/>
                <a:gd name="T97" fmla="*/ 32 h 687"/>
                <a:gd name="T98" fmla="*/ 1015 w 1015"/>
                <a:gd name="T9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687">
                  <a:moveTo>
                    <a:pt x="1015" y="687"/>
                  </a:moveTo>
                  <a:lnTo>
                    <a:pt x="0" y="687"/>
                  </a:lnTo>
                  <a:lnTo>
                    <a:pt x="88" y="687"/>
                  </a:lnTo>
                  <a:lnTo>
                    <a:pt x="176" y="687"/>
                  </a:lnTo>
                  <a:lnTo>
                    <a:pt x="351" y="687"/>
                  </a:lnTo>
                  <a:lnTo>
                    <a:pt x="439" y="687"/>
                  </a:lnTo>
                  <a:lnTo>
                    <a:pt x="527" y="679"/>
                  </a:lnTo>
                  <a:lnTo>
                    <a:pt x="615" y="679"/>
                  </a:lnTo>
                  <a:lnTo>
                    <a:pt x="695" y="679"/>
                  </a:lnTo>
                  <a:lnTo>
                    <a:pt x="743" y="671"/>
                  </a:lnTo>
                  <a:lnTo>
                    <a:pt x="759" y="671"/>
                  </a:lnTo>
                  <a:lnTo>
                    <a:pt x="783" y="663"/>
                  </a:lnTo>
                  <a:lnTo>
                    <a:pt x="799" y="663"/>
                  </a:lnTo>
                  <a:lnTo>
                    <a:pt x="823" y="655"/>
                  </a:lnTo>
                  <a:lnTo>
                    <a:pt x="839" y="655"/>
                  </a:lnTo>
                  <a:lnTo>
                    <a:pt x="863" y="647"/>
                  </a:lnTo>
                  <a:lnTo>
                    <a:pt x="879" y="631"/>
                  </a:lnTo>
                  <a:lnTo>
                    <a:pt x="895" y="623"/>
                  </a:lnTo>
                  <a:lnTo>
                    <a:pt x="903" y="615"/>
                  </a:lnTo>
                  <a:lnTo>
                    <a:pt x="919" y="599"/>
                  </a:lnTo>
                  <a:lnTo>
                    <a:pt x="927" y="583"/>
                  </a:lnTo>
                  <a:lnTo>
                    <a:pt x="943" y="567"/>
                  </a:lnTo>
                  <a:lnTo>
                    <a:pt x="951" y="551"/>
                  </a:lnTo>
                  <a:lnTo>
                    <a:pt x="959" y="535"/>
                  </a:lnTo>
                  <a:lnTo>
                    <a:pt x="959" y="519"/>
                  </a:lnTo>
                  <a:lnTo>
                    <a:pt x="967" y="511"/>
                  </a:lnTo>
                  <a:lnTo>
                    <a:pt x="975" y="495"/>
                  </a:lnTo>
                  <a:lnTo>
                    <a:pt x="975" y="487"/>
                  </a:lnTo>
                  <a:lnTo>
                    <a:pt x="983" y="471"/>
                  </a:lnTo>
                  <a:lnTo>
                    <a:pt x="983" y="455"/>
                  </a:lnTo>
                  <a:lnTo>
                    <a:pt x="991" y="423"/>
                  </a:lnTo>
                  <a:lnTo>
                    <a:pt x="991" y="383"/>
                  </a:lnTo>
                  <a:lnTo>
                    <a:pt x="999" y="368"/>
                  </a:lnTo>
                  <a:lnTo>
                    <a:pt x="999" y="352"/>
                  </a:lnTo>
                  <a:lnTo>
                    <a:pt x="999" y="336"/>
                  </a:lnTo>
                  <a:lnTo>
                    <a:pt x="999" y="312"/>
                  </a:lnTo>
                  <a:lnTo>
                    <a:pt x="1007" y="280"/>
                  </a:lnTo>
                  <a:lnTo>
                    <a:pt x="1007" y="264"/>
                  </a:lnTo>
                  <a:lnTo>
                    <a:pt x="1007" y="248"/>
                  </a:lnTo>
                  <a:lnTo>
                    <a:pt x="1007" y="232"/>
                  </a:lnTo>
                  <a:lnTo>
                    <a:pt x="1007" y="216"/>
                  </a:lnTo>
                  <a:lnTo>
                    <a:pt x="1007" y="192"/>
                  </a:lnTo>
                  <a:lnTo>
                    <a:pt x="1007" y="160"/>
                  </a:lnTo>
                  <a:lnTo>
                    <a:pt x="1015" y="136"/>
                  </a:lnTo>
                  <a:lnTo>
                    <a:pt x="1015" y="104"/>
                  </a:lnTo>
                  <a:lnTo>
                    <a:pt x="1015" y="96"/>
                  </a:lnTo>
                  <a:lnTo>
                    <a:pt x="1015" y="80"/>
                  </a:lnTo>
                  <a:lnTo>
                    <a:pt x="1015" y="56"/>
                  </a:lnTo>
                  <a:lnTo>
                    <a:pt x="1015" y="32"/>
                  </a:lnTo>
                  <a:lnTo>
                    <a:pt x="1015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5" name="Freeform 104"/>
            <p:cNvSpPr>
              <a:spLocks/>
            </p:cNvSpPr>
            <p:nvPr/>
          </p:nvSpPr>
          <p:spPr bwMode="auto">
            <a:xfrm>
              <a:off x="5776300" y="1668308"/>
              <a:ext cx="1202806" cy="948599"/>
            </a:xfrm>
            <a:custGeom>
              <a:avLst/>
              <a:gdLst>
                <a:gd name="T0" fmla="*/ 1287 w 1287"/>
                <a:gd name="T1" fmla="*/ 1015 h 1015"/>
                <a:gd name="T2" fmla="*/ 1287 w 1287"/>
                <a:gd name="T3" fmla="*/ 983 h 1015"/>
                <a:gd name="T4" fmla="*/ 1287 w 1287"/>
                <a:gd name="T5" fmla="*/ 943 h 1015"/>
                <a:gd name="T6" fmla="*/ 1287 w 1287"/>
                <a:gd name="T7" fmla="*/ 903 h 1015"/>
                <a:gd name="T8" fmla="*/ 1287 w 1287"/>
                <a:gd name="T9" fmla="*/ 863 h 1015"/>
                <a:gd name="T10" fmla="*/ 1287 w 1287"/>
                <a:gd name="T11" fmla="*/ 791 h 1015"/>
                <a:gd name="T12" fmla="*/ 1287 w 1287"/>
                <a:gd name="T13" fmla="*/ 751 h 1015"/>
                <a:gd name="T14" fmla="*/ 1287 w 1287"/>
                <a:gd name="T15" fmla="*/ 711 h 1015"/>
                <a:gd name="T16" fmla="*/ 1287 w 1287"/>
                <a:gd name="T17" fmla="*/ 656 h 1015"/>
                <a:gd name="T18" fmla="*/ 1287 w 1287"/>
                <a:gd name="T19" fmla="*/ 608 h 1015"/>
                <a:gd name="T20" fmla="*/ 1279 w 1287"/>
                <a:gd name="T21" fmla="*/ 496 h 1015"/>
                <a:gd name="T22" fmla="*/ 1279 w 1287"/>
                <a:gd name="T23" fmla="*/ 472 h 1015"/>
                <a:gd name="T24" fmla="*/ 1279 w 1287"/>
                <a:gd name="T25" fmla="*/ 440 h 1015"/>
                <a:gd name="T26" fmla="*/ 1279 w 1287"/>
                <a:gd name="T27" fmla="*/ 416 h 1015"/>
                <a:gd name="T28" fmla="*/ 1271 w 1287"/>
                <a:gd name="T29" fmla="*/ 384 h 1015"/>
                <a:gd name="T30" fmla="*/ 1271 w 1287"/>
                <a:gd name="T31" fmla="*/ 352 h 1015"/>
                <a:gd name="T32" fmla="*/ 1271 w 1287"/>
                <a:gd name="T33" fmla="*/ 320 h 1015"/>
                <a:gd name="T34" fmla="*/ 1263 w 1287"/>
                <a:gd name="T35" fmla="*/ 288 h 1015"/>
                <a:gd name="T36" fmla="*/ 1255 w 1287"/>
                <a:gd name="T37" fmla="*/ 248 h 1015"/>
                <a:gd name="T38" fmla="*/ 1255 w 1287"/>
                <a:gd name="T39" fmla="*/ 224 h 1015"/>
                <a:gd name="T40" fmla="*/ 1247 w 1287"/>
                <a:gd name="T41" fmla="*/ 192 h 1015"/>
                <a:gd name="T42" fmla="*/ 1239 w 1287"/>
                <a:gd name="T43" fmla="*/ 184 h 1015"/>
                <a:gd name="T44" fmla="*/ 1231 w 1287"/>
                <a:gd name="T45" fmla="*/ 168 h 1015"/>
                <a:gd name="T46" fmla="*/ 1231 w 1287"/>
                <a:gd name="T47" fmla="*/ 152 h 1015"/>
                <a:gd name="T48" fmla="*/ 1223 w 1287"/>
                <a:gd name="T49" fmla="*/ 144 h 1015"/>
                <a:gd name="T50" fmla="*/ 1215 w 1287"/>
                <a:gd name="T51" fmla="*/ 128 h 1015"/>
                <a:gd name="T52" fmla="*/ 1215 w 1287"/>
                <a:gd name="T53" fmla="*/ 120 h 1015"/>
                <a:gd name="T54" fmla="*/ 1207 w 1287"/>
                <a:gd name="T55" fmla="*/ 112 h 1015"/>
                <a:gd name="T56" fmla="*/ 1199 w 1287"/>
                <a:gd name="T57" fmla="*/ 104 h 1015"/>
                <a:gd name="T58" fmla="*/ 1191 w 1287"/>
                <a:gd name="T59" fmla="*/ 96 h 1015"/>
                <a:gd name="T60" fmla="*/ 1183 w 1287"/>
                <a:gd name="T61" fmla="*/ 88 h 1015"/>
                <a:gd name="T62" fmla="*/ 1175 w 1287"/>
                <a:gd name="T63" fmla="*/ 72 h 1015"/>
                <a:gd name="T64" fmla="*/ 1159 w 1287"/>
                <a:gd name="T65" fmla="*/ 64 h 1015"/>
                <a:gd name="T66" fmla="*/ 1151 w 1287"/>
                <a:gd name="T67" fmla="*/ 56 h 1015"/>
                <a:gd name="T68" fmla="*/ 1143 w 1287"/>
                <a:gd name="T69" fmla="*/ 56 h 1015"/>
                <a:gd name="T70" fmla="*/ 1135 w 1287"/>
                <a:gd name="T71" fmla="*/ 48 h 1015"/>
                <a:gd name="T72" fmla="*/ 1119 w 1287"/>
                <a:gd name="T73" fmla="*/ 40 h 1015"/>
                <a:gd name="T74" fmla="*/ 1111 w 1287"/>
                <a:gd name="T75" fmla="*/ 40 h 1015"/>
                <a:gd name="T76" fmla="*/ 1087 w 1287"/>
                <a:gd name="T77" fmla="*/ 32 h 1015"/>
                <a:gd name="T78" fmla="*/ 1071 w 1287"/>
                <a:gd name="T79" fmla="*/ 24 h 1015"/>
                <a:gd name="T80" fmla="*/ 1047 w 1287"/>
                <a:gd name="T81" fmla="*/ 24 h 1015"/>
                <a:gd name="T82" fmla="*/ 1023 w 1287"/>
                <a:gd name="T83" fmla="*/ 24 h 1015"/>
                <a:gd name="T84" fmla="*/ 999 w 1287"/>
                <a:gd name="T85" fmla="*/ 16 h 1015"/>
                <a:gd name="T86" fmla="*/ 959 w 1287"/>
                <a:gd name="T87" fmla="*/ 16 h 1015"/>
                <a:gd name="T88" fmla="*/ 919 w 1287"/>
                <a:gd name="T89" fmla="*/ 16 h 1015"/>
                <a:gd name="T90" fmla="*/ 839 w 1287"/>
                <a:gd name="T91" fmla="*/ 8 h 1015"/>
                <a:gd name="T92" fmla="*/ 751 w 1287"/>
                <a:gd name="T93" fmla="*/ 8 h 1015"/>
                <a:gd name="T94" fmla="*/ 671 w 1287"/>
                <a:gd name="T95" fmla="*/ 8 h 1015"/>
                <a:gd name="T96" fmla="*/ 591 w 1287"/>
                <a:gd name="T97" fmla="*/ 8 h 1015"/>
                <a:gd name="T98" fmla="*/ 503 w 1287"/>
                <a:gd name="T99" fmla="*/ 8 h 1015"/>
                <a:gd name="T100" fmla="*/ 424 w 1287"/>
                <a:gd name="T101" fmla="*/ 8 h 1015"/>
                <a:gd name="T102" fmla="*/ 344 w 1287"/>
                <a:gd name="T103" fmla="*/ 8 h 1015"/>
                <a:gd name="T104" fmla="*/ 0 w 1287"/>
                <a:gd name="T105" fmla="*/ 0 h 1015"/>
                <a:gd name="T106" fmla="*/ 647 w 1287"/>
                <a:gd name="T107" fmla="*/ 0 h 1015"/>
                <a:gd name="T108" fmla="*/ 1287 w 1287"/>
                <a:gd name="T109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015">
                  <a:moveTo>
                    <a:pt x="1287" y="1015"/>
                  </a:moveTo>
                  <a:lnTo>
                    <a:pt x="1287" y="983"/>
                  </a:lnTo>
                  <a:lnTo>
                    <a:pt x="1287" y="943"/>
                  </a:lnTo>
                  <a:lnTo>
                    <a:pt x="1287" y="903"/>
                  </a:lnTo>
                  <a:lnTo>
                    <a:pt x="1287" y="863"/>
                  </a:lnTo>
                  <a:lnTo>
                    <a:pt x="1287" y="791"/>
                  </a:lnTo>
                  <a:lnTo>
                    <a:pt x="1287" y="751"/>
                  </a:lnTo>
                  <a:lnTo>
                    <a:pt x="1287" y="711"/>
                  </a:lnTo>
                  <a:lnTo>
                    <a:pt x="1287" y="656"/>
                  </a:lnTo>
                  <a:lnTo>
                    <a:pt x="1287" y="608"/>
                  </a:lnTo>
                  <a:lnTo>
                    <a:pt x="1279" y="496"/>
                  </a:lnTo>
                  <a:lnTo>
                    <a:pt x="1279" y="472"/>
                  </a:lnTo>
                  <a:lnTo>
                    <a:pt x="1279" y="440"/>
                  </a:lnTo>
                  <a:lnTo>
                    <a:pt x="1279" y="416"/>
                  </a:lnTo>
                  <a:lnTo>
                    <a:pt x="1271" y="384"/>
                  </a:lnTo>
                  <a:lnTo>
                    <a:pt x="1271" y="352"/>
                  </a:lnTo>
                  <a:lnTo>
                    <a:pt x="1271" y="320"/>
                  </a:lnTo>
                  <a:lnTo>
                    <a:pt x="1263" y="288"/>
                  </a:lnTo>
                  <a:lnTo>
                    <a:pt x="1255" y="248"/>
                  </a:lnTo>
                  <a:lnTo>
                    <a:pt x="1255" y="224"/>
                  </a:lnTo>
                  <a:lnTo>
                    <a:pt x="1247" y="192"/>
                  </a:lnTo>
                  <a:lnTo>
                    <a:pt x="1239" y="184"/>
                  </a:lnTo>
                  <a:lnTo>
                    <a:pt x="1231" y="168"/>
                  </a:lnTo>
                  <a:lnTo>
                    <a:pt x="1231" y="152"/>
                  </a:lnTo>
                  <a:lnTo>
                    <a:pt x="1223" y="144"/>
                  </a:lnTo>
                  <a:lnTo>
                    <a:pt x="1215" y="128"/>
                  </a:lnTo>
                  <a:lnTo>
                    <a:pt x="1215" y="120"/>
                  </a:lnTo>
                  <a:lnTo>
                    <a:pt x="1207" y="112"/>
                  </a:lnTo>
                  <a:lnTo>
                    <a:pt x="1199" y="104"/>
                  </a:lnTo>
                  <a:lnTo>
                    <a:pt x="1191" y="96"/>
                  </a:lnTo>
                  <a:lnTo>
                    <a:pt x="1183" y="88"/>
                  </a:lnTo>
                  <a:lnTo>
                    <a:pt x="1175" y="72"/>
                  </a:lnTo>
                  <a:lnTo>
                    <a:pt x="1159" y="64"/>
                  </a:lnTo>
                  <a:lnTo>
                    <a:pt x="1151" y="56"/>
                  </a:lnTo>
                  <a:lnTo>
                    <a:pt x="1143" y="56"/>
                  </a:lnTo>
                  <a:lnTo>
                    <a:pt x="1135" y="48"/>
                  </a:lnTo>
                  <a:lnTo>
                    <a:pt x="1119" y="40"/>
                  </a:lnTo>
                  <a:lnTo>
                    <a:pt x="1111" y="40"/>
                  </a:lnTo>
                  <a:lnTo>
                    <a:pt x="1087" y="32"/>
                  </a:lnTo>
                  <a:lnTo>
                    <a:pt x="1071" y="24"/>
                  </a:lnTo>
                  <a:lnTo>
                    <a:pt x="1047" y="24"/>
                  </a:lnTo>
                  <a:lnTo>
                    <a:pt x="1023" y="24"/>
                  </a:lnTo>
                  <a:lnTo>
                    <a:pt x="999" y="16"/>
                  </a:lnTo>
                  <a:lnTo>
                    <a:pt x="959" y="16"/>
                  </a:lnTo>
                  <a:lnTo>
                    <a:pt x="919" y="16"/>
                  </a:lnTo>
                  <a:lnTo>
                    <a:pt x="839" y="8"/>
                  </a:lnTo>
                  <a:lnTo>
                    <a:pt x="751" y="8"/>
                  </a:lnTo>
                  <a:lnTo>
                    <a:pt x="671" y="8"/>
                  </a:lnTo>
                  <a:lnTo>
                    <a:pt x="591" y="8"/>
                  </a:lnTo>
                  <a:lnTo>
                    <a:pt x="503" y="8"/>
                  </a:lnTo>
                  <a:lnTo>
                    <a:pt x="424" y="8"/>
                  </a:lnTo>
                  <a:lnTo>
                    <a:pt x="344" y="8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1287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6" name="Freeform 105"/>
            <p:cNvSpPr>
              <a:spLocks/>
            </p:cNvSpPr>
            <p:nvPr/>
          </p:nvSpPr>
          <p:spPr bwMode="auto">
            <a:xfrm>
              <a:off x="5776300" y="1698215"/>
              <a:ext cx="649534" cy="918693"/>
            </a:xfrm>
            <a:custGeom>
              <a:avLst/>
              <a:gdLst>
                <a:gd name="T0" fmla="*/ 695 w 695"/>
                <a:gd name="T1" fmla="*/ 983 h 983"/>
                <a:gd name="T2" fmla="*/ 695 w 695"/>
                <a:gd name="T3" fmla="*/ 967 h 983"/>
                <a:gd name="T4" fmla="*/ 695 w 695"/>
                <a:gd name="T5" fmla="*/ 951 h 983"/>
                <a:gd name="T6" fmla="*/ 695 w 695"/>
                <a:gd name="T7" fmla="*/ 911 h 983"/>
                <a:gd name="T8" fmla="*/ 695 w 695"/>
                <a:gd name="T9" fmla="*/ 879 h 983"/>
                <a:gd name="T10" fmla="*/ 695 w 695"/>
                <a:gd name="T11" fmla="*/ 855 h 983"/>
                <a:gd name="T12" fmla="*/ 695 w 695"/>
                <a:gd name="T13" fmla="*/ 839 h 983"/>
                <a:gd name="T14" fmla="*/ 695 w 695"/>
                <a:gd name="T15" fmla="*/ 815 h 983"/>
                <a:gd name="T16" fmla="*/ 695 w 695"/>
                <a:gd name="T17" fmla="*/ 783 h 983"/>
                <a:gd name="T18" fmla="*/ 687 w 695"/>
                <a:gd name="T19" fmla="*/ 759 h 983"/>
                <a:gd name="T20" fmla="*/ 687 w 695"/>
                <a:gd name="T21" fmla="*/ 735 h 983"/>
                <a:gd name="T22" fmla="*/ 687 w 695"/>
                <a:gd name="T23" fmla="*/ 687 h 983"/>
                <a:gd name="T24" fmla="*/ 687 w 695"/>
                <a:gd name="T25" fmla="*/ 647 h 983"/>
                <a:gd name="T26" fmla="*/ 687 w 695"/>
                <a:gd name="T27" fmla="*/ 608 h 983"/>
                <a:gd name="T28" fmla="*/ 679 w 695"/>
                <a:gd name="T29" fmla="*/ 560 h 983"/>
                <a:gd name="T30" fmla="*/ 679 w 695"/>
                <a:gd name="T31" fmla="*/ 536 h 983"/>
                <a:gd name="T32" fmla="*/ 679 w 695"/>
                <a:gd name="T33" fmla="*/ 504 h 983"/>
                <a:gd name="T34" fmla="*/ 671 w 695"/>
                <a:gd name="T35" fmla="*/ 472 h 983"/>
                <a:gd name="T36" fmla="*/ 671 w 695"/>
                <a:gd name="T37" fmla="*/ 440 h 983"/>
                <a:gd name="T38" fmla="*/ 663 w 695"/>
                <a:gd name="T39" fmla="*/ 416 h 983"/>
                <a:gd name="T40" fmla="*/ 663 w 695"/>
                <a:gd name="T41" fmla="*/ 392 h 983"/>
                <a:gd name="T42" fmla="*/ 655 w 695"/>
                <a:gd name="T43" fmla="*/ 360 h 983"/>
                <a:gd name="T44" fmla="*/ 655 w 695"/>
                <a:gd name="T45" fmla="*/ 344 h 983"/>
                <a:gd name="T46" fmla="*/ 655 w 695"/>
                <a:gd name="T47" fmla="*/ 336 h 983"/>
                <a:gd name="T48" fmla="*/ 647 w 695"/>
                <a:gd name="T49" fmla="*/ 312 h 983"/>
                <a:gd name="T50" fmla="*/ 639 w 695"/>
                <a:gd name="T51" fmla="*/ 296 h 983"/>
                <a:gd name="T52" fmla="*/ 639 w 695"/>
                <a:gd name="T53" fmla="*/ 272 h 983"/>
                <a:gd name="T54" fmla="*/ 631 w 695"/>
                <a:gd name="T55" fmla="*/ 256 h 983"/>
                <a:gd name="T56" fmla="*/ 623 w 695"/>
                <a:gd name="T57" fmla="*/ 240 h 983"/>
                <a:gd name="T58" fmla="*/ 615 w 695"/>
                <a:gd name="T59" fmla="*/ 216 h 983"/>
                <a:gd name="T60" fmla="*/ 607 w 695"/>
                <a:gd name="T61" fmla="*/ 200 h 983"/>
                <a:gd name="T62" fmla="*/ 599 w 695"/>
                <a:gd name="T63" fmla="*/ 184 h 983"/>
                <a:gd name="T64" fmla="*/ 583 w 695"/>
                <a:gd name="T65" fmla="*/ 168 h 983"/>
                <a:gd name="T66" fmla="*/ 575 w 695"/>
                <a:gd name="T67" fmla="*/ 152 h 983"/>
                <a:gd name="T68" fmla="*/ 559 w 695"/>
                <a:gd name="T69" fmla="*/ 136 h 983"/>
                <a:gd name="T70" fmla="*/ 551 w 695"/>
                <a:gd name="T71" fmla="*/ 128 h 983"/>
                <a:gd name="T72" fmla="*/ 535 w 695"/>
                <a:gd name="T73" fmla="*/ 112 h 983"/>
                <a:gd name="T74" fmla="*/ 519 w 695"/>
                <a:gd name="T75" fmla="*/ 104 h 983"/>
                <a:gd name="T76" fmla="*/ 503 w 695"/>
                <a:gd name="T77" fmla="*/ 96 h 983"/>
                <a:gd name="T78" fmla="*/ 488 w 695"/>
                <a:gd name="T79" fmla="*/ 88 h 983"/>
                <a:gd name="T80" fmla="*/ 464 w 695"/>
                <a:gd name="T81" fmla="*/ 72 h 983"/>
                <a:gd name="T82" fmla="*/ 440 w 695"/>
                <a:gd name="T83" fmla="*/ 64 h 983"/>
                <a:gd name="T84" fmla="*/ 416 w 695"/>
                <a:gd name="T85" fmla="*/ 56 h 983"/>
                <a:gd name="T86" fmla="*/ 384 w 695"/>
                <a:gd name="T87" fmla="*/ 48 h 983"/>
                <a:gd name="T88" fmla="*/ 360 w 695"/>
                <a:gd name="T89" fmla="*/ 40 h 983"/>
                <a:gd name="T90" fmla="*/ 336 w 695"/>
                <a:gd name="T91" fmla="*/ 40 h 983"/>
                <a:gd name="T92" fmla="*/ 312 w 695"/>
                <a:gd name="T93" fmla="*/ 32 h 983"/>
                <a:gd name="T94" fmla="*/ 288 w 695"/>
                <a:gd name="T95" fmla="*/ 32 h 983"/>
                <a:gd name="T96" fmla="*/ 216 w 695"/>
                <a:gd name="T97" fmla="*/ 16 h 983"/>
                <a:gd name="T98" fmla="*/ 144 w 695"/>
                <a:gd name="T99" fmla="*/ 8 h 983"/>
                <a:gd name="T100" fmla="*/ 72 w 695"/>
                <a:gd name="T101" fmla="*/ 8 h 983"/>
                <a:gd name="T102" fmla="*/ 0 w 695"/>
                <a:gd name="T103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5" h="983">
                  <a:moveTo>
                    <a:pt x="695" y="983"/>
                  </a:moveTo>
                  <a:lnTo>
                    <a:pt x="695" y="967"/>
                  </a:lnTo>
                  <a:lnTo>
                    <a:pt x="695" y="951"/>
                  </a:lnTo>
                  <a:lnTo>
                    <a:pt x="695" y="911"/>
                  </a:lnTo>
                  <a:lnTo>
                    <a:pt x="695" y="879"/>
                  </a:lnTo>
                  <a:lnTo>
                    <a:pt x="695" y="855"/>
                  </a:lnTo>
                  <a:lnTo>
                    <a:pt x="695" y="839"/>
                  </a:lnTo>
                  <a:lnTo>
                    <a:pt x="695" y="815"/>
                  </a:lnTo>
                  <a:lnTo>
                    <a:pt x="695" y="783"/>
                  </a:lnTo>
                  <a:lnTo>
                    <a:pt x="687" y="759"/>
                  </a:lnTo>
                  <a:lnTo>
                    <a:pt x="687" y="735"/>
                  </a:lnTo>
                  <a:lnTo>
                    <a:pt x="687" y="687"/>
                  </a:lnTo>
                  <a:lnTo>
                    <a:pt x="687" y="647"/>
                  </a:lnTo>
                  <a:lnTo>
                    <a:pt x="687" y="608"/>
                  </a:lnTo>
                  <a:lnTo>
                    <a:pt x="679" y="560"/>
                  </a:lnTo>
                  <a:lnTo>
                    <a:pt x="679" y="536"/>
                  </a:lnTo>
                  <a:lnTo>
                    <a:pt x="679" y="504"/>
                  </a:lnTo>
                  <a:lnTo>
                    <a:pt x="671" y="472"/>
                  </a:lnTo>
                  <a:lnTo>
                    <a:pt x="671" y="440"/>
                  </a:lnTo>
                  <a:lnTo>
                    <a:pt x="663" y="416"/>
                  </a:lnTo>
                  <a:lnTo>
                    <a:pt x="663" y="392"/>
                  </a:lnTo>
                  <a:lnTo>
                    <a:pt x="655" y="360"/>
                  </a:lnTo>
                  <a:lnTo>
                    <a:pt x="655" y="344"/>
                  </a:lnTo>
                  <a:lnTo>
                    <a:pt x="655" y="336"/>
                  </a:lnTo>
                  <a:lnTo>
                    <a:pt x="647" y="312"/>
                  </a:lnTo>
                  <a:lnTo>
                    <a:pt x="639" y="296"/>
                  </a:lnTo>
                  <a:lnTo>
                    <a:pt x="639" y="272"/>
                  </a:lnTo>
                  <a:lnTo>
                    <a:pt x="631" y="256"/>
                  </a:lnTo>
                  <a:lnTo>
                    <a:pt x="623" y="240"/>
                  </a:lnTo>
                  <a:lnTo>
                    <a:pt x="615" y="216"/>
                  </a:lnTo>
                  <a:lnTo>
                    <a:pt x="607" y="200"/>
                  </a:lnTo>
                  <a:lnTo>
                    <a:pt x="599" y="184"/>
                  </a:lnTo>
                  <a:lnTo>
                    <a:pt x="583" y="168"/>
                  </a:lnTo>
                  <a:lnTo>
                    <a:pt x="575" y="152"/>
                  </a:lnTo>
                  <a:lnTo>
                    <a:pt x="559" y="136"/>
                  </a:lnTo>
                  <a:lnTo>
                    <a:pt x="551" y="128"/>
                  </a:lnTo>
                  <a:lnTo>
                    <a:pt x="535" y="112"/>
                  </a:lnTo>
                  <a:lnTo>
                    <a:pt x="519" y="104"/>
                  </a:lnTo>
                  <a:lnTo>
                    <a:pt x="503" y="96"/>
                  </a:lnTo>
                  <a:lnTo>
                    <a:pt x="488" y="88"/>
                  </a:lnTo>
                  <a:lnTo>
                    <a:pt x="464" y="72"/>
                  </a:lnTo>
                  <a:lnTo>
                    <a:pt x="440" y="64"/>
                  </a:lnTo>
                  <a:lnTo>
                    <a:pt x="416" y="56"/>
                  </a:lnTo>
                  <a:lnTo>
                    <a:pt x="384" y="48"/>
                  </a:lnTo>
                  <a:lnTo>
                    <a:pt x="360" y="40"/>
                  </a:lnTo>
                  <a:lnTo>
                    <a:pt x="336" y="40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16" y="16"/>
                  </a:lnTo>
                  <a:lnTo>
                    <a:pt x="144" y="8"/>
                  </a:lnTo>
                  <a:lnTo>
                    <a:pt x="72" y="8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7" name="Line 108"/>
            <p:cNvSpPr>
              <a:spLocks noChangeShapeType="1"/>
            </p:cNvSpPr>
            <p:nvPr/>
          </p:nvSpPr>
          <p:spPr bwMode="auto">
            <a:xfrm>
              <a:off x="6979106" y="548680"/>
              <a:ext cx="0" cy="20757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8" name="Line 110"/>
            <p:cNvSpPr>
              <a:spLocks noChangeShapeType="1"/>
            </p:cNvSpPr>
            <p:nvPr/>
          </p:nvSpPr>
          <p:spPr bwMode="auto">
            <a:xfrm>
              <a:off x="7217425" y="548680"/>
              <a:ext cx="0" cy="206822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49" name="Line 114"/>
            <p:cNvSpPr>
              <a:spLocks noChangeShapeType="1"/>
            </p:cNvSpPr>
            <p:nvPr/>
          </p:nvSpPr>
          <p:spPr bwMode="auto">
            <a:xfrm flipV="1">
              <a:off x="5874763" y="1429990"/>
              <a:ext cx="1104343" cy="327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sp>
          <p:nvSpPr>
            <p:cNvPr id="50" name="Line 115"/>
            <p:cNvSpPr>
              <a:spLocks noChangeShapeType="1"/>
            </p:cNvSpPr>
            <p:nvPr/>
          </p:nvSpPr>
          <p:spPr bwMode="auto">
            <a:xfrm>
              <a:off x="7217425" y="1735598"/>
              <a:ext cx="12775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50"/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5996628" y="1343569"/>
              <a:ext cx="264224" cy="169568"/>
              <a:chOff x="2483768" y="4725144"/>
              <a:chExt cx="448816" cy="288032"/>
            </a:xfrm>
          </p:grpSpPr>
          <p:sp>
            <p:nvSpPr>
              <p:cNvPr id="105" name="円/楕円 104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6" name="円/楕円 105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7" name="円/楕円 106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6370435" y="1345908"/>
              <a:ext cx="264224" cy="169568"/>
              <a:chOff x="2483768" y="4725144"/>
              <a:chExt cx="448816" cy="288032"/>
            </a:xfrm>
          </p:grpSpPr>
          <p:sp>
            <p:nvSpPr>
              <p:cNvPr id="102" name="円/楕円 101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3" name="円/楕円 102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7539804" y="1654081"/>
              <a:ext cx="264224" cy="169568"/>
              <a:chOff x="2483768" y="4725144"/>
              <a:chExt cx="448816" cy="288032"/>
            </a:xfrm>
          </p:grpSpPr>
          <p:sp>
            <p:nvSpPr>
              <p:cNvPr id="99" name="円/楕円 98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0" name="円/楕円 99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1" name="円/楕円 100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7913564" y="1653321"/>
              <a:ext cx="264224" cy="169568"/>
              <a:chOff x="2483768" y="4725144"/>
              <a:chExt cx="448816" cy="288032"/>
            </a:xfrm>
          </p:grpSpPr>
          <p:sp>
            <p:nvSpPr>
              <p:cNvPr id="96" name="円/楕円 95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7" name="円/楕円 96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5966385" y="1148345"/>
              <a:ext cx="240008" cy="84784"/>
              <a:chOff x="2555776" y="4797152"/>
              <a:chExt cx="407683" cy="144016"/>
            </a:xfrm>
          </p:grpSpPr>
          <p:sp>
            <p:nvSpPr>
              <p:cNvPr id="94" name="円/楕円 93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5" name="円/楕円 94"/>
              <p:cNvSpPr/>
              <p:nvPr/>
            </p:nvSpPr>
            <p:spPr bwMode="auto">
              <a:xfrm>
                <a:off x="2819443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6731621" y="1139267"/>
              <a:ext cx="240008" cy="84784"/>
              <a:chOff x="2555776" y="4797152"/>
              <a:chExt cx="407683" cy="144016"/>
            </a:xfrm>
          </p:grpSpPr>
          <p:sp>
            <p:nvSpPr>
              <p:cNvPr id="92" name="円/楕円 91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3" name="円/楕円 92"/>
              <p:cNvSpPr/>
              <p:nvPr/>
            </p:nvSpPr>
            <p:spPr bwMode="auto">
              <a:xfrm>
                <a:off x="2819443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58" name="正方形/長方形 57"/>
            <p:cNvSpPr/>
            <p:nvPr/>
          </p:nvSpPr>
          <p:spPr>
            <a:xfrm>
              <a:off x="5391997" y="1244857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2</a:t>
              </a:r>
              <a:endParaRPr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6364917" y="1143336"/>
              <a:ext cx="240008" cy="84784"/>
              <a:chOff x="2555776" y="4797152"/>
              <a:chExt cx="407683" cy="144016"/>
            </a:xfrm>
          </p:grpSpPr>
          <p:sp>
            <p:nvSpPr>
              <p:cNvPr id="90" name="円/楕円 89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" name="円/楕円 90"/>
              <p:cNvSpPr/>
              <p:nvPr/>
            </p:nvSpPr>
            <p:spPr bwMode="auto">
              <a:xfrm>
                <a:off x="2819443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60" name="直線矢印コネクタ 59"/>
            <p:cNvCxnSpPr>
              <a:stCxn id="105" idx="0"/>
              <a:endCxn id="94" idx="4"/>
            </p:cNvCxnSpPr>
            <p:nvPr/>
          </p:nvCxnSpPr>
          <p:spPr bwMode="auto">
            <a:xfrm flipH="1" flipV="1">
              <a:off x="6008778" y="1233129"/>
              <a:ext cx="72634" cy="1528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線矢印コネクタ 60"/>
            <p:cNvCxnSpPr>
              <a:stCxn id="106" idx="0"/>
              <a:endCxn id="95" idx="4"/>
            </p:cNvCxnSpPr>
            <p:nvPr/>
          </p:nvCxnSpPr>
          <p:spPr bwMode="auto">
            <a:xfrm flipH="1" flipV="1">
              <a:off x="6164001" y="1233129"/>
              <a:ext cx="7130" cy="15283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線矢印コネクタ 81"/>
            <p:cNvCxnSpPr>
              <a:stCxn id="102" idx="0"/>
              <a:endCxn id="90" idx="4"/>
            </p:cNvCxnSpPr>
            <p:nvPr/>
          </p:nvCxnSpPr>
          <p:spPr bwMode="auto">
            <a:xfrm flipH="1" flipV="1">
              <a:off x="6407309" y="1228120"/>
              <a:ext cx="47910" cy="160179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矢印コネクタ 82"/>
            <p:cNvCxnSpPr>
              <a:stCxn id="103" idx="0"/>
              <a:endCxn id="91" idx="4"/>
            </p:cNvCxnSpPr>
            <p:nvPr/>
          </p:nvCxnSpPr>
          <p:spPr bwMode="auto">
            <a:xfrm flipV="1">
              <a:off x="6544939" y="1228120"/>
              <a:ext cx="17594" cy="160179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Freeform 82"/>
            <p:cNvSpPr>
              <a:spLocks/>
            </p:cNvSpPr>
            <p:nvPr/>
          </p:nvSpPr>
          <p:spPr bwMode="auto">
            <a:xfrm rot="18824774">
              <a:off x="5455751" y="1823500"/>
              <a:ext cx="1027076" cy="129074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accent6">
                  <a:lumMod val="75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050"/>
            </a:p>
          </p:txBody>
        </p:sp>
        <p:sp>
          <p:nvSpPr>
            <p:cNvPr id="85" name="円弧 84"/>
            <p:cNvSpPr/>
            <p:nvPr/>
          </p:nvSpPr>
          <p:spPr>
            <a:xfrm>
              <a:off x="6468251" y="1037124"/>
              <a:ext cx="1208912" cy="543254"/>
            </a:xfrm>
            <a:prstGeom prst="arc">
              <a:avLst>
                <a:gd name="adj1" fmla="val 11786342"/>
                <a:gd name="adj2" fmla="val 20847495"/>
              </a:avLst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86" name="円弧 85"/>
            <p:cNvSpPr/>
            <p:nvPr/>
          </p:nvSpPr>
          <p:spPr>
            <a:xfrm>
              <a:off x="6371022" y="949036"/>
              <a:ext cx="1368699" cy="627883"/>
            </a:xfrm>
            <a:prstGeom prst="arc">
              <a:avLst>
                <a:gd name="adj1" fmla="val 11345035"/>
                <a:gd name="adj2" fmla="val 21247380"/>
              </a:avLst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cxnSp>
          <p:nvCxnSpPr>
            <p:cNvPr id="87" name="直線矢印コネクタ 86"/>
            <p:cNvCxnSpPr>
              <a:stCxn id="37" idx="0"/>
              <a:endCxn id="39" idx="1"/>
            </p:cNvCxnSpPr>
            <p:nvPr/>
          </p:nvCxnSpPr>
          <p:spPr bwMode="auto">
            <a:xfrm flipV="1">
              <a:off x="5776300" y="1190738"/>
              <a:ext cx="0" cy="47757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正方形/長方形 87"/>
            <p:cNvSpPr/>
            <p:nvPr/>
          </p:nvSpPr>
          <p:spPr>
            <a:xfrm>
              <a:off x="7182071" y="371491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E</a:t>
              </a:r>
              <a:endParaRPr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8107712" y="1982326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N</a:t>
              </a:r>
              <a:r>
                <a:rPr lang="en-US" altLang="ja-JP" b="1" baseline="-25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</a:t>
              </a:r>
              <a:r>
                <a:rPr lang="en-US" altLang="ja-JP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(E)</a:t>
              </a:r>
              <a:endParaRPr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08" name="正方形/長方形 107"/>
          <p:cNvSpPr/>
          <p:nvPr/>
        </p:nvSpPr>
        <p:spPr>
          <a:xfrm>
            <a:off x="5417791" y="3875410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Superconductor</a:t>
            </a:r>
            <a:endParaRPr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7260302" y="3883417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Superconductor</a:t>
            </a:r>
            <a:endParaRPr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624977" y="4162539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Insulator</a:t>
            </a:r>
            <a:endParaRPr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1" name="Line 7"/>
          <p:cNvSpPr>
            <a:spLocks noChangeShapeType="1"/>
          </p:cNvSpPr>
          <p:nvPr/>
        </p:nvSpPr>
        <p:spPr bwMode="auto">
          <a:xfrm flipV="1">
            <a:off x="7091372" y="3849653"/>
            <a:ext cx="0" cy="378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12" name="グループ化 111"/>
          <p:cNvGrpSpPr/>
          <p:nvPr/>
        </p:nvGrpSpPr>
        <p:grpSpPr>
          <a:xfrm>
            <a:off x="92896" y="2049663"/>
            <a:ext cx="5020178" cy="2387157"/>
            <a:chOff x="136073" y="2996952"/>
            <a:chExt cx="5975571" cy="2841458"/>
          </a:xfrm>
        </p:grpSpPr>
        <p:grpSp>
          <p:nvGrpSpPr>
            <p:cNvPr id="113" name="グループ化 112"/>
            <p:cNvGrpSpPr/>
            <p:nvPr/>
          </p:nvGrpSpPr>
          <p:grpSpPr>
            <a:xfrm>
              <a:off x="971600" y="2996952"/>
              <a:ext cx="4393500" cy="2841458"/>
              <a:chOff x="251520" y="1818536"/>
              <a:chExt cx="4393500" cy="2841458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251520" y="1818536"/>
                <a:ext cx="4393500" cy="284145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2032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3708031" y="2427390"/>
                <a:ext cx="423020" cy="213723"/>
              </a:xfrm>
              <a:prstGeom prst="rect">
                <a:avLst/>
              </a:prstGeom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2032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正方形/長方形 128"/>
              <p:cNvSpPr/>
              <p:nvPr/>
            </p:nvSpPr>
            <p:spPr>
              <a:xfrm>
                <a:off x="3478721" y="2276236"/>
                <a:ext cx="271234" cy="213723"/>
              </a:xfrm>
              <a:prstGeom prst="rect">
                <a:avLst/>
              </a:prstGeom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4191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正方形/長方形 129"/>
              <p:cNvSpPr/>
              <p:nvPr/>
            </p:nvSpPr>
            <p:spPr>
              <a:xfrm>
                <a:off x="1274631" y="1954937"/>
                <a:ext cx="2209205" cy="2006699"/>
              </a:xfrm>
              <a:prstGeom prst="rect">
                <a:avLst/>
              </a:prstGeom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2032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1533620" y="2113747"/>
                <a:ext cx="1656184" cy="156404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12700" prstMaterial="softEdge">
                <a:bevelT w="63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/>
              <p:cNvSpPr/>
              <p:nvPr/>
            </p:nvSpPr>
            <p:spPr>
              <a:xfrm>
                <a:off x="1529286" y="1844381"/>
                <a:ext cx="1656184" cy="1564049"/>
              </a:xfrm>
              <a:prstGeom prst="rect">
                <a:avLst/>
              </a:prstGeom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2032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正方形/長方形 132"/>
              <p:cNvSpPr/>
              <p:nvPr/>
            </p:nvSpPr>
            <p:spPr>
              <a:xfrm>
                <a:off x="494295" y="3129216"/>
                <a:ext cx="1044647" cy="265516"/>
              </a:xfrm>
              <a:prstGeom prst="rect">
                <a:avLst/>
              </a:prstGeom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2032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正方形/長方形 133"/>
              <p:cNvSpPr/>
              <p:nvPr/>
            </p:nvSpPr>
            <p:spPr>
              <a:xfrm>
                <a:off x="2682739" y="2081813"/>
                <a:ext cx="1116940" cy="213723"/>
              </a:xfrm>
              <a:prstGeom prst="rect">
                <a:avLst/>
              </a:prstGeom>
              <a:ln>
                <a:noFill/>
              </a:ln>
              <a:scene3d>
                <a:camera prst="orthographicFront">
                  <a:rot lat="18282755" lon="17979165" rev="3998660"/>
                </a:camera>
                <a:lightRig rig="contrasting" dir="t"/>
              </a:scene3d>
              <a:sp3d extrusionH="203200" prstMaterial="softEdge">
                <a:bevelT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4" name="正方形/長方形 113"/>
            <p:cNvSpPr/>
            <p:nvPr/>
          </p:nvSpPr>
          <p:spPr>
            <a:xfrm>
              <a:off x="136073" y="3791058"/>
              <a:ext cx="1273066" cy="439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chemeClr val="accent6">
                      <a:lumMod val="75000"/>
                    </a:schemeClr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Insulator</a:t>
              </a:r>
              <a:endParaRPr lang="ja-JP" altLang="en-US" b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181313" y="3369935"/>
              <a:ext cx="2158410" cy="439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Superconductor</a:t>
              </a:r>
              <a:endParaRPr lang="ja-JP" altLang="en-US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1214375" y="3765369"/>
              <a:ext cx="398655" cy="456365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1210042" y="3765369"/>
              <a:ext cx="740958" cy="85649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1210042" y="4024567"/>
              <a:ext cx="749626" cy="1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119" name="直線コネクタ 118"/>
            <p:cNvCxnSpPr/>
            <p:nvPr/>
          </p:nvCxnSpPr>
          <p:spPr>
            <a:xfrm>
              <a:off x="4564774" y="4428383"/>
              <a:ext cx="1033312" cy="4673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685044" y="4811900"/>
              <a:ext cx="1033312" cy="4673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矢印コネクタ 120"/>
            <p:cNvCxnSpPr/>
            <p:nvPr/>
          </p:nvCxnSpPr>
          <p:spPr>
            <a:xfrm flipV="1">
              <a:off x="3624252" y="4826921"/>
              <a:ext cx="1709480" cy="360086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正方形/長方形 121"/>
            <p:cNvSpPr/>
            <p:nvPr/>
          </p:nvSpPr>
          <p:spPr>
            <a:xfrm rot="20891472">
              <a:off x="4107737" y="5034481"/>
              <a:ext cx="1065086" cy="439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100</a:t>
              </a:r>
              <a:r>
                <a:rPr lang="en-US" altLang="ja-JP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m</a:t>
              </a:r>
              <a:endParaRPr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123" name="直線コネクタ 122"/>
            <p:cNvCxnSpPr/>
            <p:nvPr/>
          </p:nvCxnSpPr>
          <p:spPr>
            <a:xfrm flipV="1">
              <a:off x="4183040" y="3512238"/>
              <a:ext cx="1556738" cy="3219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4578537" y="4189347"/>
              <a:ext cx="1165959" cy="2390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/>
            <p:nvPr/>
          </p:nvCxnSpPr>
          <p:spPr>
            <a:xfrm flipH="1" flipV="1">
              <a:off x="5654017" y="3561513"/>
              <a:ext cx="1" cy="623116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正方形/長方形 125"/>
            <p:cNvSpPr/>
            <p:nvPr/>
          </p:nvSpPr>
          <p:spPr>
            <a:xfrm>
              <a:off x="5070222" y="3683024"/>
              <a:ext cx="1041422" cy="402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300</a:t>
              </a:r>
              <a:r>
                <a:rPr lang="en-US" altLang="ja-JP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nm</a:t>
              </a:r>
              <a:endParaRPr lang="ja-JP" altLang="en-US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35" name="Freeform 82"/>
          <p:cNvSpPr>
            <a:spLocks/>
          </p:cNvSpPr>
          <p:nvPr/>
        </p:nvSpPr>
        <p:spPr bwMode="auto">
          <a:xfrm rot="2794463">
            <a:off x="1482576" y="2176638"/>
            <a:ext cx="1161922" cy="146020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  <a:gd name="connsiteX0" fmla="*/ 0 w 9167"/>
              <a:gd name="connsiteY0" fmla="*/ 10000 h 10000"/>
              <a:gd name="connsiteX1" fmla="*/ 833 w 9167"/>
              <a:gd name="connsiteY1" fmla="*/ 0 h 10000"/>
              <a:gd name="connsiteX2" fmla="*/ 1667 w 9167"/>
              <a:gd name="connsiteY2" fmla="*/ 10000 h 10000"/>
              <a:gd name="connsiteX3" fmla="*/ 2500 w 9167"/>
              <a:gd name="connsiteY3" fmla="*/ 0 h 10000"/>
              <a:gd name="connsiteX4" fmla="*/ 3333 w 9167"/>
              <a:gd name="connsiteY4" fmla="*/ 10000 h 10000"/>
              <a:gd name="connsiteX5" fmla="*/ 4167 w 9167"/>
              <a:gd name="connsiteY5" fmla="*/ 0 h 10000"/>
              <a:gd name="connsiteX6" fmla="*/ 5000 w 9167"/>
              <a:gd name="connsiteY6" fmla="*/ 10000 h 10000"/>
              <a:gd name="connsiteX7" fmla="*/ 5833 w 9167"/>
              <a:gd name="connsiteY7" fmla="*/ 0 h 10000"/>
              <a:gd name="connsiteX8" fmla="*/ 6667 w 9167"/>
              <a:gd name="connsiteY8" fmla="*/ 10000 h 10000"/>
              <a:gd name="connsiteX9" fmla="*/ 7500 w 9167"/>
              <a:gd name="connsiteY9" fmla="*/ 0 h 10000"/>
              <a:gd name="connsiteX10" fmla="*/ 8333 w 9167"/>
              <a:gd name="connsiteY10" fmla="*/ 10000 h 10000"/>
              <a:gd name="connsiteX11" fmla="*/ 9167 w 9167"/>
              <a:gd name="connsiteY11" fmla="*/ 0 h 10000"/>
              <a:gd name="connsiteX0" fmla="*/ 0 w 9090"/>
              <a:gd name="connsiteY0" fmla="*/ 10000 h 10000"/>
              <a:gd name="connsiteX1" fmla="*/ 909 w 9090"/>
              <a:gd name="connsiteY1" fmla="*/ 0 h 10000"/>
              <a:gd name="connsiteX2" fmla="*/ 1818 w 9090"/>
              <a:gd name="connsiteY2" fmla="*/ 10000 h 10000"/>
              <a:gd name="connsiteX3" fmla="*/ 2727 w 9090"/>
              <a:gd name="connsiteY3" fmla="*/ 0 h 10000"/>
              <a:gd name="connsiteX4" fmla="*/ 3636 w 9090"/>
              <a:gd name="connsiteY4" fmla="*/ 10000 h 10000"/>
              <a:gd name="connsiteX5" fmla="*/ 4546 w 9090"/>
              <a:gd name="connsiteY5" fmla="*/ 0 h 10000"/>
              <a:gd name="connsiteX6" fmla="*/ 5454 w 9090"/>
              <a:gd name="connsiteY6" fmla="*/ 10000 h 10000"/>
              <a:gd name="connsiteX7" fmla="*/ 6363 w 9090"/>
              <a:gd name="connsiteY7" fmla="*/ 0 h 10000"/>
              <a:gd name="connsiteX8" fmla="*/ 7273 w 9090"/>
              <a:gd name="connsiteY8" fmla="*/ 10000 h 10000"/>
              <a:gd name="connsiteX9" fmla="*/ 8182 w 9090"/>
              <a:gd name="connsiteY9" fmla="*/ 0 h 10000"/>
              <a:gd name="connsiteX10" fmla="*/ 9090 w 9090"/>
              <a:gd name="connsiteY10" fmla="*/ 10000 h 10000"/>
              <a:gd name="connsiteX0" fmla="*/ 0 w 9001"/>
              <a:gd name="connsiteY0" fmla="*/ 10000 h 10000"/>
              <a:gd name="connsiteX1" fmla="*/ 1000 w 9001"/>
              <a:gd name="connsiteY1" fmla="*/ 0 h 10000"/>
              <a:gd name="connsiteX2" fmla="*/ 2000 w 9001"/>
              <a:gd name="connsiteY2" fmla="*/ 10000 h 10000"/>
              <a:gd name="connsiteX3" fmla="*/ 3000 w 9001"/>
              <a:gd name="connsiteY3" fmla="*/ 0 h 10000"/>
              <a:gd name="connsiteX4" fmla="*/ 4000 w 9001"/>
              <a:gd name="connsiteY4" fmla="*/ 10000 h 10000"/>
              <a:gd name="connsiteX5" fmla="*/ 5001 w 9001"/>
              <a:gd name="connsiteY5" fmla="*/ 0 h 10000"/>
              <a:gd name="connsiteX6" fmla="*/ 6000 w 9001"/>
              <a:gd name="connsiteY6" fmla="*/ 10000 h 10000"/>
              <a:gd name="connsiteX7" fmla="*/ 7000 w 9001"/>
              <a:gd name="connsiteY7" fmla="*/ 0 h 10000"/>
              <a:gd name="connsiteX8" fmla="*/ 8001 w 9001"/>
              <a:gd name="connsiteY8" fmla="*/ 10000 h 10000"/>
              <a:gd name="connsiteX9" fmla="*/ 9001 w 9001"/>
              <a:gd name="connsiteY9" fmla="*/ 0 h 10000"/>
              <a:gd name="connsiteX0" fmla="*/ 0 w 8889"/>
              <a:gd name="connsiteY0" fmla="*/ 10000 h 10000"/>
              <a:gd name="connsiteX1" fmla="*/ 1111 w 8889"/>
              <a:gd name="connsiteY1" fmla="*/ 0 h 10000"/>
              <a:gd name="connsiteX2" fmla="*/ 2222 w 8889"/>
              <a:gd name="connsiteY2" fmla="*/ 10000 h 10000"/>
              <a:gd name="connsiteX3" fmla="*/ 3333 w 8889"/>
              <a:gd name="connsiteY3" fmla="*/ 0 h 10000"/>
              <a:gd name="connsiteX4" fmla="*/ 4444 w 8889"/>
              <a:gd name="connsiteY4" fmla="*/ 10000 h 10000"/>
              <a:gd name="connsiteX5" fmla="*/ 5556 w 8889"/>
              <a:gd name="connsiteY5" fmla="*/ 0 h 10000"/>
              <a:gd name="connsiteX6" fmla="*/ 6666 w 8889"/>
              <a:gd name="connsiteY6" fmla="*/ 10000 h 10000"/>
              <a:gd name="connsiteX7" fmla="*/ 7777 w 8889"/>
              <a:gd name="connsiteY7" fmla="*/ 0 h 10000"/>
              <a:gd name="connsiteX8" fmla="*/ 8889 w 8889"/>
              <a:gd name="connsiteY8" fmla="*/ 10000 h 10000"/>
              <a:gd name="connsiteX0" fmla="*/ 0 w 8749"/>
              <a:gd name="connsiteY0" fmla="*/ 10000 h 10000"/>
              <a:gd name="connsiteX1" fmla="*/ 1250 w 8749"/>
              <a:gd name="connsiteY1" fmla="*/ 0 h 10000"/>
              <a:gd name="connsiteX2" fmla="*/ 2500 w 8749"/>
              <a:gd name="connsiteY2" fmla="*/ 10000 h 10000"/>
              <a:gd name="connsiteX3" fmla="*/ 3750 w 8749"/>
              <a:gd name="connsiteY3" fmla="*/ 0 h 10000"/>
              <a:gd name="connsiteX4" fmla="*/ 4999 w 8749"/>
              <a:gd name="connsiteY4" fmla="*/ 10000 h 10000"/>
              <a:gd name="connsiteX5" fmla="*/ 6250 w 8749"/>
              <a:gd name="connsiteY5" fmla="*/ 0 h 10000"/>
              <a:gd name="connsiteX6" fmla="*/ 7499 w 8749"/>
              <a:gd name="connsiteY6" fmla="*/ 10000 h 10000"/>
              <a:gd name="connsiteX7" fmla="*/ 8749 w 8749"/>
              <a:gd name="connsiteY7" fmla="*/ 0 h 10000"/>
              <a:gd name="connsiteX0" fmla="*/ 0 w 8571"/>
              <a:gd name="connsiteY0" fmla="*/ 10000 h 10000"/>
              <a:gd name="connsiteX1" fmla="*/ 1429 w 8571"/>
              <a:gd name="connsiteY1" fmla="*/ 0 h 10000"/>
              <a:gd name="connsiteX2" fmla="*/ 2857 w 8571"/>
              <a:gd name="connsiteY2" fmla="*/ 10000 h 10000"/>
              <a:gd name="connsiteX3" fmla="*/ 4286 w 8571"/>
              <a:gd name="connsiteY3" fmla="*/ 0 h 10000"/>
              <a:gd name="connsiteX4" fmla="*/ 5714 w 8571"/>
              <a:gd name="connsiteY4" fmla="*/ 10000 h 10000"/>
              <a:gd name="connsiteX5" fmla="*/ 7144 w 8571"/>
              <a:gd name="connsiteY5" fmla="*/ 0 h 10000"/>
              <a:gd name="connsiteX6" fmla="*/ 8571 w 8571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1" h="10000">
                <a:moveTo>
                  <a:pt x="0" y="10000"/>
                </a:moveTo>
                <a:cubicBezTo>
                  <a:pt x="475" y="5000"/>
                  <a:pt x="954" y="0"/>
                  <a:pt x="1429" y="0"/>
                </a:cubicBezTo>
                <a:cubicBezTo>
                  <a:pt x="1904" y="0"/>
                  <a:pt x="2381" y="10000"/>
                  <a:pt x="2857" y="10000"/>
                </a:cubicBezTo>
                <a:cubicBezTo>
                  <a:pt x="3333" y="10000"/>
                  <a:pt x="3810" y="0"/>
                  <a:pt x="4286" y="0"/>
                </a:cubicBezTo>
                <a:cubicBezTo>
                  <a:pt x="4762" y="0"/>
                  <a:pt x="5239" y="10000"/>
                  <a:pt x="5714" y="10000"/>
                </a:cubicBezTo>
                <a:cubicBezTo>
                  <a:pt x="6190" y="10000"/>
                  <a:pt x="6667" y="0"/>
                  <a:pt x="7144" y="0"/>
                </a:cubicBezTo>
                <a:cubicBezTo>
                  <a:pt x="7619" y="0"/>
                  <a:pt x="8096" y="10000"/>
                  <a:pt x="8571" y="10000"/>
                </a:cubicBezTo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050"/>
          </a:p>
        </p:txBody>
      </p:sp>
      <p:sp>
        <p:nvSpPr>
          <p:cNvPr id="136" name="Text Box 3"/>
          <p:cNvSpPr txBox="1">
            <a:spLocks noChangeArrowheads="1"/>
          </p:cNvSpPr>
          <p:nvPr/>
        </p:nvSpPr>
        <p:spPr bwMode="auto">
          <a:xfrm>
            <a:off x="278028" y="5872404"/>
            <a:ext cx="8542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Much lower gap energy (</a:t>
            </a:r>
            <a:r>
              <a:rPr kumimoji="0" lang="en-GB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Δ) 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than FIR photon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 Can detect FIR photon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Faster response (~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s)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 Suitable for single-photon counting </a:t>
            </a:r>
            <a:endParaRPr lang="en-US" altLang="ja-JP" sz="20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57200" y="214313"/>
            <a:ext cx="8229600" cy="7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8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kumimoji="0" lang="en-GB" altLang="ja-JP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  <a:cs typeface="Arial" panose="020B0604020202020204" pitchFamily="34" charset="0"/>
              </a:rPr>
              <a:t>STJ energy resolution</a:t>
            </a:r>
            <a:endParaRPr kumimoji="0" lang="ja-JP" altLang="en-US" sz="32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508" name="Line 31"/>
          <p:cNvSpPr>
            <a:spLocks noChangeShapeType="1"/>
          </p:cNvSpPr>
          <p:nvPr/>
        </p:nvSpPr>
        <p:spPr bwMode="auto">
          <a:xfrm>
            <a:off x="6072188" y="3212976"/>
            <a:ext cx="1587" cy="14081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Text Box 44"/>
              <p:cNvSpPr txBox="1">
                <a:spLocks noChangeArrowheads="1"/>
              </p:cNvSpPr>
              <p:nvPr/>
            </p:nvSpPr>
            <p:spPr bwMode="auto">
              <a:xfrm>
                <a:off x="326604" y="928439"/>
                <a:ext cx="8665698" cy="3325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2000"/>
                  </a:lnSpc>
                  <a:buClr>
                    <a:srgbClr val="FFFFFF"/>
                  </a:buClr>
                  <a:buSzPct val="100000"/>
                  <a:buFont typeface="Tahoma" pitchFamily="34" charset="0"/>
                  <a:buNone/>
                </a:pPr>
                <a:r>
                  <a:rPr kumimoji="0" lang="en-US" altLang="ja-JP" sz="2400" dirty="0">
                    <a:solidFill>
                      <a:srgbClr val="000000"/>
                    </a:solidFill>
                    <a:ea typeface="Arial Unicode MS" panose="020B0604020202020204" pitchFamily="50" charset="-128"/>
                    <a:cs typeface="Arial" panose="020B0604020202020204" pitchFamily="34" charset="0"/>
                  </a:rPr>
                  <a:t>Signal = Number of quasi-particles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ja-JP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ja-JP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q</m:t>
                        </m:r>
                        <m:r>
                          <a:rPr kumimoji="0" lang="en-US" altLang="ja-JP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kumimoji="0" lang="en-US" altLang="ja-JP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p</m:t>
                        </m:r>
                        <m:r>
                          <a:rPr kumimoji="0" lang="en-US" altLang="ja-JP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.</m:t>
                        </m:r>
                      </m:sub>
                    </m:sSub>
                    <m:r>
                      <a:rPr kumimoji="0" lang="en-US" altLang="ja-JP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a:rPr kumimoji="0"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𝐺</m:t>
                    </m:r>
                    <m:f>
                      <m:fPr>
                        <m:ctrlPr>
                          <a:rPr kumimoji="0"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</m:ctrlPr>
                          </m:sSubPr>
                          <m:e>
                            <m:r>
                              <a:rPr kumimoji="0"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kumimoji="0"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1.7</m:t>
                        </m:r>
                        <m:r>
                          <m:rPr>
                            <m:sty m:val="p"/>
                          </m:rPr>
                          <a:rPr kumimoji="0" lang="en-US" altLang="ja-JP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Δ</m:t>
                        </m:r>
                      </m:den>
                    </m:f>
                  </m:oMath>
                </a14:m>
                <a:endParaRPr kumimoji="0" lang="en-US" altLang="ja-JP" sz="2400" dirty="0">
                  <a:solidFill>
                    <a:srgbClr val="000000"/>
                  </a:solidFill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02000"/>
                  </a:lnSpc>
                  <a:buClr>
                    <a:srgbClr val="FFFFFF"/>
                  </a:buClr>
                  <a:buSzPct val="100000"/>
                  <a:buFont typeface="Tahoma" pitchFamily="34" charset="0"/>
                  <a:buNone/>
                </a:pPr>
                <a:r>
                  <a:rPr kumimoji="0" lang="en-US" altLang="ja-JP" sz="2400" dirty="0">
                    <a:solidFill>
                      <a:srgbClr val="000000"/>
                    </a:solidFill>
                    <a:ea typeface="Arial Unicode MS" panose="020B0604020202020204" pitchFamily="50" charset="-128"/>
                    <a:cs typeface="Arial" panose="020B0604020202020204" pitchFamily="34" charset="0"/>
                  </a:rPr>
                  <a:t>Resolution = Statistical fluctuation in number of </a:t>
                </a:r>
                <a:r>
                  <a:rPr kumimoji="0" lang="en-US" altLang="ja-JP" sz="2400" dirty="0" smtClean="0">
                    <a:solidFill>
                      <a:srgbClr val="000000"/>
                    </a:solidFill>
                    <a:ea typeface="Arial Unicode MS" panose="020B0604020202020204" pitchFamily="50" charset="-128"/>
                    <a:cs typeface="Arial" panose="020B0604020202020204" pitchFamily="34" charset="0"/>
                  </a:rPr>
                  <a:t>quasi-particles</a:t>
                </a:r>
              </a:p>
              <a:p>
                <a:pPr eaLnBrk="1" hangingPunct="1">
                  <a:lnSpc>
                    <a:spcPct val="150000"/>
                  </a:lnSpc>
                  <a:buClr>
                    <a:srgbClr val="FFFFFF"/>
                  </a:buClr>
                  <a:buSzPct val="100000"/>
                  <a:buFont typeface="Tahoma" pitchFamily="34" charset="0"/>
                  <a:buNone/>
                </a:pPr>
                <a:r>
                  <a:rPr kumimoji="0" lang="ja-JP" altLang="en-US" sz="2400" dirty="0" smtClean="0">
                    <a:solidFill>
                      <a:srgbClr val="000000"/>
                    </a:solidFill>
                    <a:ea typeface="Arial Unicode MS" panose="020B0604020202020204" pitchFamily="50" charset="-128"/>
                    <a:cs typeface="Arial" panose="020B0604020202020204" pitchFamily="34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0"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0"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1.7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</a:rPr>
                              <m:t>Δ</m:t>
                            </m:r>
                          </m:e>
                        </m:d>
                        <m:r>
                          <a:rPr lang="en-US" altLang="ja-JP" sz="2400" i="1">
                            <a:latin typeface="Cambria Math"/>
                          </a:rPr>
                          <m:t>𝐹𝐸</m:t>
                        </m:r>
                      </m:e>
                    </m:rad>
                  </m:oMath>
                </a14:m>
                <a:endParaRPr kumimoji="0" lang="ja-JP" altLang="en-US" sz="2400" dirty="0">
                  <a:solidFill>
                    <a:srgbClr val="000000"/>
                  </a:solidFill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509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604" y="928439"/>
                <a:ext cx="8665698" cy="3325698"/>
              </a:xfrm>
              <a:prstGeom prst="rect">
                <a:avLst/>
              </a:prstGeom>
              <a:blipFill rotWithShape="0">
                <a:blip r:embed="rId3"/>
                <a:stretch>
                  <a:fillRect l="-1126" r="-3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42" name="Rectangle 34"/>
          <p:cNvSpPr>
            <a:spLocks noChangeArrowheads="1"/>
          </p:cNvSpPr>
          <p:nvPr/>
        </p:nvSpPr>
        <p:spPr bwMode="auto">
          <a:xfrm>
            <a:off x="4345934" y="2052701"/>
            <a:ext cx="4072644" cy="1337931"/>
          </a:xfrm>
          <a:prstGeom prst="rect">
            <a:avLst/>
          </a:prstGeom>
          <a:noFill/>
          <a:ln w="9360">
            <a:solidFill>
              <a:srgbClr val="252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Δ: Superconducting gap energy</a:t>
            </a:r>
            <a:endParaRPr kumimoji="0" lang="ja-JP" altLang="en-GB" sz="20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F: </a:t>
            </a:r>
            <a:r>
              <a:rPr kumimoji="0" lang="en-GB" altLang="ja-JP" sz="20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Fano</a:t>
            </a:r>
            <a:r>
              <a:rPr kumimoji="0" lang="en-GB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factor</a:t>
            </a: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E: Photon energy</a:t>
            </a: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G: Back-</a:t>
            </a:r>
            <a:r>
              <a:rPr kumimoji="0"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tunneling</a:t>
            </a:r>
            <a:r>
              <a:rPr kumimoji="0" lang="en-GB" altLang="ja-JP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gain</a:t>
            </a:r>
            <a:endParaRPr kumimoji="0" lang="ja-JP" altLang="en-GB" sz="20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7200" y="2941866"/>
            <a:ext cx="8126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altLang="ja-JP" sz="2400" b="1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Nb/Al-STJ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Well-established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altLang="ja-JP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Δ~0.6meV by the proximity effect from 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altLang="ja-JP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Operation temperature &lt;400mK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altLang="ja-JP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Back-tunnelling gain G~10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altLang="ja-JP" sz="2400" dirty="0" err="1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N</a:t>
            </a:r>
            <a:r>
              <a:rPr kumimoji="0" lang="en-GB" altLang="ja-JP" sz="2400" baseline="-25000" dirty="0" err="1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q.p</a:t>
            </a:r>
            <a:r>
              <a:rPr kumimoji="0" lang="en-GB" altLang="ja-JP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</a:t>
            </a:r>
            <a:r>
              <a:rPr kumimoji="0" lang="en-GB" altLang="ja-JP" sz="240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=25meV/1.7Δ</a:t>
            </a:r>
            <a:r>
              <a:rPr kumimoji="0" lang="en-GB" altLang="ja-JP" sz="240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10~ 250	</a:t>
            </a:r>
            <a:r>
              <a:rPr kumimoji="0" lang="en-GB" altLang="ja-JP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kumimoji="0" lang="en-GB" altLang="ja-JP" sz="240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/E~0.1 for E=25meV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kumimoji="0" lang="en-US" altLang="ja-JP" sz="24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25meV single-photon detection is feasible in principle</a:t>
            </a:r>
            <a:endParaRPr kumimoji="0" lang="ja-JP" altLang="en-US" sz="24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48523" y="6381941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51658" y="5856617"/>
            <a:ext cx="635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Detail of the STJ development will be presented by </a:t>
            </a:r>
            <a:r>
              <a:rPr kumimoji="1" lang="en-US" altLang="ja-JP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Takemasa</a:t>
            </a:r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-kun (after the next speaker)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939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1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Neutrino decay</a:t>
            </a:r>
          </a:p>
          <a:p>
            <a:r>
              <a:rPr lang="en-US" altLang="ja-JP" dirty="0"/>
              <a:t>Cosmic neutrino background</a:t>
            </a:r>
            <a:endParaRPr kumimoji="1" lang="en-US" altLang="ja-JP" dirty="0" smtClean="0"/>
          </a:p>
          <a:p>
            <a:r>
              <a:rPr kumimoji="1" lang="en-US" altLang="ja-JP" dirty="0" smtClean="0"/>
              <a:t>COBAND experiment overview</a:t>
            </a:r>
          </a:p>
          <a:p>
            <a:r>
              <a:rPr kumimoji="1" lang="en-US" altLang="ja-JP" dirty="0" smtClean="0"/>
              <a:t>Optical system design</a:t>
            </a:r>
            <a:endParaRPr lang="en-US" altLang="ja-JP" dirty="0" smtClean="0"/>
          </a:p>
          <a:p>
            <a:r>
              <a:rPr lang="en-US" altLang="ja-JP" dirty="0" smtClean="0"/>
              <a:t>Experiment schedule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Summary</a:t>
            </a:r>
          </a:p>
        </p:txBody>
      </p:sp>
      <p:pic>
        <p:nvPicPr>
          <p:cNvPr id="4" name="Picture 2" descr="http://hep.px.tsukuba.ac.jp/coband/Images/coband-logo-v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34" y="656384"/>
            <a:ext cx="3087727" cy="22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2.gstatic.com/images?q=tbn:ANd9GcRXEGAzsK8Pf50bXBrZqsZzsMRiVPxwq3lD3FY1eaaStDrTqg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 b="8179"/>
          <a:stretch>
            <a:fillRect/>
          </a:stretch>
        </p:blipFill>
        <p:spPr bwMode="auto">
          <a:xfrm>
            <a:off x="6838451" y="4838847"/>
            <a:ext cx="1952510" cy="18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 rot="20231122">
            <a:off x="5742555" y="4133917"/>
            <a:ext cx="219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Good morning everyone!!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7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8" y="198441"/>
            <a:ext cx="7886700" cy="1325563"/>
          </a:xfrm>
        </p:spPr>
        <p:txBody>
          <a:bodyPr/>
          <a:lstStyle/>
          <a:p>
            <a:r>
              <a:rPr kumimoji="1"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decay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96" y="1460265"/>
            <a:ext cx="5261660" cy="831933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Only neutrino has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unknown mass </a:t>
            </a:r>
            <a:r>
              <a:rPr kumimoji="1" lang="en-US" altLang="ja-JP" sz="2400" dirty="0" smtClean="0"/>
              <a:t>in the standard model of particle physics.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56" y="97652"/>
            <a:ext cx="36861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12972" y="3414407"/>
            <a:ext cx="5157659" cy="136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Since</a:t>
            </a:r>
            <a:r>
              <a:rPr lang="en-US" altLang="ja-JP" sz="2400" b="1" dirty="0">
                <a:solidFill>
                  <a:srgbClr val="002060"/>
                </a:solidFill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altLang="ja-JP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dirty="0" smtClean="0"/>
              <a:t> is known by neutrino oscillation experiment, it’s possible to </a:t>
            </a:r>
            <a:r>
              <a:rPr lang="en-US" altLang="ja-JP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neutrino mass by measuring </a:t>
            </a:r>
            <a:r>
              <a:rPr lang="en-US" altLang="ja-JP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sz="1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ja-JP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neutrino decay</a:t>
            </a:r>
            <a:r>
              <a:rPr lang="en-US" altLang="ja-JP" sz="2400" dirty="0" smtClean="0"/>
              <a:t>.</a:t>
            </a: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62351"/>
              </p:ext>
            </p:extLst>
          </p:nvPr>
        </p:nvGraphicFramePr>
        <p:xfrm>
          <a:off x="846706" y="3525560"/>
          <a:ext cx="2894012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" name="Equation" r:id="rId4" imgW="2286000" imgH="952200" progId="Equation.3">
                  <p:embed/>
                </p:oleObj>
              </mc:Choice>
              <mc:Fallback>
                <p:oleObj name="Equation" r:id="rId4" imgW="2286000" imgH="952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06" y="3525560"/>
                        <a:ext cx="2894012" cy="1208087"/>
                      </a:xfrm>
                      <a:prstGeom prst="rect">
                        <a:avLst/>
                      </a:prstGeom>
                      <a:solidFill>
                        <a:srgbClr val="00B0F0">
                          <a:alpha val="1215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グループ化 2"/>
          <p:cNvGrpSpPr>
            <a:grpSpLocks/>
          </p:cNvGrpSpPr>
          <p:nvPr/>
        </p:nvGrpSpPr>
        <p:grpSpPr bwMode="auto">
          <a:xfrm>
            <a:off x="647057" y="2392321"/>
            <a:ext cx="1991669" cy="975244"/>
            <a:chOff x="609600" y="3479800"/>
            <a:chExt cx="3225800" cy="1820863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85800" y="44704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308100" y="3937000"/>
              <a:ext cx="1592263" cy="558800"/>
            </a:xfrm>
            <a:custGeom>
              <a:avLst/>
              <a:gdLst>
                <a:gd name="T0" fmla="*/ 0 w 1003"/>
                <a:gd name="T1" fmla="*/ 2147483647 h 168"/>
                <a:gd name="T2" fmla="*/ 2147483647 w 1003"/>
                <a:gd name="T3" fmla="*/ 2147483647 h 168"/>
                <a:gd name="T4" fmla="*/ 2147483647 w 1003"/>
                <a:gd name="T5" fmla="*/ 2147483647 h 168"/>
                <a:gd name="T6" fmla="*/ 2147483647 w 1003"/>
                <a:gd name="T7" fmla="*/ 2147483647 h 168"/>
                <a:gd name="T8" fmla="*/ 2147483647 w 1003"/>
                <a:gd name="T9" fmla="*/ 2147483647 h 168"/>
                <a:gd name="T10" fmla="*/ 2147483647 w 1003"/>
                <a:gd name="T11" fmla="*/ 2147483647 h 168"/>
                <a:gd name="T12" fmla="*/ 2147483647 w 1003"/>
                <a:gd name="T13" fmla="*/ 2147483647 h 168"/>
                <a:gd name="T14" fmla="*/ 2147483647 w 1003"/>
                <a:gd name="T15" fmla="*/ 2147483647 h 168"/>
                <a:gd name="T16" fmla="*/ 2147483647 w 1003"/>
                <a:gd name="T17" fmla="*/ 2147483647 h 168"/>
                <a:gd name="T18" fmla="*/ 2147483647 w 1003"/>
                <a:gd name="T19" fmla="*/ 0 h 168"/>
                <a:gd name="T20" fmla="*/ 2147483647 w 1003"/>
                <a:gd name="T21" fmla="*/ 2147483647 h 168"/>
                <a:gd name="T22" fmla="*/ 2147483647 w 1003"/>
                <a:gd name="T23" fmla="*/ 2147483647 h 168"/>
                <a:gd name="T24" fmla="*/ 2147483647 w 1003"/>
                <a:gd name="T25" fmla="*/ 2147483647 h 168"/>
                <a:gd name="T26" fmla="*/ 2147483647 w 1003"/>
                <a:gd name="T27" fmla="*/ 2147483647 h 168"/>
                <a:gd name="T28" fmla="*/ 2147483647 w 1003"/>
                <a:gd name="T29" fmla="*/ 2147483647 h 168"/>
                <a:gd name="T30" fmla="*/ 2147483647 w 1003"/>
                <a:gd name="T31" fmla="*/ 2147483647 h 168"/>
                <a:gd name="T32" fmla="*/ 2147483647 w 1003"/>
                <a:gd name="T33" fmla="*/ 2147483647 h 168"/>
                <a:gd name="T34" fmla="*/ 2147483647 w 1003"/>
                <a:gd name="T35" fmla="*/ 2147483647 h 168"/>
                <a:gd name="T36" fmla="*/ 2147483647 w 1003"/>
                <a:gd name="T37" fmla="*/ 2147483647 h 168"/>
                <a:gd name="T38" fmla="*/ 2147483647 w 1003"/>
                <a:gd name="T39" fmla="*/ 2147483647 h 168"/>
                <a:gd name="T40" fmla="*/ 2147483647 w 1003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3" h="168">
                  <a:moveTo>
                    <a:pt x="0" y="160"/>
                  </a:moveTo>
                  <a:cubicBezTo>
                    <a:pt x="5" y="152"/>
                    <a:pt x="12" y="145"/>
                    <a:pt x="16" y="136"/>
                  </a:cubicBezTo>
                  <a:cubicBezTo>
                    <a:pt x="23" y="121"/>
                    <a:pt x="32" y="88"/>
                    <a:pt x="32" y="88"/>
                  </a:cubicBezTo>
                  <a:cubicBezTo>
                    <a:pt x="76" y="97"/>
                    <a:pt x="99" y="97"/>
                    <a:pt x="136" y="72"/>
                  </a:cubicBezTo>
                  <a:cubicBezTo>
                    <a:pt x="145" y="59"/>
                    <a:pt x="157" y="34"/>
                    <a:pt x="176" y="32"/>
                  </a:cubicBezTo>
                  <a:cubicBezTo>
                    <a:pt x="189" y="30"/>
                    <a:pt x="203" y="36"/>
                    <a:pt x="216" y="40"/>
                  </a:cubicBezTo>
                  <a:cubicBezTo>
                    <a:pt x="232" y="44"/>
                    <a:pt x="264" y="56"/>
                    <a:pt x="264" y="56"/>
                  </a:cubicBezTo>
                  <a:cubicBezTo>
                    <a:pt x="328" y="47"/>
                    <a:pt x="319" y="46"/>
                    <a:pt x="368" y="24"/>
                  </a:cubicBezTo>
                  <a:cubicBezTo>
                    <a:pt x="383" y="17"/>
                    <a:pt x="400" y="13"/>
                    <a:pt x="416" y="8"/>
                  </a:cubicBezTo>
                  <a:cubicBezTo>
                    <a:pt x="424" y="5"/>
                    <a:pt x="440" y="0"/>
                    <a:pt x="440" y="0"/>
                  </a:cubicBezTo>
                  <a:cubicBezTo>
                    <a:pt x="456" y="3"/>
                    <a:pt x="473" y="3"/>
                    <a:pt x="488" y="8"/>
                  </a:cubicBezTo>
                  <a:cubicBezTo>
                    <a:pt x="523" y="20"/>
                    <a:pt x="542" y="58"/>
                    <a:pt x="584" y="72"/>
                  </a:cubicBezTo>
                  <a:cubicBezTo>
                    <a:pt x="665" y="62"/>
                    <a:pt x="628" y="71"/>
                    <a:pt x="696" y="48"/>
                  </a:cubicBezTo>
                  <a:cubicBezTo>
                    <a:pt x="712" y="43"/>
                    <a:pt x="744" y="32"/>
                    <a:pt x="744" y="32"/>
                  </a:cubicBezTo>
                  <a:cubicBezTo>
                    <a:pt x="761" y="38"/>
                    <a:pt x="787" y="45"/>
                    <a:pt x="800" y="56"/>
                  </a:cubicBezTo>
                  <a:cubicBezTo>
                    <a:pt x="838" y="87"/>
                    <a:pt x="792" y="75"/>
                    <a:pt x="840" y="96"/>
                  </a:cubicBezTo>
                  <a:cubicBezTo>
                    <a:pt x="862" y="105"/>
                    <a:pt x="922" y="110"/>
                    <a:pt x="936" y="112"/>
                  </a:cubicBezTo>
                  <a:cubicBezTo>
                    <a:pt x="944" y="117"/>
                    <a:pt x="953" y="121"/>
                    <a:pt x="960" y="128"/>
                  </a:cubicBezTo>
                  <a:cubicBezTo>
                    <a:pt x="967" y="135"/>
                    <a:pt x="968" y="146"/>
                    <a:pt x="976" y="152"/>
                  </a:cubicBezTo>
                  <a:cubicBezTo>
                    <a:pt x="983" y="157"/>
                    <a:pt x="994" y="154"/>
                    <a:pt x="1000" y="160"/>
                  </a:cubicBezTo>
                  <a:cubicBezTo>
                    <a:pt x="1003" y="163"/>
                    <a:pt x="995" y="165"/>
                    <a:pt x="992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133600" y="4470400"/>
              <a:ext cx="1295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609600" y="3860800"/>
            <a:ext cx="473075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1" name="数式" r:id="rId6" imgW="253890" imgH="330057" progId="Equation.3">
                    <p:embed/>
                  </p:oleObj>
                </mc:Choice>
                <mc:Fallback>
                  <p:oleObj name="数式" r:id="rId6" imgW="253890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860800"/>
                          <a:ext cx="473075" cy="614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276600" y="3860800"/>
            <a:ext cx="49688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2" name="数式" r:id="rId8" imgW="266353" imgH="317087" progId="Equation.3">
                    <p:embed/>
                  </p:oleObj>
                </mc:Choice>
                <mc:Fallback>
                  <p:oleObj name="数式" r:id="rId8" imgW="266353" imgH="3170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860800"/>
                          <a:ext cx="496888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3505200" y="4851400"/>
            <a:ext cx="33020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3" name="数式" r:id="rId10" imgW="177646" imgH="241091" progId="Equation.3">
                    <p:embed/>
                  </p:oleObj>
                </mc:Choice>
                <mc:Fallback>
                  <p:oleObj name="数式" r:id="rId10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4851400"/>
                          <a:ext cx="33020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1428750" y="4500563"/>
            <a:ext cx="8048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4" name="数式" r:id="rId12" imgW="431613" imgH="241195" progId="Equation.3">
                    <p:embed/>
                  </p:oleObj>
                </mc:Choice>
                <mc:Fallback>
                  <p:oleObj name="数式" r:id="rId12" imgW="43161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750" y="4500563"/>
                          <a:ext cx="80486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/>
          </p:nvGraphicFramePr>
          <p:xfrm>
            <a:off x="1905000" y="3479800"/>
            <a:ext cx="49530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5" name="数式" r:id="rId14" imgW="266469" imgH="241091" progId="Equation.3">
                    <p:embed/>
                  </p:oleObj>
                </mc:Choice>
                <mc:Fallback>
                  <p:oleObj name="数式" r:id="rId14" imgW="266469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479800"/>
                          <a:ext cx="49530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70882"/>
              </p:ext>
            </p:extLst>
          </p:nvPr>
        </p:nvGraphicFramePr>
        <p:xfrm>
          <a:off x="3163819" y="2701540"/>
          <a:ext cx="1444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" name="数式" r:id="rId16" imgW="787400" imgH="241300" progId="Equation.3">
                  <p:embed/>
                </p:oleObj>
              </mc:Choice>
              <mc:Fallback>
                <p:oleObj name="数式" r:id="rId16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19" y="2701540"/>
                        <a:ext cx="14446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054456" y="5033367"/>
            <a:ext cx="5717031" cy="1270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○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neutrino lifetime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　</a:t>
            </a:r>
            <a:r>
              <a:rPr lang="en-US" altLang="ja-JP" sz="2000" dirty="0" smtClean="0">
                <a:latin typeface="Symbol" panose="05050102010706020507" pitchFamily="18" charset="2"/>
              </a:rPr>
              <a:t>t</a:t>
            </a:r>
            <a:r>
              <a:rPr lang="en-US" altLang="ja-JP" sz="2000" dirty="0" smtClean="0"/>
              <a:t> ~ O(10</a:t>
            </a:r>
            <a:r>
              <a:rPr lang="en-US" altLang="ja-JP" sz="2000" baseline="30000" dirty="0" smtClean="0"/>
              <a:t>43</a:t>
            </a:r>
            <a:r>
              <a:rPr lang="en-US" altLang="ja-JP" sz="2000" dirty="0" smtClean="0"/>
              <a:t>) [year] in the standard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2000" dirty="0"/>
              <a:t>　</a:t>
            </a:r>
            <a:r>
              <a:rPr lang="en-US" altLang="ja-JP" sz="2000" dirty="0" smtClean="0">
                <a:latin typeface="Symbol" panose="05050102010706020507" pitchFamily="18" charset="2"/>
              </a:rPr>
              <a:t>t</a:t>
            </a:r>
            <a:r>
              <a:rPr lang="en-US" altLang="ja-JP" sz="2000" dirty="0" smtClean="0"/>
              <a:t> &gt; 10</a:t>
            </a:r>
            <a:r>
              <a:rPr lang="en-US" altLang="ja-JP" sz="2000" baseline="30000" dirty="0" smtClean="0"/>
              <a:t>17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[year] </a:t>
            </a:r>
            <a:r>
              <a:rPr lang="en-US" altLang="ja-JP" sz="2000" dirty="0" smtClean="0"/>
              <a:t>in the Left-Right symmetric model</a:t>
            </a:r>
            <a:endParaRPr lang="en-US" altLang="ja-JP" sz="2000" dirty="0"/>
          </a:p>
        </p:txBody>
      </p:sp>
      <p:sp>
        <p:nvSpPr>
          <p:cNvPr id="19" name="Rectangle 18"/>
          <p:cNvSpPr/>
          <p:nvPr/>
        </p:nvSpPr>
        <p:spPr>
          <a:xfrm>
            <a:off x="1849315" y="6373628"/>
            <a:ext cx="5605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※ Current experimental lower limit : </a:t>
            </a:r>
            <a:r>
              <a:rPr lang="en-US" altLang="ja-JP" sz="2000" dirty="0">
                <a:latin typeface="Symbol" panose="05050102010706020507" pitchFamily="18" charset="2"/>
              </a:rPr>
              <a:t>t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&gt; 10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 [year</a:t>
            </a:r>
            <a:r>
              <a:rPr lang="en-US" altLang="ja-JP" sz="2000" dirty="0" smtClean="0"/>
              <a:t>] 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6381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"/>
          <p:cNvSpPr>
            <a:spLocks noChangeArrowheads="1"/>
          </p:cNvSpPr>
          <p:nvPr/>
        </p:nvSpPr>
        <p:spPr bwMode="auto">
          <a:xfrm>
            <a:off x="4697413" y="1557338"/>
            <a:ext cx="227012" cy="3240087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rgbClr val="FF3300"/>
              </a:solidFill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9047" y="151607"/>
            <a:ext cx="8105880" cy="957263"/>
          </a:xfrm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Cosmic Background Neutrino (</a:t>
            </a:r>
            <a:r>
              <a:rPr lang="en-US" altLang="ja-JP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CνB</a:t>
            </a:r>
            <a:r>
              <a:rPr lang="en-US" altLang="ja-JP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altLang="ja-JP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5" y="2005111"/>
            <a:ext cx="6232823" cy="329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FC22FB-AF66-4494-BB6C-131B8C8B7C98}" type="slidenum">
              <a:rPr lang="en-US" altLang="ja-JP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195" y="1063471"/>
            <a:ext cx="753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cs typeface="Times" panose="02020603050405020304" pitchFamily="18" charset="0"/>
              </a:rPr>
              <a:t>Our universe is filled with neutrinos originating from the Big-Bang, but they are not observed yet.</a:t>
            </a:r>
          </a:p>
        </p:txBody>
      </p:sp>
      <p:sp>
        <p:nvSpPr>
          <p:cNvPr id="9" name="テキスト ボックス 5"/>
          <p:cNvSpPr txBox="1"/>
          <p:nvPr/>
        </p:nvSpPr>
        <p:spPr>
          <a:xfrm>
            <a:off x="657948" y="5644415"/>
            <a:ext cx="830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cs typeface="Times" panose="02020603050405020304" pitchFamily="18" charset="0"/>
              </a:rPr>
              <a:t>We propose the COBAND project to search for neutrino decays from </a:t>
            </a:r>
            <a:r>
              <a:rPr lang="en-US" altLang="ja-JP" sz="2000" b="1" dirty="0" err="1" smtClean="0">
                <a:cs typeface="Times" panose="02020603050405020304" pitchFamily="18" charset="0"/>
              </a:rPr>
              <a:t>C</a:t>
            </a:r>
            <a:r>
              <a:rPr lang="en-US" altLang="ja-JP" sz="2000" b="1" dirty="0" err="1" smtClean="0">
                <a:latin typeface="Symbol" panose="05050102010706020507" pitchFamily="18" charset="2"/>
                <a:cs typeface="Times" panose="02020603050405020304" pitchFamily="18" charset="0"/>
              </a:rPr>
              <a:t>n</a:t>
            </a:r>
            <a:r>
              <a:rPr lang="en-US" altLang="ja-JP" sz="2000" b="1" dirty="0" err="1" smtClean="0">
                <a:cs typeface="Times" panose="02020603050405020304" pitchFamily="18" charset="0"/>
              </a:rPr>
              <a:t>B</a:t>
            </a:r>
            <a:r>
              <a:rPr lang="en-US" altLang="ja-JP" sz="2000" b="1" dirty="0" smtClean="0">
                <a:cs typeface="Times" panose="02020603050405020304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cs typeface="Times" panose="02020603050405020304" pitchFamily="18" charset="0"/>
              </a:rPr>
              <a:t>Aiming    </a:t>
            </a:r>
            <a:r>
              <a:rPr lang="en-US" altLang="ja-JP" sz="2000" b="1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t</a:t>
            </a:r>
            <a:r>
              <a:rPr lang="en-US" altLang="ja-JP" sz="2000" b="1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(</a:t>
            </a:r>
            <a:r>
              <a:rPr lang="en-US" altLang="ja-JP" sz="2000" b="1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n</a:t>
            </a:r>
            <a:r>
              <a:rPr lang="en-US" altLang="ja-JP" sz="2000" b="1" baseline="-25000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3</a:t>
            </a:r>
            <a:r>
              <a:rPr lang="en-US" altLang="ja-JP" sz="2000" b="1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) = 10</a:t>
            </a:r>
            <a:r>
              <a:rPr lang="en-US" altLang="ja-JP" sz="2000" b="1" baseline="30000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14</a:t>
            </a:r>
            <a:r>
              <a:rPr lang="en-US" altLang="ja-JP" sz="2000" b="1" dirty="0" smtClean="0">
                <a:solidFill>
                  <a:srgbClr val="EB57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 [y] by Rocket experiment </a:t>
            </a:r>
            <a:r>
              <a:rPr lang="en-US" altLang="ja-JP" sz="2000" b="1" dirty="0" smtClean="0">
                <a:cs typeface="Times" panose="02020603050405020304" pitchFamily="18" charset="0"/>
              </a:rPr>
              <a:t>in 2019,</a:t>
            </a:r>
          </a:p>
          <a:p>
            <a:r>
              <a:rPr lang="en-US" altLang="ja-JP" sz="2000" b="1" dirty="0" smtClean="0">
                <a:cs typeface="Times" panose="02020603050405020304" pitchFamily="18" charset="0"/>
              </a:rPr>
              <a:t>	</a:t>
            </a:r>
            <a:r>
              <a:rPr lang="en-US" altLang="ja-JP" sz="1200" b="1" dirty="0" smtClean="0">
                <a:cs typeface="Times" panose="02020603050405020304" pitchFamily="18" charset="0"/>
              </a:rPr>
              <a:t> </a:t>
            </a:r>
            <a:r>
              <a:rPr lang="en-US" altLang="ja-JP" sz="2000" b="1" dirty="0" smtClean="0">
                <a:cs typeface="Times" panose="02020603050405020304" pitchFamily="18" charset="0"/>
              </a:rPr>
              <a:t>     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t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(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" panose="02020603050405020304" pitchFamily="18" charset="0"/>
              </a:rPr>
              <a:t>n</a:t>
            </a:r>
            <a:r>
              <a:rPr lang="en-US" altLang="ja-JP" sz="2000" b="1" baseline="-25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3</a:t>
            </a:r>
            <a:r>
              <a:rPr lang="en-US" altLang="ja-JP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) = 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10</a:t>
            </a:r>
            <a:r>
              <a:rPr lang="en-US" altLang="ja-JP" sz="20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18</a:t>
            </a:r>
            <a:r>
              <a:rPr lang="en-US" altLang="ja-JP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[y] </a:t>
            </a:r>
            <a:r>
              <a:rPr lang="en-US" altLang="ja-JP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by </a:t>
            </a:r>
            <a:r>
              <a:rPr lang="en-US" altLang="ja-JP" sz="2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Satellite </a:t>
            </a:r>
            <a:r>
              <a:rPr lang="en-US" altLang="ja-JP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panose="02020603050405020304" pitchFamily="18" charset="0"/>
              </a:rPr>
              <a:t>experiment</a:t>
            </a:r>
            <a:r>
              <a:rPr lang="en-US" altLang="ja-JP" sz="2000" b="1" dirty="0">
                <a:cs typeface="Times" panose="02020603050405020304" pitchFamily="18" charset="0"/>
              </a:rPr>
              <a:t> </a:t>
            </a:r>
            <a:r>
              <a:rPr lang="en-US" altLang="ja-JP" sz="2000" b="1" dirty="0" smtClean="0">
                <a:cs typeface="Times" panose="02020603050405020304" pitchFamily="18" charset="0"/>
              </a:rPr>
              <a:t>after 2020.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291" y="3077091"/>
            <a:ext cx="167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~3×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5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[y] after Big-Bang.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291" y="4259714"/>
            <a:ext cx="135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~1 [s] after Big-Bang.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86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714" y="3134879"/>
            <a:ext cx="9036496" cy="2016425"/>
          </a:xfrm>
        </p:spPr>
        <p:txBody>
          <a:bodyPr>
            <a:no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.-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H.Kim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Y.Takeuchi</a:t>
            </a:r>
            <a:r>
              <a:rPr lang="en-US" altLang="ja-JP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T.Iida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K.Takemasa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K.Nagata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C.Asano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S.Yagi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R.Wakasa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(U of Tsukuba),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H.Ikeda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T.Wada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K.Nagase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(ISAS/JAXA),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S.Matsuura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Kwansei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gakuin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Y.Arai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I.Kurachi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M.Hazumi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(KEK),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T.Yoshida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</a:t>
            </a:r>
            <a:r>
              <a:rPr lang="ja-JP" altLang="en-US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T.Nakamura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M.Sakai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W.Nishimura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(U of Fukui),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S.Mima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K.Kiuchi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(RIKEN),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H.Ishino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A.Kibayashi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(Okayama U),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Y.Kato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Kindai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G.Fujii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S.Shiki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M.Ukibe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M.Ohkubo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(AIST),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S.Kawahito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(Shizuoka U),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E.Ramberg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P.Rubinov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D.Sergatskov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(FNAL), S.-</a:t>
            </a:r>
            <a:r>
              <a:rPr lang="en-US" altLang="ja-JP" sz="2000" dirty="0" err="1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B.Kim</a:t>
            </a:r>
            <a:r>
              <a:rPr lang="en-US" altLang="ja-JP" sz="2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(Seoul National U)</a:t>
            </a:r>
          </a:p>
          <a:p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COBAND collaboration</a:t>
            </a:r>
          </a:p>
        </p:txBody>
      </p:sp>
      <p:pic>
        <p:nvPicPr>
          <p:cNvPr id="1030" name="Picture 6" descr="http://www.kokuren.tsukuba.ac.jp/TGSW2015/j/images/logo_07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35" y="1510297"/>
            <a:ext cx="1508484" cy="16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ep.px.tsukuba.ac.jp/coband/Images/coband-logo-v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51" y="1280401"/>
            <a:ext cx="2453075" cy="17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93274"/>
            <a:ext cx="7886700" cy="114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COBAND collaboration</a:t>
            </a:r>
            <a:endParaRPr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jaxa.jp/about/images/jaxa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0" y="2178362"/>
            <a:ext cx="1601289" cy="9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「関学 ロゴ」の画像検索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12012"/>
          <a:stretch/>
        </p:blipFill>
        <p:spPr bwMode="auto">
          <a:xfrm>
            <a:off x="2222354" y="2263205"/>
            <a:ext cx="795851" cy="7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AVITYロ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60" y="1546732"/>
            <a:ext cx="1997934" cy="4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「ＫＥＫ ロゴ」の画像検索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64" y="2264743"/>
            <a:ext cx="1233281" cy="7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「理研 ロゴ」の画像検索結果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21626" r="11040" b="30662"/>
          <a:stretch/>
        </p:blipFill>
        <p:spPr bwMode="auto">
          <a:xfrm>
            <a:off x="6044345" y="5232910"/>
            <a:ext cx="1951348" cy="8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「近畿大 ロゴ」の画像検索結果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38381" r="5206" b="35639"/>
          <a:stretch/>
        </p:blipFill>
        <p:spPr bwMode="auto">
          <a:xfrm>
            <a:off x="6912276" y="6197929"/>
            <a:ext cx="2064470" cy="6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「福井大 ロゴ」の画像検索結果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34553" r="18536" b="34851"/>
          <a:stretch/>
        </p:blipFill>
        <p:spPr bwMode="auto">
          <a:xfrm>
            <a:off x="6974568" y="1540477"/>
            <a:ext cx="1939886" cy="6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78" y="5570986"/>
            <a:ext cx="2402589" cy="515555"/>
          </a:xfrm>
          <a:prstGeom prst="rect">
            <a:avLst/>
          </a:prstGeom>
        </p:spPr>
      </p:pic>
      <p:pic>
        <p:nvPicPr>
          <p:cNvPr id="4118" name="Picture 22" descr="「岡山大 ロゴ」の画像検索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0" y="5314689"/>
            <a:ext cx="1055090" cy="14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「静岡大 ロゴ」の画像検索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94" y="6203904"/>
            <a:ext cx="2145569" cy="5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「seoul university logo」の画像検索結果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87" y="5981677"/>
            <a:ext cx="1905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871" y="63017"/>
            <a:ext cx="8784976" cy="6858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Expected photon wavelength spectrum from C</a:t>
            </a:r>
            <a:r>
              <a:rPr lang="en-US" altLang="ja-JP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lang="en-US" altLang="ja-JP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 decays</a:t>
            </a:r>
            <a:endParaRPr lang="ja-JP" altLang="en-US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89778" y="1258608"/>
            <a:ext cx="6520160" cy="4499352"/>
            <a:chOff x="1563361" y="1340768"/>
            <a:chExt cx="7525832" cy="5193334"/>
          </a:xfrm>
        </p:grpSpPr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95531" y="2236694"/>
              <a:ext cx="2973147" cy="2554488"/>
            </a:xfrm>
            <a:custGeom>
              <a:avLst/>
              <a:gdLst>
                <a:gd name="T0" fmla="*/ 3 w 3982"/>
                <a:gd name="T1" fmla="*/ 2907 h 3424"/>
                <a:gd name="T2" fmla="*/ 14 w 3982"/>
                <a:gd name="T3" fmla="*/ 2253 h 3424"/>
                <a:gd name="T4" fmla="*/ 18 w 3982"/>
                <a:gd name="T5" fmla="*/ 1684 h 3424"/>
                <a:gd name="T6" fmla="*/ 22 w 3982"/>
                <a:gd name="T7" fmla="*/ 1506 h 3424"/>
                <a:gd name="T8" fmla="*/ 20 w 3982"/>
                <a:gd name="T9" fmla="*/ 1137 h 3424"/>
                <a:gd name="T10" fmla="*/ 31 w 3982"/>
                <a:gd name="T11" fmla="*/ 966 h 3424"/>
                <a:gd name="T12" fmla="*/ 26 w 3982"/>
                <a:gd name="T13" fmla="*/ 947 h 3424"/>
                <a:gd name="T14" fmla="*/ 39 w 3982"/>
                <a:gd name="T15" fmla="*/ 551 h 3424"/>
                <a:gd name="T16" fmla="*/ 36 w 3982"/>
                <a:gd name="T17" fmla="*/ 448 h 3424"/>
                <a:gd name="T18" fmla="*/ 37 w 3982"/>
                <a:gd name="T19" fmla="*/ 311 h 3424"/>
                <a:gd name="T20" fmla="*/ 46 w 3982"/>
                <a:gd name="T21" fmla="*/ 76 h 3424"/>
                <a:gd name="T22" fmla="*/ 74 w 3982"/>
                <a:gd name="T23" fmla="*/ 5 h 3424"/>
                <a:gd name="T24" fmla="*/ 159 w 3982"/>
                <a:gd name="T25" fmla="*/ 9 h 3424"/>
                <a:gd name="T26" fmla="*/ 224 w 3982"/>
                <a:gd name="T27" fmla="*/ 29 h 3424"/>
                <a:gd name="T28" fmla="*/ 425 w 3982"/>
                <a:gd name="T29" fmla="*/ 80 h 3424"/>
                <a:gd name="T30" fmla="*/ 540 w 3982"/>
                <a:gd name="T31" fmla="*/ 105 h 3424"/>
                <a:gd name="T32" fmla="*/ 637 w 3982"/>
                <a:gd name="T33" fmla="*/ 138 h 3424"/>
                <a:gd name="T34" fmla="*/ 774 w 3982"/>
                <a:gd name="T35" fmla="*/ 185 h 3424"/>
                <a:gd name="T36" fmla="*/ 906 w 3982"/>
                <a:gd name="T37" fmla="*/ 230 h 3424"/>
                <a:gd name="T38" fmla="*/ 1019 w 3982"/>
                <a:gd name="T39" fmla="*/ 274 h 3424"/>
                <a:gd name="T40" fmla="*/ 1139 w 3982"/>
                <a:gd name="T41" fmla="*/ 326 h 3424"/>
                <a:gd name="T42" fmla="*/ 1219 w 3982"/>
                <a:gd name="T43" fmla="*/ 361 h 3424"/>
                <a:gd name="T44" fmla="*/ 1307 w 3982"/>
                <a:gd name="T45" fmla="*/ 399 h 3424"/>
                <a:gd name="T46" fmla="*/ 1413 w 3982"/>
                <a:gd name="T47" fmla="*/ 450 h 3424"/>
                <a:gd name="T48" fmla="*/ 1520 w 3982"/>
                <a:gd name="T49" fmla="*/ 499 h 3424"/>
                <a:gd name="T50" fmla="*/ 1632 w 3982"/>
                <a:gd name="T51" fmla="*/ 556 h 3424"/>
                <a:gd name="T52" fmla="*/ 1751 w 3982"/>
                <a:gd name="T53" fmla="*/ 616 h 3424"/>
                <a:gd name="T54" fmla="*/ 1883 w 3982"/>
                <a:gd name="T55" fmla="*/ 686 h 3424"/>
                <a:gd name="T56" fmla="*/ 1984 w 3982"/>
                <a:gd name="T57" fmla="*/ 739 h 3424"/>
                <a:gd name="T58" fmla="*/ 2108 w 3982"/>
                <a:gd name="T59" fmla="*/ 808 h 3424"/>
                <a:gd name="T60" fmla="*/ 2171 w 3982"/>
                <a:gd name="T61" fmla="*/ 841 h 3424"/>
                <a:gd name="T62" fmla="*/ 2276 w 3982"/>
                <a:gd name="T63" fmla="*/ 901 h 3424"/>
                <a:gd name="T64" fmla="*/ 2366 w 3982"/>
                <a:gd name="T65" fmla="*/ 945 h 3424"/>
                <a:gd name="T66" fmla="*/ 2462 w 3982"/>
                <a:gd name="T67" fmla="*/ 1000 h 3424"/>
                <a:gd name="T68" fmla="*/ 2570 w 3982"/>
                <a:gd name="T69" fmla="*/ 1062 h 3424"/>
                <a:gd name="T70" fmla="*/ 2641 w 3982"/>
                <a:gd name="T71" fmla="*/ 1099 h 3424"/>
                <a:gd name="T72" fmla="*/ 2702 w 3982"/>
                <a:gd name="T73" fmla="*/ 1136 h 3424"/>
                <a:gd name="T74" fmla="*/ 2794 w 3982"/>
                <a:gd name="T75" fmla="*/ 1189 h 3424"/>
                <a:gd name="T76" fmla="*/ 2896 w 3982"/>
                <a:gd name="T77" fmla="*/ 1243 h 3424"/>
                <a:gd name="T78" fmla="*/ 2974 w 3982"/>
                <a:gd name="T79" fmla="*/ 1287 h 3424"/>
                <a:gd name="T80" fmla="*/ 3027 w 3982"/>
                <a:gd name="T81" fmla="*/ 1321 h 3424"/>
                <a:gd name="T82" fmla="*/ 3123 w 3982"/>
                <a:gd name="T83" fmla="*/ 1372 h 3424"/>
                <a:gd name="T84" fmla="*/ 3252 w 3982"/>
                <a:gd name="T85" fmla="*/ 1445 h 3424"/>
                <a:gd name="T86" fmla="*/ 3306 w 3982"/>
                <a:gd name="T87" fmla="*/ 1478 h 3424"/>
                <a:gd name="T88" fmla="*/ 3371 w 3982"/>
                <a:gd name="T89" fmla="*/ 1515 h 3424"/>
                <a:gd name="T90" fmla="*/ 3427 w 3982"/>
                <a:gd name="T91" fmla="*/ 1549 h 3424"/>
                <a:gd name="T92" fmla="*/ 3502 w 3982"/>
                <a:gd name="T93" fmla="*/ 1591 h 3424"/>
                <a:gd name="T94" fmla="*/ 3554 w 3982"/>
                <a:gd name="T95" fmla="*/ 1619 h 3424"/>
                <a:gd name="T96" fmla="*/ 3597 w 3982"/>
                <a:gd name="T97" fmla="*/ 1644 h 3424"/>
                <a:gd name="T98" fmla="*/ 3629 w 3982"/>
                <a:gd name="T99" fmla="*/ 1663 h 3424"/>
                <a:gd name="T100" fmla="*/ 3703 w 3982"/>
                <a:gd name="T101" fmla="*/ 1705 h 3424"/>
                <a:gd name="T102" fmla="*/ 3796 w 3982"/>
                <a:gd name="T103" fmla="*/ 1759 h 3424"/>
                <a:gd name="T104" fmla="*/ 3885 w 3982"/>
                <a:gd name="T105" fmla="*/ 1808 h 3424"/>
                <a:gd name="T106" fmla="*/ 3946 w 3982"/>
                <a:gd name="T107" fmla="*/ 1842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2" h="3424">
                  <a:moveTo>
                    <a:pt x="3982" y="3424"/>
                  </a:moveTo>
                  <a:lnTo>
                    <a:pt x="0" y="3424"/>
                  </a:lnTo>
                  <a:lnTo>
                    <a:pt x="3" y="2907"/>
                  </a:lnTo>
                  <a:lnTo>
                    <a:pt x="4" y="2388"/>
                  </a:lnTo>
                  <a:lnTo>
                    <a:pt x="7" y="2342"/>
                  </a:lnTo>
                  <a:lnTo>
                    <a:pt x="14" y="2253"/>
                  </a:lnTo>
                  <a:lnTo>
                    <a:pt x="12" y="2202"/>
                  </a:lnTo>
                  <a:lnTo>
                    <a:pt x="12" y="1706"/>
                  </a:lnTo>
                  <a:lnTo>
                    <a:pt x="18" y="1684"/>
                  </a:lnTo>
                  <a:lnTo>
                    <a:pt x="23" y="1609"/>
                  </a:lnTo>
                  <a:lnTo>
                    <a:pt x="23" y="1535"/>
                  </a:lnTo>
                  <a:lnTo>
                    <a:pt x="22" y="1506"/>
                  </a:lnTo>
                  <a:lnTo>
                    <a:pt x="21" y="1507"/>
                  </a:lnTo>
                  <a:lnTo>
                    <a:pt x="20" y="1516"/>
                  </a:lnTo>
                  <a:lnTo>
                    <a:pt x="20" y="1137"/>
                  </a:lnTo>
                  <a:lnTo>
                    <a:pt x="25" y="1114"/>
                  </a:lnTo>
                  <a:lnTo>
                    <a:pt x="31" y="1039"/>
                  </a:lnTo>
                  <a:lnTo>
                    <a:pt x="31" y="966"/>
                  </a:lnTo>
                  <a:lnTo>
                    <a:pt x="28" y="936"/>
                  </a:lnTo>
                  <a:lnTo>
                    <a:pt x="27" y="936"/>
                  </a:lnTo>
                  <a:lnTo>
                    <a:pt x="26" y="947"/>
                  </a:lnTo>
                  <a:lnTo>
                    <a:pt x="26" y="649"/>
                  </a:lnTo>
                  <a:lnTo>
                    <a:pt x="32" y="626"/>
                  </a:lnTo>
                  <a:lnTo>
                    <a:pt x="39" y="551"/>
                  </a:lnTo>
                  <a:lnTo>
                    <a:pt x="40" y="478"/>
                  </a:lnTo>
                  <a:lnTo>
                    <a:pt x="37" y="448"/>
                  </a:lnTo>
                  <a:lnTo>
                    <a:pt x="36" y="448"/>
                  </a:lnTo>
                  <a:lnTo>
                    <a:pt x="35" y="459"/>
                  </a:lnTo>
                  <a:lnTo>
                    <a:pt x="33" y="408"/>
                  </a:lnTo>
                  <a:lnTo>
                    <a:pt x="37" y="311"/>
                  </a:lnTo>
                  <a:lnTo>
                    <a:pt x="42" y="265"/>
                  </a:lnTo>
                  <a:lnTo>
                    <a:pt x="41" y="201"/>
                  </a:lnTo>
                  <a:lnTo>
                    <a:pt x="46" y="76"/>
                  </a:lnTo>
                  <a:lnTo>
                    <a:pt x="53" y="19"/>
                  </a:lnTo>
                  <a:lnTo>
                    <a:pt x="58" y="13"/>
                  </a:lnTo>
                  <a:lnTo>
                    <a:pt x="74" y="5"/>
                  </a:lnTo>
                  <a:lnTo>
                    <a:pt x="105" y="0"/>
                  </a:lnTo>
                  <a:lnTo>
                    <a:pt x="145" y="4"/>
                  </a:lnTo>
                  <a:lnTo>
                    <a:pt x="159" y="9"/>
                  </a:lnTo>
                  <a:lnTo>
                    <a:pt x="157" y="11"/>
                  </a:lnTo>
                  <a:lnTo>
                    <a:pt x="150" y="13"/>
                  </a:lnTo>
                  <a:lnTo>
                    <a:pt x="224" y="29"/>
                  </a:lnTo>
                  <a:lnTo>
                    <a:pt x="297" y="46"/>
                  </a:lnTo>
                  <a:lnTo>
                    <a:pt x="363" y="60"/>
                  </a:lnTo>
                  <a:lnTo>
                    <a:pt x="425" y="80"/>
                  </a:lnTo>
                  <a:lnTo>
                    <a:pt x="455" y="84"/>
                  </a:lnTo>
                  <a:lnTo>
                    <a:pt x="509" y="102"/>
                  </a:lnTo>
                  <a:lnTo>
                    <a:pt x="540" y="105"/>
                  </a:lnTo>
                  <a:lnTo>
                    <a:pt x="562" y="117"/>
                  </a:lnTo>
                  <a:lnTo>
                    <a:pt x="614" y="129"/>
                  </a:lnTo>
                  <a:lnTo>
                    <a:pt x="637" y="138"/>
                  </a:lnTo>
                  <a:lnTo>
                    <a:pt x="693" y="156"/>
                  </a:lnTo>
                  <a:lnTo>
                    <a:pt x="750" y="173"/>
                  </a:lnTo>
                  <a:lnTo>
                    <a:pt x="774" y="185"/>
                  </a:lnTo>
                  <a:lnTo>
                    <a:pt x="831" y="202"/>
                  </a:lnTo>
                  <a:lnTo>
                    <a:pt x="856" y="215"/>
                  </a:lnTo>
                  <a:lnTo>
                    <a:pt x="906" y="230"/>
                  </a:lnTo>
                  <a:lnTo>
                    <a:pt x="952" y="251"/>
                  </a:lnTo>
                  <a:lnTo>
                    <a:pt x="985" y="263"/>
                  </a:lnTo>
                  <a:lnTo>
                    <a:pt x="1019" y="274"/>
                  </a:lnTo>
                  <a:lnTo>
                    <a:pt x="1069" y="297"/>
                  </a:lnTo>
                  <a:lnTo>
                    <a:pt x="1122" y="315"/>
                  </a:lnTo>
                  <a:lnTo>
                    <a:pt x="1139" y="326"/>
                  </a:lnTo>
                  <a:lnTo>
                    <a:pt x="1181" y="342"/>
                  </a:lnTo>
                  <a:lnTo>
                    <a:pt x="1196" y="353"/>
                  </a:lnTo>
                  <a:lnTo>
                    <a:pt x="1219" y="361"/>
                  </a:lnTo>
                  <a:lnTo>
                    <a:pt x="1261" y="380"/>
                  </a:lnTo>
                  <a:lnTo>
                    <a:pt x="1279" y="391"/>
                  </a:lnTo>
                  <a:lnTo>
                    <a:pt x="1307" y="399"/>
                  </a:lnTo>
                  <a:lnTo>
                    <a:pt x="1352" y="422"/>
                  </a:lnTo>
                  <a:lnTo>
                    <a:pt x="1376" y="432"/>
                  </a:lnTo>
                  <a:lnTo>
                    <a:pt x="1413" y="450"/>
                  </a:lnTo>
                  <a:lnTo>
                    <a:pt x="1444" y="466"/>
                  </a:lnTo>
                  <a:lnTo>
                    <a:pt x="1482" y="483"/>
                  </a:lnTo>
                  <a:lnTo>
                    <a:pt x="1520" y="499"/>
                  </a:lnTo>
                  <a:lnTo>
                    <a:pt x="1551" y="517"/>
                  </a:lnTo>
                  <a:lnTo>
                    <a:pt x="1587" y="534"/>
                  </a:lnTo>
                  <a:lnTo>
                    <a:pt x="1632" y="556"/>
                  </a:lnTo>
                  <a:lnTo>
                    <a:pt x="1678" y="578"/>
                  </a:lnTo>
                  <a:lnTo>
                    <a:pt x="1714" y="597"/>
                  </a:lnTo>
                  <a:lnTo>
                    <a:pt x="1751" y="616"/>
                  </a:lnTo>
                  <a:lnTo>
                    <a:pt x="1794" y="639"/>
                  </a:lnTo>
                  <a:lnTo>
                    <a:pt x="1838" y="661"/>
                  </a:lnTo>
                  <a:lnTo>
                    <a:pt x="1883" y="686"/>
                  </a:lnTo>
                  <a:lnTo>
                    <a:pt x="1924" y="706"/>
                  </a:lnTo>
                  <a:lnTo>
                    <a:pt x="1952" y="723"/>
                  </a:lnTo>
                  <a:lnTo>
                    <a:pt x="1984" y="739"/>
                  </a:lnTo>
                  <a:lnTo>
                    <a:pt x="2030" y="761"/>
                  </a:lnTo>
                  <a:lnTo>
                    <a:pt x="2070" y="788"/>
                  </a:lnTo>
                  <a:lnTo>
                    <a:pt x="2108" y="808"/>
                  </a:lnTo>
                  <a:lnTo>
                    <a:pt x="2118" y="814"/>
                  </a:lnTo>
                  <a:lnTo>
                    <a:pt x="2139" y="821"/>
                  </a:lnTo>
                  <a:lnTo>
                    <a:pt x="2171" y="841"/>
                  </a:lnTo>
                  <a:lnTo>
                    <a:pt x="2190" y="849"/>
                  </a:lnTo>
                  <a:lnTo>
                    <a:pt x="2234" y="874"/>
                  </a:lnTo>
                  <a:lnTo>
                    <a:pt x="2276" y="901"/>
                  </a:lnTo>
                  <a:lnTo>
                    <a:pt x="2300" y="910"/>
                  </a:lnTo>
                  <a:lnTo>
                    <a:pt x="2343" y="935"/>
                  </a:lnTo>
                  <a:lnTo>
                    <a:pt x="2366" y="945"/>
                  </a:lnTo>
                  <a:lnTo>
                    <a:pt x="2415" y="976"/>
                  </a:lnTo>
                  <a:lnTo>
                    <a:pt x="2422" y="976"/>
                  </a:lnTo>
                  <a:lnTo>
                    <a:pt x="2462" y="1000"/>
                  </a:lnTo>
                  <a:lnTo>
                    <a:pt x="2495" y="1016"/>
                  </a:lnTo>
                  <a:lnTo>
                    <a:pt x="2535" y="1041"/>
                  </a:lnTo>
                  <a:lnTo>
                    <a:pt x="2570" y="1062"/>
                  </a:lnTo>
                  <a:lnTo>
                    <a:pt x="2591" y="1071"/>
                  </a:lnTo>
                  <a:lnTo>
                    <a:pt x="2614" y="1084"/>
                  </a:lnTo>
                  <a:lnTo>
                    <a:pt x="2641" y="1099"/>
                  </a:lnTo>
                  <a:lnTo>
                    <a:pt x="2667" y="1118"/>
                  </a:lnTo>
                  <a:lnTo>
                    <a:pt x="2686" y="1124"/>
                  </a:lnTo>
                  <a:lnTo>
                    <a:pt x="2702" y="1136"/>
                  </a:lnTo>
                  <a:lnTo>
                    <a:pt x="2719" y="1145"/>
                  </a:lnTo>
                  <a:lnTo>
                    <a:pt x="2759" y="1164"/>
                  </a:lnTo>
                  <a:lnTo>
                    <a:pt x="2794" y="1189"/>
                  </a:lnTo>
                  <a:lnTo>
                    <a:pt x="2834" y="1207"/>
                  </a:lnTo>
                  <a:lnTo>
                    <a:pt x="2866" y="1227"/>
                  </a:lnTo>
                  <a:lnTo>
                    <a:pt x="2896" y="1243"/>
                  </a:lnTo>
                  <a:lnTo>
                    <a:pt x="2918" y="1257"/>
                  </a:lnTo>
                  <a:lnTo>
                    <a:pt x="2944" y="1273"/>
                  </a:lnTo>
                  <a:lnTo>
                    <a:pt x="2974" y="1287"/>
                  </a:lnTo>
                  <a:lnTo>
                    <a:pt x="2981" y="1293"/>
                  </a:lnTo>
                  <a:lnTo>
                    <a:pt x="3014" y="1310"/>
                  </a:lnTo>
                  <a:lnTo>
                    <a:pt x="3027" y="1321"/>
                  </a:lnTo>
                  <a:lnTo>
                    <a:pt x="3066" y="1339"/>
                  </a:lnTo>
                  <a:lnTo>
                    <a:pt x="3094" y="1358"/>
                  </a:lnTo>
                  <a:lnTo>
                    <a:pt x="3123" y="1372"/>
                  </a:lnTo>
                  <a:lnTo>
                    <a:pt x="3146" y="1389"/>
                  </a:lnTo>
                  <a:lnTo>
                    <a:pt x="3198" y="1417"/>
                  </a:lnTo>
                  <a:lnTo>
                    <a:pt x="3252" y="1445"/>
                  </a:lnTo>
                  <a:lnTo>
                    <a:pt x="3272" y="1460"/>
                  </a:lnTo>
                  <a:lnTo>
                    <a:pt x="3292" y="1466"/>
                  </a:lnTo>
                  <a:lnTo>
                    <a:pt x="3306" y="1478"/>
                  </a:lnTo>
                  <a:lnTo>
                    <a:pt x="3339" y="1494"/>
                  </a:lnTo>
                  <a:lnTo>
                    <a:pt x="3346" y="1501"/>
                  </a:lnTo>
                  <a:lnTo>
                    <a:pt x="3371" y="1515"/>
                  </a:lnTo>
                  <a:lnTo>
                    <a:pt x="3390" y="1527"/>
                  </a:lnTo>
                  <a:lnTo>
                    <a:pt x="3421" y="1545"/>
                  </a:lnTo>
                  <a:lnTo>
                    <a:pt x="3427" y="1549"/>
                  </a:lnTo>
                  <a:lnTo>
                    <a:pt x="3459" y="1563"/>
                  </a:lnTo>
                  <a:lnTo>
                    <a:pt x="3492" y="1583"/>
                  </a:lnTo>
                  <a:lnTo>
                    <a:pt x="3502" y="1591"/>
                  </a:lnTo>
                  <a:lnTo>
                    <a:pt x="3526" y="1602"/>
                  </a:lnTo>
                  <a:lnTo>
                    <a:pt x="3540" y="1614"/>
                  </a:lnTo>
                  <a:lnTo>
                    <a:pt x="3554" y="1619"/>
                  </a:lnTo>
                  <a:lnTo>
                    <a:pt x="3578" y="1634"/>
                  </a:lnTo>
                  <a:lnTo>
                    <a:pt x="3590" y="1635"/>
                  </a:lnTo>
                  <a:lnTo>
                    <a:pt x="3597" y="1644"/>
                  </a:lnTo>
                  <a:lnTo>
                    <a:pt x="3628" y="1658"/>
                  </a:lnTo>
                  <a:lnTo>
                    <a:pt x="3619" y="1654"/>
                  </a:lnTo>
                  <a:lnTo>
                    <a:pt x="3629" y="1663"/>
                  </a:lnTo>
                  <a:lnTo>
                    <a:pt x="3662" y="1680"/>
                  </a:lnTo>
                  <a:lnTo>
                    <a:pt x="3671" y="1689"/>
                  </a:lnTo>
                  <a:lnTo>
                    <a:pt x="3703" y="1705"/>
                  </a:lnTo>
                  <a:lnTo>
                    <a:pt x="3728" y="1719"/>
                  </a:lnTo>
                  <a:lnTo>
                    <a:pt x="3756" y="1734"/>
                  </a:lnTo>
                  <a:lnTo>
                    <a:pt x="3796" y="1759"/>
                  </a:lnTo>
                  <a:lnTo>
                    <a:pt x="3829" y="1775"/>
                  </a:lnTo>
                  <a:lnTo>
                    <a:pt x="3848" y="1790"/>
                  </a:lnTo>
                  <a:lnTo>
                    <a:pt x="3885" y="1808"/>
                  </a:lnTo>
                  <a:lnTo>
                    <a:pt x="3909" y="1823"/>
                  </a:lnTo>
                  <a:lnTo>
                    <a:pt x="3928" y="1835"/>
                  </a:lnTo>
                  <a:lnTo>
                    <a:pt x="3946" y="1842"/>
                  </a:lnTo>
                  <a:lnTo>
                    <a:pt x="3966" y="1856"/>
                  </a:lnTo>
                  <a:lnTo>
                    <a:pt x="3982" y="18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395531" y="2236694"/>
              <a:ext cx="2973147" cy="2554488"/>
            </a:xfrm>
            <a:custGeom>
              <a:avLst/>
              <a:gdLst>
                <a:gd name="T0" fmla="*/ 3 w 3982"/>
                <a:gd name="T1" fmla="*/ 2907 h 3424"/>
                <a:gd name="T2" fmla="*/ 14 w 3982"/>
                <a:gd name="T3" fmla="*/ 2253 h 3424"/>
                <a:gd name="T4" fmla="*/ 18 w 3982"/>
                <a:gd name="T5" fmla="*/ 1684 h 3424"/>
                <a:gd name="T6" fmla="*/ 22 w 3982"/>
                <a:gd name="T7" fmla="*/ 1506 h 3424"/>
                <a:gd name="T8" fmla="*/ 20 w 3982"/>
                <a:gd name="T9" fmla="*/ 1137 h 3424"/>
                <a:gd name="T10" fmla="*/ 31 w 3982"/>
                <a:gd name="T11" fmla="*/ 966 h 3424"/>
                <a:gd name="T12" fmla="*/ 26 w 3982"/>
                <a:gd name="T13" fmla="*/ 947 h 3424"/>
                <a:gd name="T14" fmla="*/ 39 w 3982"/>
                <a:gd name="T15" fmla="*/ 551 h 3424"/>
                <a:gd name="T16" fmla="*/ 36 w 3982"/>
                <a:gd name="T17" fmla="*/ 448 h 3424"/>
                <a:gd name="T18" fmla="*/ 37 w 3982"/>
                <a:gd name="T19" fmla="*/ 311 h 3424"/>
                <a:gd name="T20" fmla="*/ 46 w 3982"/>
                <a:gd name="T21" fmla="*/ 76 h 3424"/>
                <a:gd name="T22" fmla="*/ 74 w 3982"/>
                <a:gd name="T23" fmla="*/ 5 h 3424"/>
                <a:gd name="T24" fmla="*/ 159 w 3982"/>
                <a:gd name="T25" fmla="*/ 9 h 3424"/>
                <a:gd name="T26" fmla="*/ 224 w 3982"/>
                <a:gd name="T27" fmla="*/ 29 h 3424"/>
                <a:gd name="T28" fmla="*/ 425 w 3982"/>
                <a:gd name="T29" fmla="*/ 80 h 3424"/>
                <a:gd name="T30" fmla="*/ 540 w 3982"/>
                <a:gd name="T31" fmla="*/ 105 h 3424"/>
                <a:gd name="T32" fmla="*/ 637 w 3982"/>
                <a:gd name="T33" fmla="*/ 138 h 3424"/>
                <a:gd name="T34" fmla="*/ 774 w 3982"/>
                <a:gd name="T35" fmla="*/ 185 h 3424"/>
                <a:gd name="T36" fmla="*/ 906 w 3982"/>
                <a:gd name="T37" fmla="*/ 230 h 3424"/>
                <a:gd name="T38" fmla="*/ 1019 w 3982"/>
                <a:gd name="T39" fmla="*/ 274 h 3424"/>
                <a:gd name="T40" fmla="*/ 1139 w 3982"/>
                <a:gd name="T41" fmla="*/ 326 h 3424"/>
                <a:gd name="T42" fmla="*/ 1219 w 3982"/>
                <a:gd name="T43" fmla="*/ 361 h 3424"/>
                <a:gd name="T44" fmla="*/ 1307 w 3982"/>
                <a:gd name="T45" fmla="*/ 399 h 3424"/>
                <a:gd name="T46" fmla="*/ 1413 w 3982"/>
                <a:gd name="T47" fmla="*/ 450 h 3424"/>
                <a:gd name="T48" fmla="*/ 1520 w 3982"/>
                <a:gd name="T49" fmla="*/ 499 h 3424"/>
                <a:gd name="T50" fmla="*/ 1632 w 3982"/>
                <a:gd name="T51" fmla="*/ 556 h 3424"/>
                <a:gd name="T52" fmla="*/ 1751 w 3982"/>
                <a:gd name="T53" fmla="*/ 616 h 3424"/>
                <a:gd name="T54" fmla="*/ 1883 w 3982"/>
                <a:gd name="T55" fmla="*/ 686 h 3424"/>
                <a:gd name="T56" fmla="*/ 1984 w 3982"/>
                <a:gd name="T57" fmla="*/ 739 h 3424"/>
                <a:gd name="T58" fmla="*/ 2108 w 3982"/>
                <a:gd name="T59" fmla="*/ 808 h 3424"/>
                <a:gd name="T60" fmla="*/ 2171 w 3982"/>
                <a:gd name="T61" fmla="*/ 841 h 3424"/>
                <a:gd name="T62" fmla="*/ 2276 w 3982"/>
                <a:gd name="T63" fmla="*/ 901 h 3424"/>
                <a:gd name="T64" fmla="*/ 2366 w 3982"/>
                <a:gd name="T65" fmla="*/ 945 h 3424"/>
                <a:gd name="T66" fmla="*/ 2462 w 3982"/>
                <a:gd name="T67" fmla="*/ 1000 h 3424"/>
                <a:gd name="T68" fmla="*/ 2570 w 3982"/>
                <a:gd name="T69" fmla="*/ 1062 h 3424"/>
                <a:gd name="T70" fmla="*/ 2641 w 3982"/>
                <a:gd name="T71" fmla="*/ 1099 h 3424"/>
                <a:gd name="T72" fmla="*/ 2702 w 3982"/>
                <a:gd name="T73" fmla="*/ 1136 h 3424"/>
                <a:gd name="T74" fmla="*/ 2794 w 3982"/>
                <a:gd name="T75" fmla="*/ 1189 h 3424"/>
                <a:gd name="T76" fmla="*/ 2896 w 3982"/>
                <a:gd name="T77" fmla="*/ 1243 h 3424"/>
                <a:gd name="T78" fmla="*/ 2974 w 3982"/>
                <a:gd name="T79" fmla="*/ 1287 h 3424"/>
                <a:gd name="T80" fmla="*/ 3027 w 3982"/>
                <a:gd name="T81" fmla="*/ 1321 h 3424"/>
                <a:gd name="T82" fmla="*/ 3123 w 3982"/>
                <a:gd name="T83" fmla="*/ 1372 h 3424"/>
                <a:gd name="T84" fmla="*/ 3252 w 3982"/>
                <a:gd name="T85" fmla="*/ 1445 h 3424"/>
                <a:gd name="T86" fmla="*/ 3306 w 3982"/>
                <a:gd name="T87" fmla="*/ 1478 h 3424"/>
                <a:gd name="T88" fmla="*/ 3371 w 3982"/>
                <a:gd name="T89" fmla="*/ 1515 h 3424"/>
                <a:gd name="T90" fmla="*/ 3427 w 3982"/>
                <a:gd name="T91" fmla="*/ 1549 h 3424"/>
                <a:gd name="T92" fmla="*/ 3502 w 3982"/>
                <a:gd name="T93" fmla="*/ 1591 h 3424"/>
                <a:gd name="T94" fmla="*/ 3554 w 3982"/>
                <a:gd name="T95" fmla="*/ 1619 h 3424"/>
                <a:gd name="T96" fmla="*/ 3597 w 3982"/>
                <a:gd name="T97" fmla="*/ 1644 h 3424"/>
                <a:gd name="T98" fmla="*/ 3629 w 3982"/>
                <a:gd name="T99" fmla="*/ 1663 h 3424"/>
                <a:gd name="T100" fmla="*/ 3703 w 3982"/>
                <a:gd name="T101" fmla="*/ 1705 h 3424"/>
                <a:gd name="T102" fmla="*/ 3796 w 3982"/>
                <a:gd name="T103" fmla="*/ 1759 h 3424"/>
                <a:gd name="T104" fmla="*/ 3885 w 3982"/>
                <a:gd name="T105" fmla="*/ 1808 h 3424"/>
                <a:gd name="T106" fmla="*/ 3946 w 3982"/>
                <a:gd name="T107" fmla="*/ 1842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2" h="3424">
                  <a:moveTo>
                    <a:pt x="3982" y="3424"/>
                  </a:moveTo>
                  <a:lnTo>
                    <a:pt x="0" y="3424"/>
                  </a:lnTo>
                  <a:lnTo>
                    <a:pt x="3" y="2907"/>
                  </a:lnTo>
                  <a:lnTo>
                    <a:pt x="4" y="2388"/>
                  </a:lnTo>
                  <a:lnTo>
                    <a:pt x="7" y="2342"/>
                  </a:lnTo>
                  <a:lnTo>
                    <a:pt x="14" y="2253"/>
                  </a:lnTo>
                  <a:lnTo>
                    <a:pt x="12" y="2202"/>
                  </a:lnTo>
                  <a:lnTo>
                    <a:pt x="12" y="1706"/>
                  </a:lnTo>
                  <a:lnTo>
                    <a:pt x="18" y="1684"/>
                  </a:lnTo>
                  <a:lnTo>
                    <a:pt x="23" y="1609"/>
                  </a:lnTo>
                  <a:lnTo>
                    <a:pt x="23" y="1535"/>
                  </a:lnTo>
                  <a:lnTo>
                    <a:pt x="22" y="1506"/>
                  </a:lnTo>
                  <a:lnTo>
                    <a:pt x="21" y="1507"/>
                  </a:lnTo>
                  <a:lnTo>
                    <a:pt x="20" y="1516"/>
                  </a:lnTo>
                  <a:lnTo>
                    <a:pt x="20" y="1137"/>
                  </a:lnTo>
                  <a:lnTo>
                    <a:pt x="25" y="1114"/>
                  </a:lnTo>
                  <a:lnTo>
                    <a:pt x="31" y="1039"/>
                  </a:lnTo>
                  <a:lnTo>
                    <a:pt x="31" y="966"/>
                  </a:lnTo>
                  <a:lnTo>
                    <a:pt x="28" y="936"/>
                  </a:lnTo>
                  <a:lnTo>
                    <a:pt x="27" y="936"/>
                  </a:lnTo>
                  <a:lnTo>
                    <a:pt x="26" y="947"/>
                  </a:lnTo>
                  <a:lnTo>
                    <a:pt x="26" y="649"/>
                  </a:lnTo>
                  <a:lnTo>
                    <a:pt x="32" y="626"/>
                  </a:lnTo>
                  <a:lnTo>
                    <a:pt x="39" y="551"/>
                  </a:lnTo>
                  <a:lnTo>
                    <a:pt x="40" y="478"/>
                  </a:lnTo>
                  <a:lnTo>
                    <a:pt x="37" y="448"/>
                  </a:lnTo>
                  <a:lnTo>
                    <a:pt x="36" y="448"/>
                  </a:lnTo>
                  <a:lnTo>
                    <a:pt x="35" y="459"/>
                  </a:lnTo>
                  <a:lnTo>
                    <a:pt x="33" y="408"/>
                  </a:lnTo>
                  <a:lnTo>
                    <a:pt x="37" y="311"/>
                  </a:lnTo>
                  <a:lnTo>
                    <a:pt x="42" y="265"/>
                  </a:lnTo>
                  <a:lnTo>
                    <a:pt x="41" y="201"/>
                  </a:lnTo>
                  <a:lnTo>
                    <a:pt x="46" y="76"/>
                  </a:lnTo>
                  <a:lnTo>
                    <a:pt x="53" y="19"/>
                  </a:lnTo>
                  <a:lnTo>
                    <a:pt x="58" y="13"/>
                  </a:lnTo>
                  <a:lnTo>
                    <a:pt x="74" y="5"/>
                  </a:lnTo>
                  <a:lnTo>
                    <a:pt x="105" y="0"/>
                  </a:lnTo>
                  <a:lnTo>
                    <a:pt x="145" y="4"/>
                  </a:lnTo>
                  <a:lnTo>
                    <a:pt x="159" y="9"/>
                  </a:lnTo>
                  <a:lnTo>
                    <a:pt x="157" y="11"/>
                  </a:lnTo>
                  <a:lnTo>
                    <a:pt x="150" y="13"/>
                  </a:lnTo>
                  <a:lnTo>
                    <a:pt x="224" y="29"/>
                  </a:lnTo>
                  <a:lnTo>
                    <a:pt x="297" y="46"/>
                  </a:lnTo>
                  <a:lnTo>
                    <a:pt x="363" y="60"/>
                  </a:lnTo>
                  <a:lnTo>
                    <a:pt x="425" y="80"/>
                  </a:lnTo>
                  <a:lnTo>
                    <a:pt x="455" y="84"/>
                  </a:lnTo>
                  <a:lnTo>
                    <a:pt x="509" y="102"/>
                  </a:lnTo>
                  <a:lnTo>
                    <a:pt x="540" y="105"/>
                  </a:lnTo>
                  <a:lnTo>
                    <a:pt x="562" y="117"/>
                  </a:lnTo>
                  <a:lnTo>
                    <a:pt x="614" y="129"/>
                  </a:lnTo>
                  <a:lnTo>
                    <a:pt x="637" y="138"/>
                  </a:lnTo>
                  <a:lnTo>
                    <a:pt x="693" y="156"/>
                  </a:lnTo>
                  <a:lnTo>
                    <a:pt x="750" y="173"/>
                  </a:lnTo>
                  <a:lnTo>
                    <a:pt x="774" y="185"/>
                  </a:lnTo>
                  <a:lnTo>
                    <a:pt x="831" y="202"/>
                  </a:lnTo>
                  <a:lnTo>
                    <a:pt x="856" y="215"/>
                  </a:lnTo>
                  <a:lnTo>
                    <a:pt x="906" y="230"/>
                  </a:lnTo>
                  <a:lnTo>
                    <a:pt x="952" y="251"/>
                  </a:lnTo>
                  <a:lnTo>
                    <a:pt x="985" y="263"/>
                  </a:lnTo>
                  <a:lnTo>
                    <a:pt x="1019" y="274"/>
                  </a:lnTo>
                  <a:lnTo>
                    <a:pt x="1069" y="297"/>
                  </a:lnTo>
                  <a:lnTo>
                    <a:pt x="1122" y="315"/>
                  </a:lnTo>
                  <a:lnTo>
                    <a:pt x="1139" y="326"/>
                  </a:lnTo>
                  <a:lnTo>
                    <a:pt x="1181" y="342"/>
                  </a:lnTo>
                  <a:lnTo>
                    <a:pt x="1196" y="353"/>
                  </a:lnTo>
                  <a:lnTo>
                    <a:pt x="1219" y="361"/>
                  </a:lnTo>
                  <a:lnTo>
                    <a:pt x="1261" y="380"/>
                  </a:lnTo>
                  <a:lnTo>
                    <a:pt x="1279" y="391"/>
                  </a:lnTo>
                  <a:lnTo>
                    <a:pt x="1307" y="399"/>
                  </a:lnTo>
                  <a:lnTo>
                    <a:pt x="1352" y="422"/>
                  </a:lnTo>
                  <a:lnTo>
                    <a:pt x="1376" y="432"/>
                  </a:lnTo>
                  <a:lnTo>
                    <a:pt x="1413" y="450"/>
                  </a:lnTo>
                  <a:lnTo>
                    <a:pt x="1444" y="466"/>
                  </a:lnTo>
                  <a:lnTo>
                    <a:pt x="1482" y="483"/>
                  </a:lnTo>
                  <a:lnTo>
                    <a:pt x="1520" y="499"/>
                  </a:lnTo>
                  <a:lnTo>
                    <a:pt x="1551" y="517"/>
                  </a:lnTo>
                  <a:lnTo>
                    <a:pt x="1587" y="534"/>
                  </a:lnTo>
                  <a:lnTo>
                    <a:pt x="1632" y="556"/>
                  </a:lnTo>
                  <a:lnTo>
                    <a:pt x="1678" y="578"/>
                  </a:lnTo>
                  <a:lnTo>
                    <a:pt x="1714" y="597"/>
                  </a:lnTo>
                  <a:lnTo>
                    <a:pt x="1751" y="616"/>
                  </a:lnTo>
                  <a:lnTo>
                    <a:pt x="1794" y="639"/>
                  </a:lnTo>
                  <a:lnTo>
                    <a:pt x="1838" y="661"/>
                  </a:lnTo>
                  <a:lnTo>
                    <a:pt x="1883" y="686"/>
                  </a:lnTo>
                  <a:lnTo>
                    <a:pt x="1924" y="706"/>
                  </a:lnTo>
                  <a:lnTo>
                    <a:pt x="1952" y="723"/>
                  </a:lnTo>
                  <a:lnTo>
                    <a:pt x="1984" y="739"/>
                  </a:lnTo>
                  <a:lnTo>
                    <a:pt x="2030" y="761"/>
                  </a:lnTo>
                  <a:lnTo>
                    <a:pt x="2070" y="788"/>
                  </a:lnTo>
                  <a:lnTo>
                    <a:pt x="2108" y="808"/>
                  </a:lnTo>
                  <a:lnTo>
                    <a:pt x="2118" y="814"/>
                  </a:lnTo>
                  <a:lnTo>
                    <a:pt x="2139" y="821"/>
                  </a:lnTo>
                  <a:lnTo>
                    <a:pt x="2171" y="841"/>
                  </a:lnTo>
                  <a:lnTo>
                    <a:pt x="2190" y="849"/>
                  </a:lnTo>
                  <a:lnTo>
                    <a:pt x="2234" y="874"/>
                  </a:lnTo>
                  <a:lnTo>
                    <a:pt x="2276" y="901"/>
                  </a:lnTo>
                  <a:lnTo>
                    <a:pt x="2300" y="910"/>
                  </a:lnTo>
                  <a:lnTo>
                    <a:pt x="2343" y="935"/>
                  </a:lnTo>
                  <a:lnTo>
                    <a:pt x="2366" y="945"/>
                  </a:lnTo>
                  <a:lnTo>
                    <a:pt x="2415" y="976"/>
                  </a:lnTo>
                  <a:lnTo>
                    <a:pt x="2422" y="976"/>
                  </a:lnTo>
                  <a:lnTo>
                    <a:pt x="2462" y="1000"/>
                  </a:lnTo>
                  <a:lnTo>
                    <a:pt x="2495" y="1016"/>
                  </a:lnTo>
                  <a:lnTo>
                    <a:pt x="2535" y="1041"/>
                  </a:lnTo>
                  <a:lnTo>
                    <a:pt x="2570" y="1062"/>
                  </a:lnTo>
                  <a:lnTo>
                    <a:pt x="2591" y="1071"/>
                  </a:lnTo>
                  <a:lnTo>
                    <a:pt x="2614" y="1084"/>
                  </a:lnTo>
                  <a:lnTo>
                    <a:pt x="2641" y="1099"/>
                  </a:lnTo>
                  <a:lnTo>
                    <a:pt x="2667" y="1118"/>
                  </a:lnTo>
                  <a:lnTo>
                    <a:pt x="2686" y="1124"/>
                  </a:lnTo>
                  <a:lnTo>
                    <a:pt x="2702" y="1136"/>
                  </a:lnTo>
                  <a:lnTo>
                    <a:pt x="2719" y="1145"/>
                  </a:lnTo>
                  <a:lnTo>
                    <a:pt x="2759" y="1164"/>
                  </a:lnTo>
                  <a:lnTo>
                    <a:pt x="2794" y="1189"/>
                  </a:lnTo>
                  <a:lnTo>
                    <a:pt x="2834" y="1207"/>
                  </a:lnTo>
                  <a:lnTo>
                    <a:pt x="2866" y="1227"/>
                  </a:lnTo>
                  <a:lnTo>
                    <a:pt x="2896" y="1243"/>
                  </a:lnTo>
                  <a:lnTo>
                    <a:pt x="2918" y="1257"/>
                  </a:lnTo>
                  <a:lnTo>
                    <a:pt x="2944" y="1273"/>
                  </a:lnTo>
                  <a:lnTo>
                    <a:pt x="2974" y="1287"/>
                  </a:lnTo>
                  <a:lnTo>
                    <a:pt x="2981" y="1293"/>
                  </a:lnTo>
                  <a:lnTo>
                    <a:pt x="3014" y="1310"/>
                  </a:lnTo>
                  <a:lnTo>
                    <a:pt x="3027" y="1321"/>
                  </a:lnTo>
                  <a:lnTo>
                    <a:pt x="3066" y="1339"/>
                  </a:lnTo>
                  <a:lnTo>
                    <a:pt x="3094" y="1358"/>
                  </a:lnTo>
                  <a:lnTo>
                    <a:pt x="3123" y="1372"/>
                  </a:lnTo>
                  <a:lnTo>
                    <a:pt x="3146" y="1389"/>
                  </a:lnTo>
                  <a:lnTo>
                    <a:pt x="3198" y="1417"/>
                  </a:lnTo>
                  <a:lnTo>
                    <a:pt x="3252" y="1445"/>
                  </a:lnTo>
                  <a:lnTo>
                    <a:pt x="3272" y="1460"/>
                  </a:lnTo>
                  <a:lnTo>
                    <a:pt x="3292" y="1466"/>
                  </a:lnTo>
                  <a:lnTo>
                    <a:pt x="3306" y="1478"/>
                  </a:lnTo>
                  <a:lnTo>
                    <a:pt x="3339" y="1494"/>
                  </a:lnTo>
                  <a:lnTo>
                    <a:pt x="3346" y="1501"/>
                  </a:lnTo>
                  <a:lnTo>
                    <a:pt x="3371" y="1515"/>
                  </a:lnTo>
                  <a:lnTo>
                    <a:pt x="3390" y="1527"/>
                  </a:lnTo>
                  <a:lnTo>
                    <a:pt x="3421" y="1545"/>
                  </a:lnTo>
                  <a:lnTo>
                    <a:pt x="3427" y="1549"/>
                  </a:lnTo>
                  <a:lnTo>
                    <a:pt x="3459" y="1563"/>
                  </a:lnTo>
                  <a:lnTo>
                    <a:pt x="3492" y="1583"/>
                  </a:lnTo>
                  <a:lnTo>
                    <a:pt x="3502" y="1591"/>
                  </a:lnTo>
                  <a:lnTo>
                    <a:pt x="3526" y="1602"/>
                  </a:lnTo>
                  <a:lnTo>
                    <a:pt x="3540" y="1614"/>
                  </a:lnTo>
                  <a:lnTo>
                    <a:pt x="3554" y="1619"/>
                  </a:lnTo>
                  <a:lnTo>
                    <a:pt x="3578" y="1634"/>
                  </a:lnTo>
                  <a:lnTo>
                    <a:pt x="3590" y="1635"/>
                  </a:lnTo>
                  <a:lnTo>
                    <a:pt x="3597" y="1644"/>
                  </a:lnTo>
                  <a:lnTo>
                    <a:pt x="3628" y="1658"/>
                  </a:lnTo>
                  <a:lnTo>
                    <a:pt x="3619" y="1654"/>
                  </a:lnTo>
                  <a:lnTo>
                    <a:pt x="3629" y="1663"/>
                  </a:lnTo>
                  <a:lnTo>
                    <a:pt x="3662" y="1680"/>
                  </a:lnTo>
                  <a:lnTo>
                    <a:pt x="3671" y="1689"/>
                  </a:lnTo>
                  <a:lnTo>
                    <a:pt x="3703" y="1705"/>
                  </a:lnTo>
                  <a:lnTo>
                    <a:pt x="3728" y="1719"/>
                  </a:lnTo>
                  <a:lnTo>
                    <a:pt x="3756" y="1734"/>
                  </a:lnTo>
                  <a:lnTo>
                    <a:pt x="3796" y="1759"/>
                  </a:lnTo>
                  <a:lnTo>
                    <a:pt x="3829" y="1775"/>
                  </a:lnTo>
                  <a:lnTo>
                    <a:pt x="3848" y="1790"/>
                  </a:lnTo>
                  <a:lnTo>
                    <a:pt x="3885" y="1808"/>
                  </a:lnTo>
                  <a:lnTo>
                    <a:pt x="3909" y="1823"/>
                  </a:lnTo>
                  <a:lnTo>
                    <a:pt x="3928" y="1835"/>
                  </a:lnTo>
                  <a:lnTo>
                    <a:pt x="3946" y="1842"/>
                  </a:lnTo>
                  <a:lnTo>
                    <a:pt x="3966" y="1856"/>
                  </a:lnTo>
                  <a:lnTo>
                    <a:pt x="3982" y="1864"/>
                  </a:lnTo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2293283" y="1350124"/>
              <a:ext cx="5075395" cy="344105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293283" y="4791182"/>
              <a:ext cx="507539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191049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717169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091052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4379859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617173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816428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4988816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5143295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5282102" y="4688196"/>
              <a:ext cx="0" cy="10298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179866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6705988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7077632" y="4741928"/>
              <a:ext cx="0" cy="492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2293283" y="1350124"/>
              <a:ext cx="0" cy="344105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H="1">
              <a:off x="2293283" y="4791182"/>
              <a:ext cx="15000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H="1">
              <a:off x="2293283" y="4446404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 flipH="1">
              <a:off x="2293283" y="4247150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H="1">
              <a:off x="2293283" y="4099388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 flipH="1">
              <a:off x="2293283" y="3991925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H="1">
              <a:off x="2293283" y="3900133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H="1">
              <a:off x="2293283" y="3824014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2293283" y="3756849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H="1">
              <a:off x="2293283" y="3696402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2293283" y="3644908"/>
              <a:ext cx="15000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H="1">
              <a:off x="2293283" y="3300131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H="1">
              <a:off x="2293283" y="3094160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2293283" y="2953115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H="1">
              <a:off x="2293283" y="2841174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H="1">
              <a:off x="2293283" y="2751622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H="1">
              <a:off x="2293283" y="2675502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H="1">
              <a:off x="2293283" y="2608338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H="1">
              <a:off x="2293283" y="2550129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H="1">
              <a:off x="2293283" y="2496397"/>
              <a:ext cx="150001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H="1">
              <a:off x="2293283" y="2151620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H="1">
              <a:off x="2293283" y="1947887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H="1">
              <a:off x="2293283" y="1804602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H="1">
              <a:off x="2293283" y="1692662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H="1">
              <a:off x="2293283" y="1605349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H="1">
              <a:off x="2293283" y="1524751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flipH="1">
              <a:off x="2293283" y="1462065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H="1">
              <a:off x="2293283" y="1401616"/>
              <a:ext cx="7388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3111341" y="5930180"/>
                  <a:ext cx="2967875" cy="60392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  <m: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meV</m:t>
                        </m:r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1341" y="5930180"/>
                  <a:ext cx="2967875" cy="6039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Line 6"/>
            <p:cNvSpPr>
              <a:spLocks noChangeShapeType="1"/>
            </p:cNvSpPr>
            <p:nvPr/>
          </p:nvSpPr>
          <p:spPr bwMode="auto">
            <a:xfrm flipV="1">
              <a:off x="4373611" y="4835311"/>
              <a:ext cx="1735" cy="11691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 sz="2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 rot="16200000">
              <a:off x="629724" y="2610599"/>
              <a:ext cx="2400145" cy="532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</a:t>
              </a:r>
              <a:r>
                <a:rPr kumimoji="1" lang="en-US" altLang="ja-JP" sz="2400" dirty="0" err="1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dN</a:t>
              </a:r>
              <a:r>
                <a:rPr kumimoji="1"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</a:t>
              </a:r>
              <a:r>
                <a:rPr kumimoji="1"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/d</a:t>
              </a:r>
              <a:r>
                <a:rPr kumimoji="1"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</a:t>
              </a:r>
              <a:r>
                <a:rPr kumimoji="1"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(</a:t>
              </a:r>
              <a:r>
                <a:rPr kumimoji="1" lang="en-US" altLang="ja-JP" sz="2400" dirty="0" err="1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a.u</a:t>
              </a:r>
              <a:r>
                <a:rPr kumimoji="1"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.)</a:t>
              </a:r>
              <a:endParaRPr kumimoji="1" lang="ja-JP" altLang="en-US" sz="24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834352" y="4688196"/>
              <a:ext cx="1254841" cy="603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[</a:t>
              </a:r>
              <a:r>
                <a:rPr lang="en-US" altLang="ja-JP" sz="28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</a:t>
              </a:r>
              <a:r>
                <a:rPr lang="en-US" altLang="ja-JP" sz="28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m]</a:t>
              </a:r>
              <a:endParaRPr lang="ja-JP" altLang="en-US" sz="28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827775" y="4739688"/>
              <a:ext cx="807079" cy="532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100</a:t>
              </a:r>
              <a:endParaRPr lang="ja-JP" altLang="en-US" sz="24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6928585" y="4745993"/>
              <a:ext cx="807079" cy="532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500</a:t>
              </a:r>
              <a:endParaRPr lang="ja-JP" altLang="en-US" sz="24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1939491" y="4739688"/>
              <a:ext cx="609103" cy="532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 panose="05050102010706020507" pitchFamily="18" charset="2"/>
                </a:rPr>
                <a:t>10</a:t>
              </a:r>
              <a:endParaRPr lang="ja-JP" altLang="en-US" sz="24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3" name="Text Box 8"/>
            <p:cNvSpPr txBox="1">
              <a:spLocks noChangeArrowheads="1"/>
            </p:cNvSpPr>
            <p:nvPr/>
          </p:nvSpPr>
          <p:spPr bwMode="auto">
            <a:xfrm>
              <a:off x="5164877" y="2018942"/>
              <a:ext cx="2624059" cy="426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Red Shift effect</a:t>
              </a:r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 flipH="1">
              <a:off x="6365122" y="2432870"/>
              <a:ext cx="60174" cy="53402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 sz="20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2427670" y="1481848"/>
              <a:ext cx="2331024" cy="674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rgbClr val="FF3300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6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Sharp Edge with 1.9K smearing</a:t>
              </a:r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>
              <a:off x="3971589" y="2151621"/>
              <a:ext cx="327665" cy="60000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 sz="20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4597460" y="1340768"/>
                  <a:ext cx="2521521" cy="5328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ja-JP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𝟓𝟎</m:t>
                        </m:r>
                        <m:r>
                          <a:rPr kumimoji="1" lang="en-US" altLang="ja-JP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kumimoji="1" lang="en-US" altLang="ja-JP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𝐦𝐞𝐕</m:t>
                        </m:r>
                      </m:oMath>
                    </m:oMathPara>
                  </a14:m>
                  <a:endParaRPr kumimoji="1" lang="ja-JP" alt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テキスト ボックス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460" y="1340768"/>
                  <a:ext cx="2521521" cy="532872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7" name="テキスト ボックス 186"/>
            <p:cNvSpPr txBox="1"/>
            <p:nvPr/>
          </p:nvSpPr>
          <p:spPr>
            <a:xfrm>
              <a:off x="7077633" y="5542781"/>
              <a:ext cx="1451435" cy="46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E</a:t>
              </a:r>
              <a:r>
                <a:rPr lang="en-US" altLang="ja-JP" sz="2000" baseline="-25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</a:t>
              </a:r>
              <a:r>
                <a:rPr lang="en-US" altLang="ja-JP" sz="2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 [</a:t>
              </a:r>
              <a:r>
                <a:rPr lang="en-US" altLang="ja-JP" sz="2000" dirty="0" err="1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meV</a:t>
              </a:r>
              <a:r>
                <a:rPr lang="en-US" altLang="ja-JP" sz="2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]</a:t>
              </a:r>
              <a:endParaRPr kumimoji="1" lang="ja-JP" altLang="en-US" sz="2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192527" y="5369570"/>
              <a:ext cx="5165050" cy="507860"/>
              <a:chOff x="2168023" y="6138949"/>
              <a:chExt cx="5165050" cy="507860"/>
            </a:xfrm>
          </p:grpSpPr>
          <p:sp>
            <p:nvSpPr>
              <p:cNvPr id="118" name="Line 112"/>
              <p:cNvSpPr>
                <a:spLocks noChangeShapeType="1"/>
              </p:cNvSpPr>
              <p:nvPr/>
            </p:nvSpPr>
            <p:spPr bwMode="auto">
              <a:xfrm>
                <a:off x="2272197" y="6232612"/>
                <a:ext cx="50608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Line 158"/>
              <p:cNvSpPr>
                <a:spLocks noChangeShapeType="1"/>
              </p:cNvSpPr>
              <p:nvPr/>
            </p:nvSpPr>
            <p:spPr bwMode="auto">
              <a:xfrm flipV="1">
                <a:off x="2310981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Line 159"/>
              <p:cNvSpPr>
                <a:spLocks noChangeShapeType="1"/>
              </p:cNvSpPr>
              <p:nvPr/>
            </p:nvSpPr>
            <p:spPr bwMode="auto">
              <a:xfrm flipV="1">
                <a:off x="2423458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Line 161"/>
              <p:cNvSpPr>
                <a:spLocks noChangeShapeType="1"/>
              </p:cNvSpPr>
              <p:nvPr/>
            </p:nvSpPr>
            <p:spPr bwMode="auto">
              <a:xfrm flipV="1">
                <a:off x="2548092" y="6138949"/>
                <a:ext cx="0" cy="936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Line 168"/>
              <p:cNvSpPr>
                <a:spLocks noChangeShapeType="1"/>
              </p:cNvSpPr>
              <p:nvPr/>
            </p:nvSpPr>
            <p:spPr bwMode="auto">
              <a:xfrm flipV="1">
                <a:off x="2684888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Line 169"/>
              <p:cNvSpPr>
                <a:spLocks noChangeShapeType="1"/>
              </p:cNvSpPr>
              <p:nvPr/>
            </p:nvSpPr>
            <p:spPr bwMode="auto">
              <a:xfrm flipV="1">
                <a:off x="2836882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Line 171"/>
              <p:cNvSpPr>
                <a:spLocks noChangeShapeType="1"/>
              </p:cNvSpPr>
              <p:nvPr/>
            </p:nvSpPr>
            <p:spPr bwMode="auto">
              <a:xfrm flipV="1">
                <a:off x="3007115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Line 173"/>
              <p:cNvSpPr>
                <a:spLocks noChangeShapeType="1"/>
              </p:cNvSpPr>
              <p:nvPr/>
            </p:nvSpPr>
            <p:spPr bwMode="auto">
              <a:xfrm flipV="1">
                <a:off x="3204707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Line 174"/>
              <p:cNvSpPr>
                <a:spLocks noChangeShapeType="1"/>
              </p:cNvSpPr>
              <p:nvPr/>
            </p:nvSpPr>
            <p:spPr bwMode="auto">
              <a:xfrm flipV="1">
                <a:off x="3444858" y="6138949"/>
                <a:ext cx="0" cy="936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Line 180"/>
              <p:cNvSpPr>
                <a:spLocks noChangeShapeType="1"/>
              </p:cNvSpPr>
              <p:nvPr/>
            </p:nvSpPr>
            <p:spPr bwMode="auto">
              <a:xfrm flipV="1">
                <a:off x="3736687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Line 182"/>
              <p:cNvSpPr>
                <a:spLocks noChangeShapeType="1"/>
              </p:cNvSpPr>
              <p:nvPr/>
            </p:nvSpPr>
            <p:spPr bwMode="auto">
              <a:xfrm flipV="1">
                <a:off x="4107553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Line 183"/>
              <p:cNvSpPr>
                <a:spLocks noChangeShapeType="1"/>
              </p:cNvSpPr>
              <p:nvPr/>
            </p:nvSpPr>
            <p:spPr bwMode="auto">
              <a:xfrm flipV="1">
                <a:off x="4633451" y="6138949"/>
                <a:ext cx="0" cy="936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Line 189"/>
              <p:cNvSpPr>
                <a:spLocks noChangeShapeType="1"/>
              </p:cNvSpPr>
              <p:nvPr/>
            </p:nvSpPr>
            <p:spPr bwMode="auto">
              <a:xfrm flipV="1">
                <a:off x="4700329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Line 191"/>
              <p:cNvSpPr>
                <a:spLocks noChangeShapeType="1"/>
              </p:cNvSpPr>
              <p:nvPr/>
            </p:nvSpPr>
            <p:spPr bwMode="auto">
              <a:xfrm flipV="1">
                <a:off x="4773286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Line 192"/>
              <p:cNvSpPr>
                <a:spLocks noChangeShapeType="1"/>
              </p:cNvSpPr>
              <p:nvPr/>
            </p:nvSpPr>
            <p:spPr bwMode="auto">
              <a:xfrm flipV="1">
                <a:off x="4843204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Line 194"/>
              <p:cNvSpPr>
                <a:spLocks noChangeShapeType="1"/>
              </p:cNvSpPr>
              <p:nvPr/>
            </p:nvSpPr>
            <p:spPr bwMode="auto">
              <a:xfrm flipV="1">
                <a:off x="4922241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196"/>
              <p:cNvSpPr>
                <a:spLocks noChangeShapeType="1"/>
              </p:cNvSpPr>
              <p:nvPr/>
            </p:nvSpPr>
            <p:spPr bwMode="auto">
              <a:xfrm flipV="1">
                <a:off x="5010397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Line 197"/>
              <p:cNvSpPr>
                <a:spLocks noChangeShapeType="1"/>
              </p:cNvSpPr>
              <p:nvPr/>
            </p:nvSpPr>
            <p:spPr bwMode="auto">
              <a:xfrm flipV="1">
                <a:off x="5098554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Line 199"/>
              <p:cNvSpPr>
                <a:spLocks noChangeShapeType="1"/>
              </p:cNvSpPr>
              <p:nvPr/>
            </p:nvSpPr>
            <p:spPr bwMode="auto">
              <a:xfrm flipV="1">
                <a:off x="5195830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Line 201"/>
              <p:cNvSpPr>
                <a:spLocks noChangeShapeType="1"/>
              </p:cNvSpPr>
              <p:nvPr/>
            </p:nvSpPr>
            <p:spPr bwMode="auto">
              <a:xfrm flipV="1">
                <a:off x="5299186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Line 202"/>
              <p:cNvSpPr>
                <a:spLocks noChangeShapeType="1"/>
              </p:cNvSpPr>
              <p:nvPr/>
            </p:nvSpPr>
            <p:spPr bwMode="auto">
              <a:xfrm flipV="1">
                <a:off x="5411661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Line 204"/>
              <p:cNvSpPr>
                <a:spLocks noChangeShapeType="1"/>
              </p:cNvSpPr>
              <p:nvPr/>
            </p:nvSpPr>
            <p:spPr bwMode="auto">
              <a:xfrm flipV="1">
                <a:off x="5533256" y="6138949"/>
                <a:ext cx="0" cy="936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Line 211"/>
              <p:cNvSpPr>
                <a:spLocks noChangeShapeType="1"/>
              </p:cNvSpPr>
              <p:nvPr/>
            </p:nvSpPr>
            <p:spPr bwMode="auto">
              <a:xfrm flipV="1">
                <a:off x="5667013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 flipV="1">
                <a:off x="5822046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Line 214"/>
              <p:cNvSpPr>
                <a:spLocks noChangeShapeType="1"/>
              </p:cNvSpPr>
              <p:nvPr/>
            </p:nvSpPr>
            <p:spPr bwMode="auto">
              <a:xfrm flipV="1">
                <a:off x="5995320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Line 216"/>
              <p:cNvSpPr>
                <a:spLocks noChangeShapeType="1"/>
              </p:cNvSpPr>
              <p:nvPr/>
            </p:nvSpPr>
            <p:spPr bwMode="auto">
              <a:xfrm flipV="1">
                <a:off x="6192912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Line 217"/>
              <p:cNvSpPr>
                <a:spLocks noChangeShapeType="1"/>
              </p:cNvSpPr>
              <p:nvPr/>
            </p:nvSpPr>
            <p:spPr bwMode="auto">
              <a:xfrm flipV="1">
                <a:off x="6430022" y="6138950"/>
                <a:ext cx="0" cy="936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Line 222"/>
              <p:cNvSpPr>
                <a:spLocks noChangeShapeType="1"/>
              </p:cNvSpPr>
              <p:nvPr/>
            </p:nvSpPr>
            <p:spPr bwMode="auto">
              <a:xfrm flipV="1">
                <a:off x="6718812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Line 224"/>
              <p:cNvSpPr>
                <a:spLocks noChangeShapeType="1"/>
              </p:cNvSpPr>
              <p:nvPr/>
            </p:nvSpPr>
            <p:spPr bwMode="auto">
              <a:xfrm flipV="1">
                <a:off x="7095758" y="6184987"/>
                <a:ext cx="0" cy="47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>
              <a:xfrm>
                <a:off x="2168023" y="6177943"/>
                <a:ext cx="707166" cy="46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100</a:t>
                </a:r>
                <a:endParaRPr lang="ja-JP" altLang="en-US" sz="20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>
              <a:xfrm>
                <a:off x="3102727" y="6184986"/>
                <a:ext cx="542493" cy="46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50</a:t>
                </a:r>
                <a:endParaRPr lang="ja-JP" altLang="en-US" sz="20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>
              <a:xfrm>
                <a:off x="4361983" y="6184986"/>
                <a:ext cx="542493" cy="46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20</a:t>
                </a:r>
                <a:endParaRPr lang="ja-JP" altLang="en-US" sz="20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>
              <a:xfrm>
                <a:off x="5278588" y="6175874"/>
                <a:ext cx="542493" cy="46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10</a:t>
                </a:r>
                <a:endParaRPr lang="ja-JP" altLang="en-US" sz="20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>
              <a:xfrm>
                <a:off x="6251928" y="6170593"/>
                <a:ext cx="377822" cy="461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5</a:t>
                </a:r>
                <a:endParaRPr lang="ja-JP" altLang="en-US" sz="20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テキスト ボックス 207"/>
              <p:cNvSpPr txBox="1"/>
              <p:nvPr/>
            </p:nvSpPr>
            <p:spPr>
              <a:xfrm>
                <a:off x="1494226" y="742718"/>
                <a:ext cx="4016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</a:t>
                </a:r>
                <a:r>
                  <a:rPr kumimoji="1" lang="en-US" altLang="ja-JP" sz="2400" baseline="-250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</a:t>
                </a:r>
                <a:r>
                  <a:rPr lang="ja-JP" altLang="en-US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distribution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𝛾</m:t>
                    </m:r>
                  </m:oMath>
                </a14:m>
                <a:endParaRPr lang="en-US" altLang="ja-JP" sz="24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8" name="テキスト ボックス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226" y="742718"/>
                <a:ext cx="4016356" cy="461665"/>
              </a:xfrm>
              <a:prstGeom prst="rect">
                <a:avLst/>
              </a:prstGeom>
              <a:blipFill>
                <a:blip r:embed="rId4"/>
                <a:stretch>
                  <a:fillRect l="-2276" t="-10526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テキスト ボックス 107"/>
          <p:cNvSpPr txBox="1"/>
          <p:nvPr/>
        </p:nvSpPr>
        <p:spPr>
          <a:xfrm>
            <a:off x="446241" y="5833839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No other source has such a sharp edge structure!!</a:t>
            </a:r>
            <a:endParaRPr lang="en-US" altLang="ja-JP" sz="2400" b="1" dirty="0">
              <a:solidFill>
                <a:srgbClr val="00206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177121" y="831058"/>
                <a:ext cx="275047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If assume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≪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&lt;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3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~50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𝑚𝑒𝑉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from neutrino oscillation measurements</a:t>
                </a: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21" y="831058"/>
                <a:ext cx="2750475" cy="1938992"/>
              </a:xfrm>
              <a:prstGeom prst="rect">
                <a:avLst/>
              </a:prstGeom>
              <a:blipFill>
                <a:blip r:embed="rId5"/>
                <a:stretch>
                  <a:fillRect l="-3319" t="-2201" r="-5088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グループ化 2978"/>
          <p:cNvGrpSpPr/>
          <p:nvPr/>
        </p:nvGrpSpPr>
        <p:grpSpPr>
          <a:xfrm>
            <a:off x="107449" y="821685"/>
            <a:ext cx="5732659" cy="4499015"/>
            <a:chOff x="107449" y="821685"/>
            <a:chExt cx="5732659" cy="4499015"/>
          </a:xfrm>
        </p:grpSpPr>
        <p:sp>
          <p:nvSpPr>
            <p:cNvPr id="2980" name="正方形/長方形 2979"/>
            <p:cNvSpPr/>
            <p:nvPr/>
          </p:nvSpPr>
          <p:spPr>
            <a:xfrm>
              <a:off x="3347864" y="1014933"/>
              <a:ext cx="599101" cy="3873718"/>
            </a:xfrm>
            <a:prstGeom prst="rect">
              <a:avLst/>
            </a:prstGeom>
            <a:gradFill flip="none" rotWithShape="1">
              <a:gsLst>
                <a:gs pos="37000">
                  <a:srgbClr val="A5BDE7">
                    <a:alpha val="50000"/>
                  </a:srgb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1" name="Line 7"/>
            <p:cNvSpPr>
              <a:spLocks noChangeShapeType="1"/>
            </p:cNvSpPr>
            <p:nvPr/>
          </p:nvSpPr>
          <p:spPr bwMode="auto">
            <a:xfrm flipV="1">
              <a:off x="912519" y="1006797"/>
              <a:ext cx="0" cy="34272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2" name="Line 8"/>
            <p:cNvSpPr>
              <a:spLocks noChangeShapeType="1"/>
            </p:cNvSpPr>
            <p:nvPr/>
          </p:nvSpPr>
          <p:spPr bwMode="auto">
            <a:xfrm>
              <a:off x="912519" y="1006797"/>
              <a:ext cx="4641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3" name="Line 9"/>
            <p:cNvSpPr>
              <a:spLocks noChangeShapeType="1"/>
            </p:cNvSpPr>
            <p:nvPr/>
          </p:nvSpPr>
          <p:spPr bwMode="auto">
            <a:xfrm>
              <a:off x="5554453" y="1006797"/>
              <a:ext cx="0" cy="34272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4" name="Line 10"/>
            <p:cNvSpPr>
              <a:spLocks noChangeShapeType="1"/>
            </p:cNvSpPr>
            <p:nvPr/>
          </p:nvSpPr>
          <p:spPr bwMode="auto">
            <a:xfrm flipH="1">
              <a:off x="912519" y="4434088"/>
              <a:ext cx="4641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5" name="Freeform 11"/>
            <p:cNvSpPr>
              <a:spLocks/>
            </p:cNvSpPr>
            <p:nvPr/>
          </p:nvSpPr>
          <p:spPr bwMode="auto">
            <a:xfrm>
              <a:off x="1149382" y="2943584"/>
              <a:ext cx="687480" cy="361071"/>
            </a:xfrm>
            <a:custGeom>
              <a:avLst/>
              <a:gdLst>
                <a:gd name="T0" fmla="*/ 27 w 476"/>
                <a:gd name="T1" fmla="*/ 0 h 250"/>
                <a:gd name="T2" fmla="*/ 59 w 476"/>
                <a:gd name="T3" fmla="*/ 4 h 250"/>
                <a:gd name="T4" fmla="*/ 112 w 476"/>
                <a:gd name="T5" fmla="*/ 25 h 250"/>
                <a:gd name="T6" fmla="*/ 139 w 476"/>
                <a:gd name="T7" fmla="*/ 47 h 250"/>
                <a:gd name="T8" fmla="*/ 160 w 476"/>
                <a:gd name="T9" fmla="*/ 52 h 250"/>
                <a:gd name="T10" fmla="*/ 187 w 476"/>
                <a:gd name="T11" fmla="*/ 64 h 250"/>
                <a:gd name="T12" fmla="*/ 220 w 476"/>
                <a:gd name="T13" fmla="*/ 84 h 250"/>
                <a:gd name="T14" fmla="*/ 252 w 476"/>
                <a:gd name="T15" fmla="*/ 111 h 250"/>
                <a:gd name="T16" fmla="*/ 273 w 476"/>
                <a:gd name="T17" fmla="*/ 111 h 250"/>
                <a:gd name="T18" fmla="*/ 326 w 476"/>
                <a:gd name="T19" fmla="*/ 116 h 250"/>
                <a:gd name="T20" fmla="*/ 358 w 476"/>
                <a:gd name="T21" fmla="*/ 111 h 250"/>
                <a:gd name="T22" fmla="*/ 379 w 476"/>
                <a:gd name="T23" fmla="*/ 128 h 250"/>
                <a:gd name="T24" fmla="*/ 401 w 476"/>
                <a:gd name="T25" fmla="*/ 138 h 250"/>
                <a:gd name="T26" fmla="*/ 422 w 476"/>
                <a:gd name="T27" fmla="*/ 116 h 250"/>
                <a:gd name="T28" fmla="*/ 454 w 476"/>
                <a:gd name="T29" fmla="*/ 106 h 250"/>
                <a:gd name="T30" fmla="*/ 476 w 476"/>
                <a:gd name="T31" fmla="*/ 84 h 250"/>
                <a:gd name="T32" fmla="*/ 476 w 476"/>
                <a:gd name="T33" fmla="*/ 192 h 250"/>
                <a:gd name="T34" fmla="*/ 459 w 476"/>
                <a:gd name="T35" fmla="*/ 224 h 250"/>
                <a:gd name="T36" fmla="*/ 443 w 476"/>
                <a:gd name="T37" fmla="*/ 250 h 250"/>
                <a:gd name="T38" fmla="*/ 422 w 476"/>
                <a:gd name="T39" fmla="*/ 235 h 250"/>
                <a:gd name="T40" fmla="*/ 390 w 476"/>
                <a:gd name="T41" fmla="*/ 244 h 250"/>
                <a:gd name="T42" fmla="*/ 375 w 476"/>
                <a:gd name="T43" fmla="*/ 206 h 250"/>
                <a:gd name="T44" fmla="*/ 346 w 476"/>
                <a:gd name="T45" fmla="*/ 181 h 250"/>
                <a:gd name="T46" fmla="*/ 316 w 476"/>
                <a:gd name="T47" fmla="*/ 176 h 250"/>
                <a:gd name="T48" fmla="*/ 278 w 476"/>
                <a:gd name="T49" fmla="*/ 176 h 250"/>
                <a:gd name="T50" fmla="*/ 252 w 476"/>
                <a:gd name="T51" fmla="*/ 192 h 250"/>
                <a:gd name="T52" fmla="*/ 235 w 476"/>
                <a:gd name="T53" fmla="*/ 192 h 250"/>
                <a:gd name="T54" fmla="*/ 176 w 476"/>
                <a:gd name="T55" fmla="*/ 133 h 250"/>
                <a:gd name="T56" fmla="*/ 150 w 476"/>
                <a:gd name="T57" fmla="*/ 121 h 250"/>
                <a:gd name="T58" fmla="*/ 112 w 476"/>
                <a:gd name="T59" fmla="*/ 96 h 250"/>
                <a:gd name="T60" fmla="*/ 69 w 476"/>
                <a:gd name="T61" fmla="*/ 70 h 250"/>
                <a:gd name="T62" fmla="*/ 27 w 476"/>
                <a:gd name="T63" fmla="*/ 70 h 250"/>
                <a:gd name="T64" fmla="*/ 0 w 476"/>
                <a:gd name="T65" fmla="*/ 84 h 250"/>
                <a:gd name="T66" fmla="*/ 0 w 476"/>
                <a:gd name="T67" fmla="*/ 15 h 250"/>
                <a:gd name="T68" fmla="*/ 27 w 476"/>
                <a:gd name="T6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6" name="Freeform 12"/>
            <p:cNvSpPr>
              <a:spLocks/>
            </p:cNvSpPr>
            <p:nvPr/>
          </p:nvSpPr>
          <p:spPr bwMode="auto">
            <a:xfrm>
              <a:off x="4149164" y="2061125"/>
              <a:ext cx="1350408" cy="641263"/>
            </a:xfrm>
            <a:custGeom>
              <a:avLst/>
              <a:gdLst>
                <a:gd name="T0" fmla="*/ 225 w 935"/>
                <a:gd name="T1" fmla="*/ 0 h 444"/>
                <a:gd name="T2" fmla="*/ 300 w 935"/>
                <a:gd name="T3" fmla="*/ 7 h 444"/>
                <a:gd name="T4" fmla="*/ 370 w 935"/>
                <a:gd name="T5" fmla="*/ 33 h 444"/>
                <a:gd name="T6" fmla="*/ 439 w 935"/>
                <a:gd name="T7" fmla="*/ 54 h 444"/>
                <a:gd name="T8" fmla="*/ 525 w 935"/>
                <a:gd name="T9" fmla="*/ 96 h 444"/>
                <a:gd name="T10" fmla="*/ 621 w 935"/>
                <a:gd name="T11" fmla="*/ 157 h 444"/>
                <a:gd name="T12" fmla="*/ 733 w 935"/>
                <a:gd name="T13" fmla="*/ 232 h 444"/>
                <a:gd name="T14" fmla="*/ 844 w 935"/>
                <a:gd name="T15" fmla="*/ 322 h 444"/>
                <a:gd name="T16" fmla="*/ 930 w 935"/>
                <a:gd name="T17" fmla="*/ 380 h 444"/>
                <a:gd name="T18" fmla="*/ 935 w 935"/>
                <a:gd name="T19" fmla="*/ 444 h 444"/>
                <a:gd name="T20" fmla="*/ 803 w 935"/>
                <a:gd name="T21" fmla="*/ 348 h 444"/>
                <a:gd name="T22" fmla="*/ 663 w 935"/>
                <a:gd name="T23" fmla="*/ 269 h 444"/>
                <a:gd name="T24" fmla="*/ 557 w 935"/>
                <a:gd name="T25" fmla="*/ 215 h 444"/>
                <a:gd name="T26" fmla="*/ 448 w 935"/>
                <a:gd name="T27" fmla="*/ 173 h 444"/>
                <a:gd name="T28" fmla="*/ 338 w 935"/>
                <a:gd name="T29" fmla="*/ 161 h 444"/>
                <a:gd name="T30" fmla="*/ 236 w 935"/>
                <a:gd name="T31" fmla="*/ 167 h 444"/>
                <a:gd name="T32" fmla="*/ 129 w 935"/>
                <a:gd name="T33" fmla="*/ 215 h 444"/>
                <a:gd name="T34" fmla="*/ 6 w 935"/>
                <a:gd name="T35" fmla="*/ 315 h 444"/>
                <a:gd name="T36" fmla="*/ 0 w 935"/>
                <a:gd name="T37" fmla="*/ 81 h 444"/>
                <a:gd name="T38" fmla="*/ 38 w 935"/>
                <a:gd name="T39" fmla="*/ 64 h 444"/>
                <a:gd name="T40" fmla="*/ 96 w 935"/>
                <a:gd name="T41" fmla="*/ 33 h 444"/>
                <a:gd name="T42" fmla="*/ 151 w 935"/>
                <a:gd name="T43" fmla="*/ 13 h 444"/>
                <a:gd name="T44" fmla="*/ 225 w 935"/>
                <a:gd name="T4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7" name="Freeform 13"/>
            <p:cNvSpPr>
              <a:spLocks/>
            </p:cNvSpPr>
            <p:nvPr/>
          </p:nvSpPr>
          <p:spPr bwMode="auto">
            <a:xfrm>
              <a:off x="4149164" y="2178113"/>
              <a:ext cx="10110" cy="342296"/>
            </a:xfrm>
            <a:custGeom>
              <a:avLst/>
              <a:gdLst>
                <a:gd name="T0" fmla="*/ 0 w 7"/>
                <a:gd name="T1" fmla="*/ 0 h 237"/>
                <a:gd name="T2" fmla="*/ 1 w 7"/>
                <a:gd name="T3" fmla="*/ 0 h 237"/>
                <a:gd name="T4" fmla="*/ 7 w 7"/>
                <a:gd name="T5" fmla="*/ 234 h 237"/>
                <a:gd name="T6" fmla="*/ 7 w 7"/>
                <a:gd name="T7" fmla="*/ 237 h 237"/>
                <a:gd name="T8" fmla="*/ 6 w 7"/>
                <a:gd name="T9" fmla="*/ 237 h 237"/>
                <a:gd name="T10" fmla="*/ 0 w 7"/>
                <a:gd name="T11" fmla="*/ 2 h 237"/>
                <a:gd name="T12" fmla="*/ 0 w 7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8" name="Freeform 14"/>
            <p:cNvSpPr>
              <a:spLocks/>
            </p:cNvSpPr>
            <p:nvPr/>
          </p:nvSpPr>
          <p:spPr bwMode="auto">
            <a:xfrm>
              <a:off x="4157829" y="2371647"/>
              <a:ext cx="179091" cy="148762"/>
            </a:xfrm>
            <a:custGeom>
              <a:avLst/>
              <a:gdLst>
                <a:gd name="T0" fmla="*/ 123 w 124"/>
                <a:gd name="T1" fmla="*/ 0 h 103"/>
                <a:gd name="T2" fmla="*/ 124 w 124"/>
                <a:gd name="T3" fmla="*/ 0 h 103"/>
                <a:gd name="T4" fmla="*/ 124 w 124"/>
                <a:gd name="T5" fmla="*/ 1 h 103"/>
                <a:gd name="T6" fmla="*/ 1 w 124"/>
                <a:gd name="T7" fmla="*/ 103 h 103"/>
                <a:gd name="T8" fmla="*/ 0 w 124"/>
                <a:gd name="T9" fmla="*/ 103 h 103"/>
                <a:gd name="T10" fmla="*/ 0 w 124"/>
                <a:gd name="T11" fmla="*/ 100 h 103"/>
                <a:gd name="T12" fmla="*/ 123 w 12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9" name="Freeform 15"/>
            <p:cNvSpPr>
              <a:spLocks/>
            </p:cNvSpPr>
            <p:nvPr/>
          </p:nvSpPr>
          <p:spPr bwMode="auto">
            <a:xfrm>
              <a:off x="4335476" y="2302322"/>
              <a:ext cx="155983" cy="70770"/>
            </a:xfrm>
            <a:custGeom>
              <a:avLst/>
              <a:gdLst>
                <a:gd name="T0" fmla="*/ 107 w 108"/>
                <a:gd name="T1" fmla="*/ 0 h 49"/>
                <a:gd name="T2" fmla="*/ 108 w 108"/>
                <a:gd name="T3" fmla="*/ 0 h 49"/>
                <a:gd name="T4" fmla="*/ 108 w 108"/>
                <a:gd name="T5" fmla="*/ 1 h 49"/>
                <a:gd name="T6" fmla="*/ 1 w 108"/>
                <a:gd name="T7" fmla="*/ 49 h 49"/>
                <a:gd name="T8" fmla="*/ 0 w 108"/>
                <a:gd name="T9" fmla="*/ 49 h 49"/>
                <a:gd name="T10" fmla="*/ 0 w 108"/>
                <a:gd name="T11" fmla="*/ 48 h 49"/>
                <a:gd name="T12" fmla="*/ 107 w 10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" name="Freeform 16"/>
            <p:cNvSpPr>
              <a:spLocks/>
            </p:cNvSpPr>
            <p:nvPr/>
          </p:nvSpPr>
          <p:spPr bwMode="auto">
            <a:xfrm>
              <a:off x="4490015" y="2293656"/>
              <a:ext cx="148762" cy="10110"/>
            </a:xfrm>
            <a:custGeom>
              <a:avLst/>
              <a:gdLst>
                <a:gd name="T0" fmla="*/ 102 w 103"/>
                <a:gd name="T1" fmla="*/ 0 h 7"/>
                <a:gd name="T2" fmla="*/ 103 w 103"/>
                <a:gd name="T3" fmla="*/ 0 h 7"/>
                <a:gd name="T4" fmla="*/ 103 w 103"/>
                <a:gd name="T5" fmla="*/ 3 h 7"/>
                <a:gd name="T6" fmla="*/ 1 w 103"/>
                <a:gd name="T7" fmla="*/ 7 h 7"/>
                <a:gd name="T8" fmla="*/ 0 w 103"/>
                <a:gd name="T9" fmla="*/ 7 h 7"/>
                <a:gd name="T10" fmla="*/ 0 w 103"/>
                <a:gd name="T11" fmla="*/ 6 h 7"/>
                <a:gd name="T12" fmla="*/ 102 w 10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1" name="Freeform 17"/>
            <p:cNvSpPr>
              <a:spLocks/>
            </p:cNvSpPr>
            <p:nvPr/>
          </p:nvSpPr>
          <p:spPr bwMode="auto">
            <a:xfrm>
              <a:off x="4637332" y="2293656"/>
              <a:ext cx="163205" cy="18776"/>
            </a:xfrm>
            <a:custGeom>
              <a:avLst/>
              <a:gdLst>
                <a:gd name="T0" fmla="*/ 0 w 113"/>
                <a:gd name="T1" fmla="*/ 0 h 13"/>
                <a:gd name="T2" fmla="*/ 1 w 113"/>
                <a:gd name="T3" fmla="*/ 0 h 13"/>
                <a:gd name="T4" fmla="*/ 113 w 113"/>
                <a:gd name="T5" fmla="*/ 12 h 13"/>
                <a:gd name="T6" fmla="*/ 113 w 113"/>
                <a:gd name="T7" fmla="*/ 13 h 13"/>
                <a:gd name="T8" fmla="*/ 110 w 113"/>
                <a:gd name="T9" fmla="*/ 13 h 13"/>
                <a:gd name="T10" fmla="*/ 0 w 113"/>
                <a:gd name="T11" fmla="*/ 3 h 13"/>
                <a:gd name="T12" fmla="*/ 0 w 1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2" name="Freeform 18"/>
            <p:cNvSpPr>
              <a:spLocks/>
            </p:cNvSpPr>
            <p:nvPr/>
          </p:nvSpPr>
          <p:spPr bwMode="auto">
            <a:xfrm>
              <a:off x="4796204" y="2310987"/>
              <a:ext cx="158871" cy="62105"/>
            </a:xfrm>
            <a:custGeom>
              <a:avLst/>
              <a:gdLst>
                <a:gd name="T0" fmla="*/ 0 w 110"/>
                <a:gd name="T1" fmla="*/ 0 h 43"/>
                <a:gd name="T2" fmla="*/ 3 w 110"/>
                <a:gd name="T3" fmla="*/ 0 h 43"/>
                <a:gd name="T4" fmla="*/ 110 w 110"/>
                <a:gd name="T5" fmla="*/ 42 h 43"/>
                <a:gd name="T6" fmla="*/ 110 w 110"/>
                <a:gd name="T7" fmla="*/ 43 h 43"/>
                <a:gd name="T8" fmla="*/ 109 w 110"/>
                <a:gd name="T9" fmla="*/ 43 h 43"/>
                <a:gd name="T10" fmla="*/ 0 w 110"/>
                <a:gd name="T11" fmla="*/ 1 h 43"/>
                <a:gd name="T12" fmla="*/ 0 w 11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3" name="Freeform 19"/>
            <p:cNvSpPr>
              <a:spLocks/>
            </p:cNvSpPr>
            <p:nvPr/>
          </p:nvSpPr>
          <p:spPr bwMode="auto">
            <a:xfrm>
              <a:off x="4953630" y="2371647"/>
              <a:ext cx="154539" cy="79436"/>
            </a:xfrm>
            <a:custGeom>
              <a:avLst/>
              <a:gdLst>
                <a:gd name="T0" fmla="*/ 0 w 107"/>
                <a:gd name="T1" fmla="*/ 0 h 55"/>
                <a:gd name="T2" fmla="*/ 1 w 107"/>
                <a:gd name="T3" fmla="*/ 0 h 55"/>
                <a:gd name="T4" fmla="*/ 107 w 107"/>
                <a:gd name="T5" fmla="*/ 54 h 55"/>
                <a:gd name="T6" fmla="*/ 107 w 107"/>
                <a:gd name="T7" fmla="*/ 55 h 55"/>
                <a:gd name="T8" fmla="*/ 106 w 107"/>
                <a:gd name="T9" fmla="*/ 55 h 55"/>
                <a:gd name="T10" fmla="*/ 0 w 107"/>
                <a:gd name="T11" fmla="*/ 1 h 55"/>
                <a:gd name="T12" fmla="*/ 0 w 10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4" name="Freeform 20"/>
            <p:cNvSpPr>
              <a:spLocks/>
            </p:cNvSpPr>
            <p:nvPr/>
          </p:nvSpPr>
          <p:spPr bwMode="auto">
            <a:xfrm>
              <a:off x="5106725" y="2449639"/>
              <a:ext cx="202200" cy="116988"/>
            </a:xfrm>
            <a:custGeom>
              <a:avLst/>
              <a:gdLst>
                <a:gd name="T0" fmla="*/ 0 w 140"/>
                <a:gd name="T1" fmla="*/ 0 h 81"/>
                <a:gd name="T2" fmla="*/ 1 w 140"/>
                <a:gd name="T3" fmla="*/ 0 h 81"/>
                <a:gd name="T4" fmla="*/ 140 w 140"/>
                <a:gd name="T5" fmla="*/ 79 h 81"/>
                <a:gd name="T6" fmla="*/ 140 w 140"/>
                <a:gd name="T7" fmla="*/ 81 h 81"/>
                <a:gd name="T8" fmla="*/ 140 w 140"/>
                <a:gd name="T9" fmla="*/ 81 h 81"/>
                <a:gd name="T10" fmla="*/ 0 w 140"/>
                <a:gd name="T11" fmla="*/ 1 h 81"/>
                <a:gd name="T12" fmla="*/ 0 w 14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5" name="Freeform 21"/>
            <p:cNvSpPr>
              <a:spLocks/>
            </p:cNvSpPr>
            <p:nvPr/>
          </p:nvSpPr>
          <p:spPr bwMode="auto">
            <a:xfrm>
              <a:off x="5308925" y="2563737"/>
              <a:ext cx="192090" cy="140096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133 w 133"/>
                <a:gd name="T5" fmla="*/ 96 h 97"/>
                <a:gd name="T6" fmla="*/ 133 w 133"/>
                <a:gd name="T7" fmla="*/ 97 h 97"/>
                <a:gd name="T8" fmla="*/ 132 w 133"/>
                <a:gd name="T9" fmla="*/ 97 h 97"/>
                <a:gd name="T10" fmla="*/ 0 w 133"/>
                <a:gd name="T11" fmla="*/ 2 h 97"/>
                <a:gd name="T12" fmla="*/ 0 w 13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6" name="Freeform 22"/>
            <p:cNvSpPr>
              <a:spLocks/>
            </p:cNvSpPr>
            <p:nvPr/>
          </p:nvSpPr>
          <p:spPr bwMode="auto">
            <a:xfrm>
              <a:off x="5492349" y="2609954"/>
              <a:ext cx="8666" cy="93879"/>
            </a:xfrm>
            <a:custGeom>
              <a:avLst/>
              <a:gdLst>
                <a:gd name="T0" fmla="*/ 0 w 6"/>
                <a:gd name="T1" fmla="*/ 0 h 65"/>
                <a:gd name="T2" fmla="*/ 1 w 6"/>
                <a:gd name="T3" fmla="*/ 0 h 65"/>
                <a:gd name="T4" fmla="*/ 6 w 6"/>
                <a:gd name="T5" fmla="*/ 64 h 65"/>
                <a:gd name="T6" fmla="*/ 6 w 6"/>
                <a:gd name="T7" fmla="*/ 65 h 65"/>
                <a:gd name="T8" fmla="*/ 5 w 6"/>
                <a:gd name="T9" fmla="*/ 65 h 65"/>
                <a:gd name="T10" fmla="*/ 0 w 6"/>
                <a:gd name="T11" fmla="*/ 2 h 65"/>
                <a:gd name="T12" fmla="*/ 0 w 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7" name="Freeform 23"/>
            <p:cNvSpPr>
              <a:spLocks/>
            </p:cNvSpPr>
            <p:nvPr/>
          </p:nvSpPr>
          <p:spPr bwMode="auto">
            <a:xfrm>
              <a:off x="5368141" y="2526185"/>
              <a:ext cx="125653" cy="86657"/>
            </a:xfrm>
            <a:custGeom>
              <a:avLst/>
              <a:gdLst>
                <a:gd name="T0" fmla="*/ 0 w 87"/>
                <a:gd name="T1" fmla="*/ 0 h 60"/>
                <a:gd name="T2" fmla="*/ 3 w 87"/>
                <a:gd name="T3" fmla="*/ 0 h 60"/>
                <a:gd name="T4" fmla="*/ 87 w 87"/>
                <a:gd name="T5" fmla="*/ 58 h 60"/>
                <a:gd name="T6" fmla="*/ 87 w 87"/>
                <a:gd name="T7" fmla="*/ 60 h 60"/>
                <a:gd name="T8" fmla="*/ 86 w 87"/>
                <a:gd name="T9" fmla="*/ 60 h 60"/>
                <a:gd name="T10" fmla="*/ 0 w 87"/>
                <a:gd name="T11" fmla="*/ 2 h 60"/>
                <a:gd name="T12" fmla="*/ 0 w 8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8" name="Freeform 24"/>
            <p:cNvSpPr>
              <a:spLocks/>
            </p:cNvSpPr>
            <p:nvPr/>
          </p:nvSpPr>
          <p:spPr bwMode="auto">
            <a:xfrm>
              <a:off x="5207825" y="2396200"/>
              <a:ext cx="164649" cy="132874"/>
            </a:xfrm>
            <a:custGeom>
              <a:avLst/>
              <a:gdLst>
                <a:gd name="T0" fmla="*/ 0 w 114"/>
                <a:gd name="T1" fmla="*/ 0 h 92"/>
                <a:gd name="T2" fmla="*/ 1 w 114"/>
                <a:gd name="T3" fmla="*/ 0 h 92"/>
                <a:gd name="T4" fmla="*/ 114 w 114"/>
                <a:gd name="T5" fmla="*/ 90 h 92"/>
                <a:gd name="T6" fmla="*/ 114 w 114"/>
                <a:gd name="T7" fmla="*/ 92 h 92"/>
                <a:gd name="T8" fmla="*/ 111 w 114"/>
                <a:gd name="T9" fmla="*/ 92 h 92"/>
                <a:gd name="T10" fmla="*/ 0 w 114"/>
                <a:gd name="T11" fmla="*/ 0 h 92"/>
                <a:gd name="T12" fmla="*/ 0 w 114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9" name="Freeform 25"/>
            <p:cNvSpPr>
              <a:spLocks/>
            </p:cNvSpPr>
            <p:nvPr/>
          </p:nvSpPr>
          <p:spPr bwMode="auto">
            <a:xfrm>
              <a:off x="5046065" y="2287879"/>
              <a:ext cx="163205" cy="108322"/>
            </a:xfrm>
            <a:custGeom>
              <a:avLst/>
              <a:gdLst>
                <a:gd name="T0" fmla="*/ 0 w 113"/>
                <a:gd name="T1" fmla="*/ 0 h 75"/>
                <a:gd name="T2" fmla="*/ 1 w 113"/>
                <a:gd name="T3" fmla="*/ 0 h 75"/>
                <a:gd name="T4" fmla="*/ 113 w 113"/>
                <a:gd name="T5" fmla="*/ 75 h 75"/>
                <a:gd name="T6" fmla="*/ 113 w 113"/>
                <a:gd name="T7" fmla="*/ 75 h 75"/>
                <a:gd name="T8" fmla="*/ 112 w 113"/>
                <a:gd name="T9" fmla="*/ 75 h 75"/>
                <a:gd name="T10" fmla="*/ 0 w 113"/>
                <a:gd name="T11" fmla="*/ 0 h 75"/>
                <a:gd name="T12" fmla="*/ 0 w 11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0" name="Freeform 26"/>
            <p:cNvSpPr>
              <a:spLocks/>
            </p:cNvSpPr>
            <p:nvPr/>
          </p:nvSpPr>
          <p:spPr bwMode="auto">
            <a:xfrm>
              <a:off x="4907413" y="2199777"/>
              <a:ext cx="140096" cy="88102"/>
            </a:xfrm>
            <a:custGeom>
              <a:avLst/>
              <a:gdLst>
                <a:gd name="T0" fmla="*/ 0 w 97"/>
                <a:gd name="T1" fmla="*/ 0 h 61"/>
                <a:gd name="T2" fmla="*/ 1 w 97"/>
                <a:gd name="T3" fmla="*/ 0 h 61"/>
                <a:gd name="T4" fmla="*/ 97 w 97"/>
                <a:gd name="T5" fmla="*/ 61 h 61"/>
                <a:gd name="T6" fmla="*/ 97 w 97"/>
                <a:gd name="T7" fmla="*/ 61 h 61"/>
                <a:gd name="T8" fmla="*/ 96 w 97"/>
                <a:gd name="T9" fmla="*/ 61 h 61"/>
                <a:gd name="T10" fmla="*/ 0 w 97"/>
                <a:gd name="T11" fmla="*/ 3 h 61"/>
                <a:gd name="T12" fmla="*/ 0 w 9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1" name="Freeform 27"/>
            <p:cNvSpPr>
              <a:spLocks/>
            </p:cNvSpPr>
            <p:nvPr/>
          </p:nvSpPr>
          <p:spPr bwMode="auto">
            <a:xfrm>
              <a:off x="4783205" y="2139117"/>
              <a:ext cx="125653" cy="64993"/>
            </a:xfrm>
            <a:custGeom>
              <a:avLst/>
              <a:gdLst>
                <a:gd name="T0" fmla="*/ 0 w 87"/>
                <a:gd name="T1" fmla="*/ 0 h 45"/>
                <a:gd name="T2" fmla="*/ 2 w 87"/>
                <a:gd name="T3" fmla="*/ 0 h 45"/>
                <a:gd name="T4" fmla="*/ 87 w 87"/>
                <a:gd name="T5" fmla="*/ 42 h 45"/>
                <a:gd name="T6" fmla="*/ 87 w 87"/>
                <a:gd name="T7" fmla="*/ 45 h 45"/>
                <a:gd name="T8" fmla="*/ 86 w 87"/>
                <a:gd name="T9" fmla="*/ 45 h 45"/>
                <a:gd name="T10" fmla="*/ 0 w 87"/>
                <a:gd name="T11" fmla="*/ 1 h 45"/>
                <a:gd name="T12" fmla="*/ 0 w 8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2" name="Freeform 28"/>
            <p:cNvSpPr>
              <a:spLocks/>
            </p:cNvSpPr>
            <p:nvPr/>
          </p:nvSpPr>
          <p:spPr bwMode="auto">
            <a:xfrm>
              <a:off x="4683549" y="2108787"/>
              <a:ext cx="102545" cy="31774"/>
            </a:xfrm>
            <a:custGeom>
              <a:avLst/>
              <a:gdLst>
                <a:gd name="T0" fmla="*/ 0 w 71"/>
                <a:gd name="T1" fmla="*/ 0 h 22"/>
                <a:gd name="T2" fmla="*/ 1 w 71"/>
                <a:gd name="T3" fmla="*/ 0 h 22"/>
                <a:gd name="T4" fmla="*/ 71 w 71"/>
                <a:gd name="T5" fmla="*/ 21 h 22"/>
                <a:gd name="T6" fmla="*/ 71 w 71"/>
                <a:gd name="T7" fmla="*/ 22 h 22"/>
                <a:gd name="T8" fmla="*/ 69 w 71"/>
                <a:gd name="T9" fmla="*/ 22 h 22"/>
                <a:gd name="T10" fmla="*/ 0 w 71"/>
                <a:gd name="T11" fmla="*/ 0 h 22"/>
                <a:gd name="T12" fmla="*/ 0 w 7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3" name="Freeform 29"/>
            <p:cNvSpPr>
              <a:spLocks/>
            </p:cNvSpPr>
            <p:nvPr/>
          </p:nvSpPr>
          <p:spPr bwMode="auto">
            <a:xfrm>
              <a:off x="4582449" y="2071236"/>
              <a:ext cx="102545" cy="37551"/>
            </a:xfrm>
            <a:custGeom>
              <a:avLst/>
              <a:gdLst>
                <a:gd name="T0" fmla="*/ 0 w 71"/>
                <a:gd name="T1" fmla="*/ 0 h 26"/>
                <a:gd name="T2" fmla="*/ 1 w 71"/>
                <a:gd name="T3" fmla="*/ 0 h 26"/>
                <a:gd name="T4" fmla="*/ 71 w 71"/>
                <a:gd name="T5" fmla="*/ 26 h 26"/>
                <a:gd name="T6" fmla="*/ 71 w 71"/>
                <a:gd name="T7" fmla="*/ 26 h 26"/>
                <a:gd name="T8" fmla="*/ 70 w 71"/>
                <a:gd name="T9" fmla="*/ 26 h 26"/>
                <a:gd name="T10" fmla="*/ 0 w 71"/>
                <a:gd name="T11" fmla="*/ 0 h 26"/>
                <a:gd name="T12" fmla="*/ 0 w 7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4" name="Freeform 30"/>
            <p:cNvSpPr>
              <a:spLocks/>
            </p:cNvSpPr>
            <p:nvPr/>
          </p:nvSpPr>
          <p:spPr bwMode="auto">
            <a:xfrm>
              <a:off x="4474127" y="2061125"/>
              <a:ext cx="109766" cy="10110"/>
            </a:xfrm>
            <a:custGeom>
              <a:avLst/>
              <a:gdLst>
                <a:gd name="T0" fmla="*/ 0 w 76"/>
                <a:gd name="T1" fmla="*/ 0 h 7"/>
                <a:gd name="T2" fmla="*/ 1 w 76"/>
                <a:gd name="T3" fmla="*/ 0 h 7"/>
                <a:gd name="T4" fmla="*/ 76 w 76"/>
                <a:gd name="T5" fmla="*/ 7 h 7"/>
                <a:gd name="T6" fmla="*/ 76 w 76"/>
                <a:gd name="T7" fmla="*/ 7 h 7"/>
                <a:gd name="T8" fmla="*/ 75 w 76"/>
                <a:gd name="T9" fmla="*/ 7 h 7"/>
                <a:gd name="T10" fmla="*/ 0 w 76"/>
                <a:gd name="T11" fmla="*/ 3 h 7"/>
                <a:gd name="T12" fmla="*/ 0 w 7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5" name="Freeform 31"/>
            <p:cNvSpPr>
              <a:spLocks/>
            </p:cNvSpPr>
            <p:nvPr/>
          </p:nvSpPr>
          <p:spPr bwMode="auto">
            <a:xfrm>
              <a:off x="4367250" y="2061125"/>
              <a:ext cx="108322" cy="20220"/>
            </a:xfrm>
            <a:custGeom>
              <a:avLst/>
              <a:gdLst>
                <a:gd name="T0" fmla="*/ 74 w 75"/>
                <a:gd name="T1" fmla="*/ 0 h 14"/>
                <a:gd name="T2" fmla="*/ 75 w 75"/>
                <a:gd name="T3" fmla="*/ 0 h 14"/>
                <a:gd name="T4" fmla="*/ 75 w 75"/>
                <a:gd name="T5" fmla="*/ 3 h 14"/>
                <a:gd name="T6" fmla="*/ 1 w 75"/>
                <a:gd name="T7" fmla="*/ 14 h 14"/>
                <a:gd name="T8" fmla="*/ 0 w 75"/>
                <a:gd name="T9" fmla="*/ 14 h 14"/>
                <a:gd name="T10" fmla="*/ 0 w 75"/>
                <a:gd name="T11" fmla="*/ 13 h 14"/>
                <a:gd name="T12" fmla="*/ 74 w 7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6" name="Freeform 32"/>
            <p:cNvSpPr>
              <a:spLocks/>
            </p:cNvSpPr>
            <p:nvPr/>
          </p:nvSpPr>
          <p:spPr bwMode="auto">
            <a:xfrm>
              <a:off x="4287815" y="2079901"/>
              <a:ext cx="80880" cy="28886"/>
            </a:xfrm>
            <a:custGeom>
              <a:avLst/>
              <a:gdLst>
                <a:gd name="T0" fmla="*/ 55 w 56"/>
                <a:gd name="T1" fmla="*/ 0 h 20"/>
                <a:gd name="T2" fmla="*/ 56 w 56"/>
                <a:gd name="T3" fmla="*/ 0 h 20"/>
                <a:gd name="T4" fmla="*/ 56 w 56"/>
                <a:gd name="T5" fmla="*/ 1 h 20"/>
                <a:gd name="T6" fmla="*/ 2 w 56"/>
                <a:gd name="T7" fmla="*/ 20 h 20"/>
                <a:gd name="T8" fmla="*/ 0 w 56"/>
                <a:gd name="T9" fmla="*/ 20 h 20"/>
                <a:gd name="T10" fmla="*/ 0 w 56"/>
                <a:gd name="T11" fmla="*/ 20 h 20"/>
                <a:gd name="T12" fmla="*/ 55 w 5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7" name="Freeform 33"/>
            <p:cNvSpPr>
              <a:spLocks/>
            </p:cNvSpPr>
            <p:nvPr/>
          </p:nvSpPr>
          <p:spPr bwMode="auto">
            <a:xfrm>
              <a:off x="4204046" y="2108787"/>
              <a:ext cx="86657" cy="49106"/>
            </a:xfrm>
            <a:custGeom>
              <a:avLst/>
              <a:gdLst>
                <a:gd name="T0" fmla="*/ 58 w 60"/>
                <a:gd name="T1" fmla="*/ 0 h 34"/>
                <a:gd name="T2" fmla="*/ 60 w 60"/>
                <a:gd name="T3" fmla="*/ 0 h 34"/>
                <a:gd name="T4" fmla="*/ 60 w 60"/>
                <a:gd name="T5" fmla="*/ 0 h 34"/>
                <a:gd name="T6" fmla="*/ 0 w 60"/>
                <a:gd name="T7" fmla="*/ 34 h 34"/>
                <a:gd name="T8" fmla="*/ 0 w 60"/>
                <a:gd name="T9" fmla="*/ 34 h 34"/>
                <a:gd name="T10" fmla="*/ 0 w 60"/>
                <a:gd name="T11" fmla="*/ 31 h 34"/>
                <a:gd name="T12" fmla="*/ 58 w 6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8" name="Freeform 34"/>
            <p:cNvSpPr>
              <a:spLocks/>
            </p:cNvSpPr>
            <p:nvPr/>
          </p:nvSpPr>
          <p:spPr bwMode="auto">
            <a:xfrm>
              <a:off x="4149164" y="2153560"/>
              <a:ext cx="54883" cy="27442"/>
            </a:xfrm>
            <a:custGeom>
              <a:avLst/>
              <a:gdLst>
                <a:gd name="T0" fmla="*/ 38 w 38"/>
                <a:gd name="T1" fmla="*/ 0 h 19"/>
                <a:gd name="T2" fmla="*/ 38 w 38"/>
                <a:gd name="T3" fmla="*/ 0 h 19"/>
                <a:gd name="T4" fmla="*/ 38 w 38"/>
                <a:gd name="T5" fmla="*/ 3 h 19"/>
                <a:gd name="T6" fmla="*/ 1 w 38"/>
                <a:gd name="T7" fmla="*/ 19 h 19"/>
                <a:gd name="T8" fmla="*/ 0 w 38"/>
                <a:gd name="T9" fmla="*/ 19 h 19"/>
                <a:gd name="T10" fmla="*/ 0 w 38"/>
                <a:gd name="T11" fmla="*/ 17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9" name="Freeform 35"/>
            <p:cNvSpPr>
              <a:spLocks/>
            </p:cNvSpPr>
            <p:nvPr/>
          </p:nvSpPr>
          <p:spPr bwMode="auto">
            <a:xfrm>
              <a:off x="1887412" y="4309879"/>
              <a:ext cx="31774" cy="124209"/>
            </a:xfrm>
            <a:custGeom>
              <a:avLst/>
              <a:gdLst>
                <a:gd name="T0" fmla="*/ 20 w 22"/>
                <a:gd name="T1" fmla="*/ 0 h 86"/>
                <a:gd name="T2" fmla="*/ 22 w 22"/>
                <a:gd name="T3" fmla="*/ 0 h 86"/>
                <a:gd name="T4" fmla="*/ 22 w 22"/>
                <a:gd name="T5" fmla="*/ 2 h 86"/>
                <a:gd name="T6" fmla="*/ 2 w 22"/>
                <a:gd name="T7" fmla="*/ 86 h 86"/>
                <a:gd name="T8" fmla="*/ 0 w 22"/>
                <a:gd name="T9" fmla="*/ 86 h 86"/>
                <a:gd name="T10" fmla="*/ 0 w 22"/>
                <a:gd name="T11" fmla="*/ 83 h 86"/>
                <a:gd name="T12" fmla="*/ 20 w 22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0" name="Freeform 36"/>
            <p:cNvSpPr>
              <a:spLocks/>
            </p:cNvSpPr>
            <p:nvPr/>
          </p:nvSpPr>
          <p:spPr bwMode="auto">
            <a:xfrm>
              <a:off x="1933629" y="4234776"/>
              <a:ext cx="8666" cy="24553"/>
            </a:xfrm>
            <a:custGeom>
              <a:avLst/>
              <a:gdLst>
                <a:gd name="T0" fmla="*/ 5 w 6"/>
                <a:gd name="T1" fmla="*/ 0 h 17"/>
                <a:gd name="T2" fmla="*/ 6 w 6"/>
                <a:gd name="T3" fmla="*/ 0 h 17"/>
                <a:gd name="T4" fmla="*/ 6 w 6"/>
                <a:gd name="T5" fmla="*/ 2 h 17"/>
                <a:gd name="T6" fmla="*/ 2 w 6"/>
                <a:gd name="T7" fmla="*/ 17 h 17"/>
                <a:gd name="T8" fmla="*/ 0 w 6"/>
                <a:gd name="T9" fmla="*/ 17 h 17"/>
                <a:gd name="T10" fmla="*/ 0 w 6"/>
                <a:gd name="T11" fmla="*/ 14 h 17"/>
                <a:gd name="T12" fmla="*/ 5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1" name="Freeform 37"/>
            <p:cNvSpPr>
              <a:spLocks/>
            </p:cNvSpPr>
            <p:nvPr/>
          </p:nvSpPr>
          <p:spPr bwMode="auto">
            <a:xfrm>
              <a:off x="1958182" y="4091791"/>
              <a:ext cx="36108" cy="96768"/>
            </a:xfrm>
            <a:custGeom>
              <a:avLst/>
              <a:gdLst>
                <a:gd name="T0" fmla="*/ 23 w 25"/>
                <a:gd name="T1" fmla="*/ 0 h 67"/>
                <a:gd name="T2" fmla="*/ 25 w 25"/>
                <a:gd name="T3" fmla="*/ 0 h 67"/>
                <a:gd name="T4" fmla="*/ 25 w 25"/>
                <a:gd name="T5" fmla="*/ 3 h 67"/>
                <a:gd name="T6" fmla="*/ 3 w 25"/>
                <a:gd name="T7" fmla="*/ 67 h 67"/>
                <a:gd name="T8" fmla="*/ 0 w 25"/>
                <a:gd name="T9" fmla="*/ 67 h 67"/>
                <a:gd name="T10" fmla="*/ 0 w 25"/>
                <a:gd name="T11" fmla="*/ 64 h 67"/>
                <a:gd name="T12" fmla="*/ 23 w 2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2" name="Freeform 38"/>
            <p:cNvSpPr>
              <a:spLocks/>
            </p:cNvSpPr>
            <p:nvPr/>
          </p:nvSpPr>
          <p:spPr bwMode="auto">
            <a:xfrm>
              <a:off x="1991401" y="4062906"/>
              <a:ext cx="15888" cy="33219"/>
            </a:xfrm>
            <a:custGeom>
              <a:avLst/>
              <a:gdLst>
                <a:gd name="T0" fmla="*/ 8 w 11"/>
                <a:gd name="T1" fmla="*/ 0 h 23"/>
                <a:gd name="T2" fmla="*/ 11 w 11"/>
                <a:gd name="T3" fmla="*/ 0 h 23"/>
                <a:gd name="T4" fmla="*/ 11 w 11"/>
                <a:gd name="T5" fmla="*/ 2 h 23"/>
                <a:gd name="T6" fmla="*/ 2 w 11"/>
                <a:gd name="T7" fmla="*/ 23 h 23"/>
                <a:gd name="T8" fmla="*/ 0 w 11"/>
                <a:gd name="T9" fmla="*/ 23 h 23"/>
                <a:gd name="T10" fmla="*/ 0 w 11"/>
                <a:gd name="T11" fmla="*/ 20 h 23"/>
                <a:gd name="T12" fmla="*/ 8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3" name="Freeform 39"/>
            <p:cNvSpPr>
              <a:spLocks/>
            </p:cNvSpPr>
            <p:nvPr/>
          </p:nvSpPr>
          <p:spPr bwMode="auto">
            <a:xfrm>
              <a:off x="2027507" y="3987803"/>
              <a:ext cx="12999" cy="27442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0 h 19"/>
                <a:gd name="T4" fmla="*/ 9 w 9"/>
                <a:gd name="T5" fmla="*/ 3 h 19"/>
                <a:gd name="T6" fmla="*/ 2 w 9"/>
                <a:gd name="T7" fmla="*/ 19 h 19"/>
                <a:gd name="T8" fmla="*/ 0 w 9"/>
                <a:gd name="T9" fmla="*/ 19 h 19"/>
                <a:gd name="T10" fmla="*/ 0 w 9"/>
                <a:gd name="T11" fmla="*/ 16 h 19"/>
                <a:gd name="T12" fmla="*/ 5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4" name="Freeform 40"/>
            <p:cNvSpPr>
              <a:spLocks/>
            </p:cNvSpPr>
            <p:nvPr/>
          </p:nvSpPr>
          <p:spPr bwMode="auto">
            <a:xfrm>
              <a:off x="2059282" y="3820266"/>
              <a:ext cx="57771" cy="119876"/>
            </a:xfrm>
            <a:custGeom>
              <a:avLst/>
              <a:gdLst>
                <a:gd name="T0" fmla="*/ 38 w 40"/>
                <a:gd name="T1" fmla="*/ 0 h 83"/>
                <a:gd name="T2" fmla="*/ 40 w 40"/>
                <a:gd name="T3" fmla="*/ 0 h 83"/>
                <a:gd name="T4" fmla="*/ 40 w 40"/>
                <a:gd name="T5" fmla="*/ 2 h 83"/>
                <a:gd name="T6" fmla="*/ 4 w 40"/>
                <a:gd name="T7" fmla="*/ 83 h 83"/>
                <a:gd name="T8" fmla="*/ 0 w 40"/>
                <a:gd name="T9" fmla="*/ 83 h 83"/>
                <a:gd name="T10" fmla="*/ 0 w 40"/>
                <a:gd name="T11" fmla="*/ 81 h 83"/>
                <a:gd name="T12" fmla="*/ 38 w 4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5" name="Freeform 41"/>
            <p:cNvSpPr>
              <a:spLocks/>
            </p:cNvSpPr>
            <p:nvPr/>
          </p:nvSpPr>
          <p:spPr bwMode="auto">
            <a:xfrm>
              <a:off x="2122830" y="3740830"/>
              <a:ext cx="5777" cy="28886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1 w 4"/>
                <a:gd name="T7" fmla="*/ 20 h 20"/>
                <a:gd name="T8" fmla="*/ 0 w 4"/>
                <a:gd name="T9" fmla="*/ 20 h 20"/>
                <a:gd name="T10" fmla="*/ 0 w 4"/>
                <a:gd name="T11" fmla="*/ 17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6" name="Freeform 42"/>
            <p:cNvSpPr>
              <a:spLocks/>
            </p:cNvSpPr>
            <p:nvPr/>
          </p:nvSpPr>
          <p:spPr bwMode="auto">
            <a:xfrm>
              <a:off x="2127164" y="3576182"/>
              <a:ext cx="5777" cy="118431"/>
            </a:xfrm>
            <a:custGeom>
              <a:avLst/>
              <a:gdLst>
                <a:gd name="T0" fmla="*/ 1 w 4"/>
                <a:gd name="T1" fmla="*/ 0 h 82"/>
                <a:gd name="T2" fmla="*/ 4 w 4"/>
                <a:gd name="T3" fmla="*/ 0 h 82"/>
                <a:gd name="T4" fmla="*/ 4 w 4"/>
                <a:gd name="T5" fmla="*/ 2 h 82"/>
                <a:gd name="T6" fmla="*/ 2 w 4"/>
                <a:gd name="T7" fmla="*/ 82 h 82"/>
                <a:gd name="T8" fmla="*/ 0 w 4"/>
                <a:gd name="T9" fmla="*/ 82 h 82"/>
                <a:gd name="T10" fmla="*/ 0 w 4"/>
                <a:gd name="T11" fmla="*/ 80 h 82"/>
                <a:gd name="T12" fmla="*/ 1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7" name="Line 43"/>
            <p:cNvSpPr>
              <a:spLocks noChangeShapeType="1"/>
            </p:cNvSpPr>
            <p:nvPr/>
          </p:nvSpPr>
          <p:spPr bwMode="auto">
            <a:xfrm>
              <a:off x="2132941" y="3499634"/>
              <a:ext cx="0" cy="27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8" name="Freeform 44"/>
            <p:cNvSpPr>
              <a:spLocks/>
            </p:cNvSpPr>
            <p:nvPr/>
          </p:nvSpPr>
          <p:spPr bwMode="auto">
            <a:xfrm>
              <a:off x="2132941" y="3327765"/>
              <a:ext cx="5777" cy="119876"/>
            </a:xfrm>
            <a:custGeom>
              <a:avLst/>
              <a:gdLst>
                <a:gd name="T0" fmla="*/ 2 w 4"/>
                <a:gd name="T1" fmla="*/ 0 h 83"/>
                <a:gd name="T2" fmla="*/ 4 w 4"/>
                <a:gd name="T3" fmla="*/ 0 h 83"/>
                <a:gd name="T4" fmla="*/ 4 w 4"/>
                <a:gd name="T5" fmla="*/ 3 h 83"/>
                <a:gd name="T6" fmla="*/ 2 w 4"/>
                <a:gd name="T7" fmla="*/ 83 h 83"/>
                <a:gd name="T8" fmla="*/ 0 w 4"/>
                <a:gd name="T9" fmla="*/ 83 h 83"/>
                <a:gd name="T10" fmla="*/ 0 w 4"/>
                <a:gd name="T11" fmla="*/ 81 h 83"/>
                <a:gd name="T12" fmla="*/ 2 w 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9" name="Line 45"/>
            <p:cNvSpPr>
              <a:spLocks noChangeShapeType="1"/>
            </p:cNvSpPr>
            <p:nvPr/>
          </p:nvSpPr>
          <p:spPr bwMode="auto">
            <a:xfrm>
              <a:off x="2138718" y="3319099"/>
              <a:ext cx="0" cy="259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0" name="Freeform 46"/>
            <p:cNvSpPr>
              <a:spLocks/>
            </p:cNvSpPr>
            <p:nvPr/>
          </p:nvSpPr>
          <p:spPr bwMode="auto">
            <a:xfrm>
              <a:off x="2138718" y="3395646"/>
              <a:ext cx="5777" cy="118431"/>
            </a:xfrm>
            <a:custGeom>
              <a:avLst/>
              <a:gdLst>
                <a:gd name="T0" fmla="*/ 0 w 4"/>
                <a:gd name="T1" fmla="*/ 0 h 82"/>
                <a:gd name="T2" fmla="*/ 2 w 4"/>
                <a:gd name="T3" fmla="*/ 0 h 82"/>
                <a:gd name="T4" fmla="*/ 4 w 4"/>
                <a:gd name="T5" fmla="*/ 80 h 82"/>
                <a:gd name="T6" fmla="*/ 4 w 4"/>
                <a:gd name="T7" fmla="*/ 82 h 82"/>
                <a:gd name="T8" fmla="*/ 0 w 4"/>
                <a:gd name="T9" fmla="*/ 82 h 82"/>
                <a:gd name="T10" fmla="*/ 0 w 4"/>
                <a:gd name="T11" fmla="*/ 2 h 82"/>
                <a:gd name="T12" fmla="*/ 0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1" name="Line 47"/>
            <p:cNvSpPr>
              <a:spLocks noChangeShapeType="1"/>
            </p:cNvSpPr>
            <p:nvPr/>
          </p:nvSpPr>
          <p:spPr bwMode="auto">
            <a:xfrm>
              <a:off x="2144495" y="3563183"/>
              <a:ext cx="0" cy="27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2" name="Freeform 48"/>
            <p:cNvSpPr>
              <a:spLocks/>
            </p:cNvSpPr>
            <p:nvPr/>
          </p:nvSpPr>
          <p:spPr bwMode="auto">
            <a:xfrm>
              <a:off x="2144495" y="3641174"/>
              <a:ext cx="4333" cy="124209"/>
            </a:xfrm>
            <a:custGeom>
              <a:avLst/>
              <a:gdLst>
                <a:gd name="T0" fmla="*/ 0 w 3"/>
                <a:gd name="T1" fmla="*/ 0 h 86"/>
                <a:gd name="T2" fmla="*/ 2 w 3"/>
                <a:gd name="T3" fmla="*/ 0 h 86"/>
                <a:gd name="T4" fmla="*/ 3 w 3"/>
                <a:gd name="T5" fmla="*/ 85 h 86"/>
                <a:gd name="T6" fmla="*/ 3 w 3"/>
                <a:gd name="T7" fmla="*/ 86 h 86"/>
                <a:gd name="T8" fmla="*/ 1 w 3"/>
                <a:gd name="T9" fmla="*/ 86 h 86"/>
                <a:gd name="T10" fmla="*/ 0 w 3"/>
                <a:gd name="T11" fmla="*/ 3 h 86"/>
                <a:gd name="T12" fmla="*/ 0 w 3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3" name="Freeform 49"/>
            <p:cNvSpPr>
              <a:spLocks/>
            </p:cNvSpPr>
            <p:nvPr/>
          </p:nvSpPr>
          <p:spPr bwMode="auto">
            <a:xfrm>
              <a:off x="2183490" y="3690280"/>
              <a:ext cx="21665" cy="24553"/>
            </a:xfrm>
            <a:custGeom>
              <a:avLst/>
              <a:gdLst>
                <a:gd name="T0" fmla="*/ 13 w 15"/>
                <a:gd name="T1" fmla="*/ 0 h 17"/>
                <a:gd name="T2" fmla="*/ 15 w 15"/>
                <a:gd name="T3" fmla="*/ 0 h 17"/>
                <a:gd name="T4" fmla="*/ 15 w 15"/>
                <a:gd name="T5" fmla="*/ 1 h 17"/>
                <a:gd name="T6" fmla="*/ 3 w 15"/>
                <a:gd name="T7" fmla="*/ 17 h 17"/>
                <a:gd name="T8" fmla="*/ 0 w 15"/>
                <a:gd name="T9" fmla="*/ 17 h 17"/>
                <a:gd name="T10" fmla="*/ 0 w 15"/>
                <a:gd name="T11" fmla="*/ 15 h 17"/>
                <a:gd name="T12" fmla="*/ 13 w 1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4" name="Freeform 50"/>
            <p:cNvSpPr>
              <a:spLocks/>
            </p:cNvSpPr>
            <p:nvPr/>
          </p:nvSpPr>
          <p:spPr bwMode="auto">
            <a:xfrm>
              <a:off x="2236929" y="3596402"/>
              <a:ext cx="30330" cy="46217"/>
            </a:xfrm>
            <a:custGeom>
              <a:avLst/>
              <a:gdLst>
                <a:gd name="T0" fmla="*/ 19 w 21"/>
                <a:gd name="T1" fmla="*/ 0 h 32"/>
                <a:gd name="T2" fmla="*/ 21 w 21"/>
                <a:gd name="T3" fmla="*/ 0 h 32"/>
                <a:gd name="T4" fmla="*/ 21 w 21"/>
                <a:gd name="T5" fmla="*/ 1 h 32"/>
                <a:gd name="T6" fmla="*/ 2 w 21"/>
                <a:gd name="T7" fmla="*/ 32 h 32"/>
                <a:gd name="T8" fmla="*/ 0 w 21"/>
                <a:gd name="T9" fmla="*/ 32 h 32"/>
                <a:gd name="T10" fmla="*/ 0 w 21"/>
                <a:gd name="T11" fmla="*/ 30 h 32"/>
                <a:gd name="T12" fmla="*/ 19 w 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5" name="Freeform 51"/>
            <p:cNvSpPr>
              <a:spLocks noEditPoints="1"/>
            </p:cNvSpPr>
            <p:nvPr/>
          </p:nvSpPr>
          <p:spPr bwMode="auto">
            <a:xfrm>
              <a:off x="3516566" y="2318208"/>
              <a:ext cx="2042220" cy="2115879"/>
            </a:xfrm>
            <a:custGeom>
              <a:avLst/>
              <a:gdLst>
                <a:gd name="T0" fmla="*/ 1 w 1414"/>
                <a:gd name="T1" fmla="*/ 1325 h 1465"/>
                <a:gd name="T2" fmla="*/ 3 w 1414"/>
                <a:gd name="T3" fmla="*/ 1168 h 1465"/>
                <a:gd name="T4" fmla="*/ 3 w 1414"/>
                <a:gd name="T5" fmla="*/ 1018 h 1465"/>
                <a:gd name="T6" fmla="*/ 15 w 1414"/>
                <a:gd name="T7" fmla="*/ 869 h 1465"/>
                <a:gd name="T8" fmla="*/ 17 w 1414"/>
                <a:gd name="T9" fmla="*/ 711 h 1465"/>
                <a:gd name="T10" fmla="*/ 1390 w 1414"/>
                <a:gd name="T11" fmla="*/ 650 h 1465"/>
                <a:gd name="T12" fmla="*/ 1375 w 1414"/>
                <a:gd name="T13" fmla="*/ 647 h 1465"/>
                <a:gd name="T14" fmla="*/ 1346 w 1414"/>
                <a:gd name="T15" fmla="*/ 621 h 1465"/>
                <a:gd name="T16" fmla="*/ 1334 w 1414"/>
                <a:gd name="T17" fmla="*/ 619 h 1465"/>
                <a:gd name="T18" fmla="*/ 1314 w 1414"/>
                <a:gd name="T19" fmla="*/ 612 h 1465"/>
                <a:gd name="T20" fmla="*/ 1299 w 1414"/>
                <a:gd name="T21" fmla="*/ 603 h 1465"/>
                <a:gd name="T22" fmla="*/ 1282 w 1414"/>
                <a:gd name="T23" fmla="*/ 585 h 1465"/>
                <a:gd name="T24" fmla="*/ 19 w 1414"/>
                <a:gd name="T25" fmla="*/ 594 h 1465"/>
                <a:gd name="T26" fmla="*/ 1238 w 1414"/>
                <a:gd name="T27" fmla="*/ 573 h 1465"/>
                <a:gd name="T28" fmla="*/ 1204 w 1414"/>
                <a:gd name="T29" fmla="*/ 546 h 1465"/>
                <a:gd name="T30" fmla="*/ 1182 w 1414"/>
                <a:gd name="T31" fmla="*/ 547 h 1465"/>
                <a:gd name="T32" fmla="*/ 1172 w 1414"/>
                <a:gd name="T33" fmla="*/ 533 h 1465"/>
                <a:gd name="T34" fmla="*/ 1157 w 1414"/>
                <a:gd name="T35" fmla="*/ 522 h 1465"/>
                <a:gd name="T36" fmla="*/ 1126 w 1414"/>
                <a:gd name="T37" fmla="*/ 498 h 1465"/>
                <a:gd name="T38" fmla="*/ 10 w 1414"/>
                <a:gd name="T39" fmla="*/ 495 h 1465"/>
                <a:gd name="T40" fmla="*/ 1080 w 1414"/>
                <a:gd name="T41" fmla="*/ 474 h 1465"/>
                <a:gd name="T42" fmla="*/ 1063 w 1414"/>
                <a:gd name="T43" fmla="*/ 472 h 1465"/>
                <a:gd name="T44" fmla="*/ 1048 w 1414"/>
                <a:gd name="T45" fmla="*/ 456 h 1465"/>
                <a:gd name="T46" fmla="*/ 1027 w 1414"/>
                <a:gd name="T47" fmla="*/ 449 h 1465"/>
                <a:gd name="T48" fmla="*/ 1004 w 1414"/>
                <a:gd name="T49" fmla="*/ 430 h 1465"/>
                <a:gd name="T50" fmla="*/ 972 w 1414"/>
                <a:gd name="T51" fmla="*/ 414 h 1465"/>
                <a:gd name="T52" fmla="*/ 955 w 1414"/>
                <a:gd name="T53" fmla="*/ 406 h 1465"/>
                <a:gd name="T54" fmla="*/ 937 w 1414"/>
                <a:gd name="T55" fmla="*/ 393 h 1465"/>
                <a:gd name="T56" fmla="*/ 912 w 1414"/>
                <a:gd name="T57" fmla="*/ 392 h 1465"/>
                <a:gd name="T58" fmla="*/ 892 w 1414"/>
                <a:gd name="T59" fmla="*/ 383 h 1465"/>
                <a:gd name="T60" fmla="*/ 863 w 1414"/>
                <a:gd name="T61" fmla="*/ 371 h 1465"/>
                <a:gd name="T62" fmla="*/ 844 w 1414"/>
                <a:gd name="T63" fmla="*/ 355 h 1465"/>
                <a:gd name="T64" fmla="*/ 803 w 1414"/>
                <a:gd name="T65" fmla="*/ 326 h 1465"/>
                <a:gd name="T66" fmla="*/ 797 w 1414"/>
                <a:gd name="T67" fmla="*/ 330 h 1465"/>
                <a:gd name="T68" fmla="*/ 766 w 1414"/>
                <a:gd name="T69" fmla="*/ 318 h 1465"/>
                <a:gd name="T70" fmla="*/ 735 w 1414"/>
                <a:gd name="T71" fmla="*/ 302 h 1465"/>
                <a:gd name="T72" fmla="*/ 715 w 1414"/>
                <a:gd name="T73" fmla="*/ 278 h 1465"/>
                <a:gd name="T74" fmla="*/ 694 w 1414"/>
                <a:gd name="T75" fmla="*/ 271 h 1465"/>
                <a:gd name="T76" fmla="*/ 681 w 1414"/>
                <a:gd name="T77" fmla="*/ 263 h 1465"/>
                <a:gd name="T78" fmla="*/ 664 w 1414"/>
                <a:gd name="T79" fmla="*/ 250 h 1465"/>
                <a:gd name="T80" fmla="*/ 628 w 1414"/>
                <a:gd name="T81" fmla="*/ 243 h 1465"/>
                <a:gd name="T82" fmla="*/ 613 w 1414"/>
                <a:gd name="T83" fmla="*/ 218 h 1465"/>
                <a:gd name="T84" fmla="*/ 585 w 1414"/>
                <a:gd name="T85" fmla="*/ 207 h 1465"/>
                <a:gd name="T86" fmla="*/ 564 w 1414"/>
                <a:gd name="T87" fmla="*/ 201 h 1465"/>
                <a:gd name="T88" fmla="*/ 17 w 1414"/>
                <a:gd name="T89" fmla="*/ 196 h 1465"/>
                <a:gd name="T90" fmla="*/ 527 w 1414"/>
                <a:gd name="T91" fmla="*/ 182 h 1465"/>
                <a:gd name="T92" fmla="*/ 501 w 1414"/>
                <a:gd name="T93" fmla="*/ 164 h 1465"/>
                <a:gd name="T94" fmla="*/ 23 w 1414"/>
                <a:gd name="T95" fmla="*/ 148 h 1465"/>
                <a:gd name="T96" fmla="*/ 446 w 1414"/>
                <a:gd name="T97" fmla="*/ 151 h 1465"/>
                <a:gd name="T98" fmla="*/ 418 w 1414"/>
                <a:gd name="T99" fmla="*/ 126 h 1465"/>
                <a:gd name="T100" fmla="*/ 24 w 1414"/>
                <a:gd name="T101" fmla="*/ 109 h 1465"/>
                <a:gd name="T102" fmla="*/ 363 w 1414"/>
                <a:gd name="T103" fmla="*/ 105 h 1465"/>
                <a:gd name="T104" fmla="*/ 335 w 1414"/>
                <a:gd name="T105" fmla="*/ 89 h 1465"/>
                <a:gd name="T106" fmla="*/ 26 w 1414"/>
                <a:gd name="T107" fmla="*/ 71 h 1465"/>
                <a:gd name="T108" fmla="*/ 261 w 1414"/>
                <a:gd name="T109" fmla="*/ 59 h 1465"/>
                <a:gd name="T110" fmla="*/ 238 w 1414"/>
                <a:gd name="T111" fmla="*/ 48 h 1465"/>
                <a:gd name="T112" fmla="*/ 205 w 1414"/>
                <a:gd name="T113" fmla="*/ 51 h 1465"/>
                <a:gd name="T114" fmla="*/ 175 w 1414"/>
                <a:gd name="T115" fmla="*/ 41 h 1465"/>
                <a:gd name="T116" fmla="*/ 126 w 1414"/>
                <a:gd name="T117" fmla="*/ 30 h 1465"/>
                <a:gd name="T118" fmla="*/ 60 w 1414"/>
                <a:gd name="T119" fmla="*/ 1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4" h="1465">
                  <a:moveTo>
                    <a:pt x="0" y="1445"/>
                  </a:moveTo>
                  <a:lnTo>
                    <a:pt x="10" y="1445"/>
                  </a:lnTo>
                  <a:lnTo>
                    <a:pt x="10" y="1465"/>
                  </a:lnTo>
                  <a:lnTo>
                    <a:pt x="0" y="1465"/>
                  </a:lnTo>
                  <a:lnTo>
                    <a:pt x="0" y="1445"/>
                  </a:lnTo>
                  <a:close/>
                  <a:moveTo>
                    <a:pt x="0" y="1404"/>
                  </a:moveTo>
                  <a:lnTo>
                    <a:pt x="10" y="1404"/>
                  </a:lnTo>
                  <a:lnTo>
                    <a:pt x="10" y="1425"/>
                  </a:lnTo>
                  <a:lnTo>
                    <a:pt x="0" y="1425"/>
                  </a:lnTo>
                  <a:lnTo>
                    <a:pt x="0" y="1404"/>
                  </a:lnTo>
                  <a:close/>
                  <a:moveTo>
                    <a:pt x="1" y="1365"/>
                  </a:moveTo>
                  <a:lnTo>
                    <a:pt x="11" y="1365"/>
                  </a:lnTo>
                  <a:lnTo>
                    <a:pt x="11" y="1386"/>
                  </a:lnTo>
                  <a:lnTo>
                    <a:pt x="1" y="1386"/>
                  </a:lnTo>
                  <a:lnTo>
                    <a:pt x="1" y="1365"/>
                  </a:lnTo>
                  <a:close/>
                  <a:moveTo>
                    <a:pt x="1" y="1325"/>
                  </a:moveTo>
                  <a:lnTo>
                    <a:pt x="11" y="1325"/>
                  </a:lnTo>
                  <a:lnTo>
                    <a:pt x="11" y="1346"/>
                  </a:lnTo>
                  <a:lnTo>
                    <a:pt x="1" y="1346"/>
                  </a:lnTo>
                  <a:lnTo>
                    <a:pt x="1" y="1325"/>
                  </a:lnTo>
                  <a:close/>
                  <a:moveTo>
                    <a:pt x="1" y="1285"/>
                  </a:moveTo>
                  <a:lnTo>
                    <a:pt x="11" y="1285"/>
                  </a:lnTo>
                  <a:lnTo>
                    <a:pt x="11" y="1306"/>
                  </a:lnTo>
                  <a:lnTo>
                    <a:pt x="1" y="1306"/>
                  </a:lnTo>
                  <a:lnTo>
                    <a:pt x="1" y="1285"/>
                  </a:lnTo>
                  <a:close/>
                  <a:moveTo>
                    <a:pt x="1" y="1246"/>
                  </a:moveTo>
                  <a:lnTo>
                    <a:pt x="11" y="1246"/>
                  </a:lnTo>
                  <a:lnTo>
                    <a:pt x="11" y="1266"/>
                  </a:lnTo>
                  <a:lnTo>
                    <a:pt x="1" y="1266"/>
                  </a:lnTo>
                  <a:lnTo>
                    <a:pt x="1" y="1246"/>
                  </a:lnTo>
                  <a:close/>
                  <a:moveTo>
                    <a:pt x="1" y="1206"/>
                  </a:moveTo>
                  <a:lnTo>
                    <a:pt x="11" y="1206"/>
                  </a:lnTo>
                  <a:lnTo>
                    <a:pt x="11" y="1226"/>
                  </a:lnTo>
                  <a:lnTo>
                    <a:pt x="1" y="1226"/>
                  </a:lnTo>
                  <a:lnTo>
                    <a:pt x="1" y="1206"/>
                  </a:lnTo>
                  <a:close/>
                  <a:moveTo>
                    <a:pt x="3" y="1168"/>
                  </a:moveTo>
                  <a:lnTo>
                    <a:pt x="14" y="1168"/>
                  </a:lnTo>
                  <a:lnTo>
                    <a:pt x="14" y="1188"/>
                  </a:lnTo>
                  <a:lnTo>
                    <a:pt x="3" y="1188"/>
                  </a:lnTo>
                  <a:lnTo>
                    <a:pt x="3" y="1168"/>
                  </a:lnTo>
                  <a:close/>
                  <a:moveTo>
                    <a:pt x="3" y="1128"/>
                  </a:moveTo>
                  <a:lnTo>
                    <a:pt x="14" y="1128"/>
                  </a:lnTo>
                  <a:lnTo>
                    <a:pt x="14" y="1148"/>
                  </a:lnTo>
                  <a:lnTo>
                    <a:pt x="3" y="1148"/>
                  </a:lnTo>
                  <a:lnTo>
                    <a:pt x="3" y="1128"/>
                  </a:lnTo>
                  <a:close/>
                  <a:moveTo>
                    <a:pt x="3" y="1088"/>
                  </a:moveTo>
                  <a:lnTo>
                    <a:pt x="14" y="1088"/>
                  </a:lnTo>
                  <a:lnTo>
                    <a:pt x="14" y="1109"/>
                  </a:lnTo>
                  <a:lnTo>
                    <a:pt x="3" y="1109"/>
                  </a:lnTo>
                  <a:lnTo>
                    <a:pt x="3" y="1088"/>
                  </a:lnTo>
                  <a:close/>
                  <a:moveTo>
                    <a:pt x="3" y="1048"/>
                  </a:moveTo>
                  <a:lnTo>
                    <a:pt x="14" y="1048"/>
                  </a:lnTo>
                  <a:lnTo>
                    <a:pt x="14" y="1069"/>
                  </a:lnTo>
                  <a:lnTo>
                    <a:pt x="3" y="1069"/>
                  </a:lnTo>
                  <a:lnTo>
                    <a:pt x="3" y="1048"/>
                  </a:lnTo>
                  <a:close/>
                  <a:moveTo>
                    <a:pt x="5" y="1009"/>
                  </a:moveTo>
                  <a:lnTo>
                    <a:pt x="15" y="1009"/>
                  </a:lnTo>
                  <a:lnTo>
                    <a:pt x="15" y="1029"/>
                  </a:lnTo>
                  <a:lnTo>
                    <a:pt x="3" y="1029"/>
                  </a:lnTo>
                  <a:lnTo>
                    <a:pt x="3" y="1018"/>
                  </a:lnTo>
                  <a:lnTo>
                    <a:pt x="5" y="1018"/>
                  </a:lnTo>
                  <a:lnTo>
                    <a:pt x="5" y="1009"/>
                  </a:lnTo>
                  <a:close/>
                  <a:moveTo>
                    <a:pt x="5" y="969"/>
                  </a:moveTo>
                  <a:lnTo>
                    <a:pt x="15" y="969"/>
                  </a:lnTo>
                  <a:lnTo>
                    <a:pt x="15" y="989"/>
                  </a:lnTo>
                  <a:lnTo>
                    <a:pt x="5" y="989"/>
                  </a:lnTo>
                  <a:lnTo>
                    <a:pt x="5" y="969"/>
                  </a:lnTo>
                  <a:close/>
                  <a:moveTo>
                    <a:pt x="5" y="929"/>
                  </a:moveTo>
                  <a:lnTo>
                    <a:pt x="15" y="929"/>
                  </a:lnTo>
                  <a:lnTo>
                    <a:pt x="15" y="949"/>
                  </a:lnTo>
                  <a:lnTo>
                    <a:pt x="5" y="949"/>
                  </a:lnTo>
                  <a:lnTo>
                    <a:pt x="5" y="929"/>
                  </a:lnTo>
                  <a:close/>
                  <a:moveTo>
                    <a:pt x="5" y="889"/>
                  </a:moveTo>
                  <a:lnTo>
                    <a:pt x="15" y="889"/>
                  </a:lnTo>
                  <a:lnTo>
                    <a:pt x="15" y="909"/>
                  </a:lnTo>
                  <a:lnTo>
                    <a:pt x="5" y="909"/>
                  </a:lnTo>
                  <a:lnTo>
                    <a:pt x="5" y="889"/>
                  </a:lnTo>
                  <a:close/>
                  <a:moveTo>
                    <a:pt x="5" y="849"/>
                  </a:moveTo>
                  <a:lnTo>
                    <a:pt x="15" y="849"/>
                  </a:lnTo>
                  <a:lnTo>
                    <a:pt x="15" y="869"/>
                  </a:lnTo>
                  <a:lnTo>
                    <a:pt x="5" y="869"/>
                  </a:lnTo>
                  <a:lnTo>
                    <a:pt x="5" y="849"/>
                  </a:lnTo>
                  <a:close/>
                  <a:moveTo>
                    <a:pt x="7" y="812"/>
                  </a:moveTo>
                  <a:lnTo>
                    <a:pt x="17" y="812"/>
                  </a:lnTo>
                  <a:lnTo>
                    <a:pt x="17" y="831"/>
                  </a:lnTo>
                  <a:lnTo>
                    <a:pt x="7" y="831"/>
                  </a:lnTo>
                  <a:lnTo>
                    <a:pt x="7" y="812"/>
                  </a:lnTo>
                  <a:close/>
                  <a:moveTo>
                    <a:pt x="7" y="772"/>
                  </a:moveTo>
                  <a:lnTo>
                    <a:pt x="17" y="772"/>
                  </a:lnTo>
                  <a:lnTo>
                    <a:pt x="17" y="791"/>
                  </a:lnTo>
                  <a:lnTo>
                    <a:pt x="7" y="791"/>
                  </a:lnTo>
                  <a:lnTo>
                    <a:pt x="7" y="772"/>
                  </a:lnTo>
                  <a:close/>
                  <a:moveTo>
                    <a:pt x="7" y="732"/>
                  </a:moveTo>
                  <a:lnTo>
                    <a:pt x="17" y="732"/>
                  </a:lnTo>
                  <a:lnTo>
                    <a:pt x="17" y="751"/>
                  </a:lnTo>
                  <a:lnTo>
                    <a:pt x="7" y="751"/>
                  </a:lnTo>
                  <a:lnTo>
                    <a:pt x="7" y="732"/>
                  </a:lnTo>
                  <a:close/>
                  <a:moveTo>
                    <a:pt x="7" y="692"/>
                  </a:moveTo>
                  <a:lnTo>
                    <a:pt x="17" y="692"/>
                  </a:lnTo>
                  <a:lnTo>
                    <a:pt x="17" y="711"/>
                  </a:lnTo>
                  <a:lnTo>
                    <a:pt x="7" y="711"/>
                  </a:lnTo>
                  <a:lnTo>
                    <a:pt x="7" y="692"/>
                  </a:lnTo>
                  <a:close/>
                  <a:moveTo>
                    <a:pt x="9" y="654"/>
                  </a:moveTo>
                  <a:lnTo>
                    <a:pt x="19" y="654"/>
                  </a:lnTo>
                  <a:lnTo>
                    <a:pt x="19" y="668"/>
                  </a:lnTo>
                  <a:lnTo>
                    <a:pt x="17" y="668"/>
                  </a:lnTo>
                  <a:lnTo>
                    <a:pt x="17" y="671"/>
                  </a:lnTo>
                  <a:lnTo>
                    <a:pt x="7" y="671"/>
                  </a:lnTo>
                  <a:lnTo>
                    <a:pt x="7" y="658"/>
                  </a:lnTo>
                  <a:lnTo>
                    <a:pt x="9" y="658"/>
                  </a:lnTo>
                  <a:lnTo>
                    <a:pt x="9" y="654"/>
                  </a:lnTo>
                  <a:close/>
                  <a:moveTo>
                    <a:pt x="1378" y="643"/>
                  </a:moveTo>
                  <a:lnTo>
                    <a:pt x="1385" y="643"/>
                  </a:lnTo>
                  <a:lnTo>
                    <a:pt x="1385" y="644"/>
                  </a:lnTo>
                  <a:lnTo>
                    <a:pt x="1388" y="644"/>
                  </a:lnTo>
                  <a:lnTo>
                    <a:pt x="1388" y="651"/>
                  </a:lnTo>
                  <a:lnTo>
                    <a:pt x="1386" y="651"/>
                  </a:lnTo>
                  <a:lnTo>
                    <a:pt x="1386" y="652"/>
                  </a:lnTo>
                  <a:lnTo>
                    <a:pt x="1390" y="652"/>
                  </a:lnTo>
                  <a:lnTo>
                    <a:pt x="1390" y="650"/>
                  </a:lnTo>
                  <a:lnTo>
                    <a:pt x="1399" y="650"/>
                  </a:lnTo>
                  <a:lnTo>
                    <a:pt x="1399" y="652"/>
                  </a:lnTo>
                  <a:lnTo>
                    <a:pt x="1403" y="652"/>
                  </a:lnTo>
                  <a:lnTo>
                    <a:pt x="1403" y="658"/>
                  </a:lnTo>
                  <a:lnTo>
                    <a:pt x="1414" y="658"/>
                  </a:lnTo>
                  <a:lnTo>
                    <a:pt x="1414" y="665"/>
                  </a:lnTo>
                  <a:lnTo>
                    <a:pt x="1408" y="665"/>
                  </a:lnTo>
                  <a:lnTo>
                    <a:pt x="1408" y="668"/>
                  </a:lnTo>
                  <a:lnTo>
                    <a:pt x="1400" y="668"/>
                  </a:lnTo>
                  <a:lnTo>
                    <a:pt x="1400" y="660"/>
                  </a:lnTo>
                  <a:lnTo>
                    <a:pt x="1401" y="660"/>
                  </a:lnTo>
                  <a:lnTo>
                    <a:pt x="1401" y="659"/>
                  </a:lnTo>
                  <a:lnTo>
                    <a:pt x="1398" y="659"/>
                  </a:lnTo>
                  <a:lnTo>
                    <a:pt x="1398" y="662"/>
                  </a:lnTo>
                  <a:lnTo>
                    <a:pt x="1388" y="662"/>
                  </a:lnTo>
                  <a:lnTo>
                    <a:pt x="1388" y="660"/>
                  </a:lnTo>
                  <a:lnTo>
                    <a:pt x="1385" y="660"/>
                  </a:lnTo>
                  <a:lnTo>
                    <a:pt x="1385" y="654"/>
                  </a:lnTo>
                  <a:lnTo>
                    <a:pt x="1375" y="654"/>
                  </a:lnTo>
                  <a:lnTo>
                    <a:pt x="1375" y="647"/>
                  </a:lnTo>
                  <a:lnTo>
                    <a:pt x="1378" y="647"/>
                  </a:lnTo>
                  <a:lnTo>
                    <a:pt x="1378" y="643"/>
                  </a:lnTo>
                  <a:close/>
                  <a:moveTo>
                    <a:pt x="1363" y="635"/>
                  </a:moveTo>
                  <a:lnTo>
                    <a:pt x="1373" y="635"/>
                  </a:lnTo>
                  <a:lnTo>
                    <a:pt x="1373" y="636"/>
                  </a:lnTo>
                  <a:lnTo>
                    <a:pt x="1376" y="636"/>
                  </a:lnTo>
                  <a:lnTo>
                    <a:pt x="1376" y="643"/>
                  </a:lnTo>
                  <a:lnTo>
                    <a:pt x="1371" y="643"/>
                  </a:lnTo>
                  <a:lnTo>
                    <a:pt x="1371" y="649"/>
                  </a:lnTo>
                  <a:lnTo>
                    <a:pt x="1366" y="649"/>
                  </a:lnTo>
                  <a:lnTo>
                    <a:pt x="1366" y="646"/>
                  </a:lnTo>
                  <a:lnTo>
                    <a:pt x="1362" y="646"/>
                  </a:lnTo>
                  <a:lnTo>
                    <a:pt x="1362" y="645"/>
                  </a:lnTo>
                  <a:lnTo>
                    <a:pt x="1359" y="645"/>
                  </a:lnTo>
                  <a:lnTo>
                    <a:pt x="1359" y="638"/>
                  </a:lnTo>
                  <a:lnTo>
                    <a:pt x="1363" y="638"/>
                  </a:lnTo>
                  <a:lnTo>
                    <a:pt x="1363" y="635"/>
                  </a:lnTo>
                  <a:close/>
                  <a:moveTo>
                    <a:pt x="1334" y="619"/>
                  </a:moveTo>
                  <a:lnTo>
                    <a:pt x="1346" y="619"/>
                  </a:lnTo>
                  <a:lnTo>
                    <a:pt x="1346" y="621"/>
                  </a:lnTo>
                  <a:lnTo>
                    <a:pt x="1349" y="621"/>
                  </a:lnTo>
                  <a:lnTo>
                    <a:pt x="1349" y="627"/>
                  </a:lnTo>
                  <a:lnTo>
                    <a:pt x="1359" y="627"/>
                  </a:lnTo>
                  <a:lnTo>
                    <a:pt x="1359" y="634"/>
                  </a:lnTo>
                  <a:lnTo>
                    <a:pt x="1357" y="634"/>
                  </a:lnTo>
                  <a:lnTo>
                    <a:pt x="1357" y="639"/>
                  </a:lnTo>
                  <a:lnTo>
                    <a:pt x="1349" y="639"/>
                  </a:lnTo>
                  <a:lnTo>
                    <a:pt x="1349" y="637"/>
                  </a:lnTo>
                  <a:lnTo>
                    <a:pt x="1344" y="637"/>
                  </a:lnTo>
                  <a:lnTo>
                    <a:pt x="1344" y="629"/>
                  </a:lnTo>
                  <a:lnTo>
                    <a:pt x="1349" y="629"/>
                  </a:lnTo>
                  <a:lnTo>
                    <a:pt x="1349" y="628"/>
                  </a:lnTo>
                  <a:lnTo>
                    <a:pt x="1343" y="628"/>
                  </a:lnTo>
                  <a:lnTo>
                    <a:pt x="1343" y="632"/>
                  </a:lnTo>
                  <a:lnTo>
                    <a:pt x="1336" y="632"/>
                  </a:lnTo>
                  <a:lnTo>
                    <a:pt x="1336" y="629"/>
                  </a:lnTo>
                  <a:lnTo>
                    <a:pt x="1333" y="629"/>
                  </a:lnTo>
                  <a:lnTo>
                    <a:pt x="1333" y="622"/>
                  </a:lnTo>
                  <a:lnTo>
                    <a:pt x="1334" y="622"/>
                  </a:lnTo>
                  <a:lnTo>
                    <a:pt x="1334" y="619"/>
                  </a:lnTo>
                  <a:close/>
                  <a:moveTo>
                    <a:pt x="9" y="614"/>
                  </a:moveTo>
                  <a:lnTo>
                    <a:pt x="19" y="614"/>
                  </a:lnTo>
                  <a:lnTo>
                    <a:pt x="19" y="634"/>
                  </a:lnTo>
                  <a:lnTo>
                    <a:pt x="9" y="634"/>
                  </a:lnTo>
                  <a:lnTo>
                    <a:pt x="9" y="614"/>
                  </a:lnTo>
                  <a:close/>
                  <a:moveTo>
                    <a:pt x="1319" y="608"/>
                  </a:moveTo>
                  <a:lnTo>
                    <a:pt x="1325" y="608"/>
                  </a:lnTo>
                  <a:lnTo>
                    <a:pt x="1325" y="610"/>
                  </a:lnTo>
                  <a:lnTo>
                    <a:pt x="1328" y="610"/>
                  </a:lnTo>
                  <a:lnTo>
                    <a:pt x="1328" y="611"/>
                  </a:lnTo>
                  <a:lnTo>
                    <a:pt x="1331" y="611"/>
                  </a:lnTo>
                  <a:lnTo>
                    <a:pt x="1331" y="618"/>
                  </a:lnTo>
                  <a:lnTo>
                    <a:pt x="1328" y="618"/>
                  </a:lnTo>
                  <a:lnTo>
                    <a:pt x="1328" y="624"/>
                  </a:lnTo>
                  <a:lnTo>
                    <a:pt x="1321" y="624"/>
                  </a:lnTo>
                  <a:lnTo>
                    <a:pt x="1321" y="621"/>
                  </a:lnTo>
                  <a:lnTo>
                    <a:pt x="1318" y="621"/>
                  </a:lnTo>
                  <a:lnTo>
                    <a:pt x="1318" y="620"/>
                  </a:lnTo>
                  <a:lnTo>
                    <a:pt x="1314" y="620"/>
                  </a:lnTo>
                  <a:lnTo>
                    <a:pt x="1314" y="612"/>
                  </a:lnTo>
                  <a:lnTo>
                    <a:pt x="1319" y="612"/>
                  </a:lnTo>
                  <a:lnTo>
                    <a:pt x="1319" y="608"/>
                  </a:lnTo>
                  <a:close/>
                  <a:moveTo>
                    <a:pt x="1289" y="592"/>
                  </a:moveTo>
                  <a:lnTo>
                    <a:pt x="1296" y="592"/>
                  </a:lnTo>
                  <a:lnTo>
                    <a:pt x="1296" y="594"/>
                  </a:lnTo>
                  <a:lnTo>
                    <a:pt x="1299" y="594"/>
                  </a:lnTo>
                  <a:lnTo>
                    <a:pt x="1299" y="598"/>
                  </a:lnTo>
                  <a:lnTo>
                    <a:pt x="1307" y="598"/>
                  </a:lnTo>
                  <a:lnTo>
                    <a:pt x="1307" y="600"/>
                  </a:lnTo>
                  <a:lnTo>
                    <a:pt x="1311" y="600"/>
                  </a:lnTo>
                  <a:lnTo>
                    <a:pt x="1311" y="602"/>
                  </a:lnTo>
                  <a:lnTo>
                    <a:pt x="1314" y="602"/>
                  </a:lnTo>
                  <a:lnTo>
                    <a:pt x="1314" y="609"/>
                  </a:lnTo>
                  <a:lnTo>
                    <a:pt x="1309" y="609"/>
                  </a:lnTo>
                  <a:lnTo>
                    <a:pt x="1309" y="612"/>
                  </a:lnTo>
                  <a:lnTo>
                    <a:pt x="1301" y="612"/>
                  </a:lnTo>
                  <a:lnTo>
                    <a:pt x="1301" y="610"/>
                  </a:lnTo>
                  <a:lnTo>
                    <a:pt x="1297" y="610"/>
                  </a:lnTo>
                  <a:lnTo>
                    <a:pt x="1297" y="603"/>
                  </a:lnTo>
                  <a:lnTo>
                    <a:pt x="1299" y="603"/>
                  </a:lnTo>
                  <a:lnTo>
                    <a:pt x="1299" y="601"/>
                  </a:lnTo>
                  <a:lnTo>
                    <a:pt x="1294" y="601"/>
                  </a:lnTo>
                  <a:lnTo>
                    <a:pt x="1294" y="604"/>
                  </a:lnTo>
                  <a:lnTo>
                    <a:pt x="1286" y="604"/>
                  </a:lnTo>
                  <a:lnTo>
                    <a:pt x="1286" y="596"/>
                  </a:lnTo>
                  <a:lnTo>
                    <a:pt x="1289" y="596"/>
                  </a:lnTo>
                  <a:lnTo>
                    <a:pt x="1289" y="592"/>
                  </a:lnTo>
                  <a:close/>
                  <a:moveTo>
                    <a:pt x="1270" y="585"/>
                  </a:moveTo>
                  <a:lnTo>
                    <a:pt x="1270" y="587"/>
                  </a:lnTo>
                  <a:lnTo>
                    <a:pt x="1271" y="587"/>
                  </a:lnTo>
                  <a:lnTo>
                    <a:pt x="1271" y="585"/>
                  </a:lnTo>
                  <a:lnTo>
                    <a:pt x="1270" y="585"/>
                  </a:lnTo>
                  <a:close/>
                  <a:moveTo>
                    <a:pt x="1261" y="577"/>
                  </a:moveTo>
                  <a:lnTo>
                    <a:pt x="1269" y="577"/>
                  </a:lnTo>
                  <a:lnTo>
                    <a:pt x="1269" y="579"/>
                  </a:lnTo>
                  <a:lnTo>
                    <a:pt x="1273" y="579"/>
                  </a:lnTo>
                  <a:lnTo>
                    <a:pt x="1273" y="582"/>
                  </a:lnTo>
                  <a:lnTo>
                    <a:pt x="1279" y="582"/>
                  </a:lnTo>
                  <a:lnTo>
                    <a:pt x="1279" y="585"/>
                  </a:lnTo>
                  <a:lnTo>
                    <a:pt x="1282" y="585"/>
                  </a:lnTo>
                  <a:lnTo>
                    <a:pt x="1282" y="586"/>
                  </a:lnTo>
                  <a:lnTo>
                    <a:pt x="1286" y="586"/>
                  </a:lnTo>
                  <a:lnTo>
                    <a:pt x="1286" y="593"/>
                  </a:lnTo>
                  <a:lnTo>
                    <a:pt x="1284" y="593"/>
                  </a:lnTo>
                  <a:lnTo>
                    <a:pt x="1284" y="598"/>
                  </a:lnTo>
                  <a:lnTo>
                    <a:pt x="1276" y="598"/>
                  </a:lnTo>
                  <a:lnTo>
                    <a:pt x="1276" y="596"/>
                  </a:lnTo>
                  <a:lnTo>
                    <a:pt x="1272" y="596"/>
                  </a:lnTo>
                  <a:lnTo>
                    <a:pt x="1272" y="595"/>
                  </a:lnTo>
                  <a:lnTo>
                    <a:pt x="1269" y="595"/>
                  </a:lnTo>
                  <a:lnTo>
                    <a:pt x="1269" y="589"/>
                  </a:lnTo>
                  <a:lnTo>
                    <a:pt x="1258" y="589"/>
                  </a:lnTo>
                  <a:lnTo>
                    <a:pt x="1258" y="587"/>
                  </a:lnTo>
                  <a:lnTo>
                    <a:pt x="1256" y="587"/>
                  </a:lnTo>
                  <a:lnTo>
                    <a:pt x="1256" y="580"/>
                  </a:lnTo>
                  <a:lnTo>
                    <a:pt x="1261" y="580"/>
                  </a:lnTo>
                  <a:lnTo>
                    <a:pt x="1261" y="577"/>
                  </a:lnTo>
                  <a:close/>
                  <a:moveTo>
                    <a:pt x="9" y="573"/>
                  </a:moveTo>
                  <a:lnTo>
                    <a:pt x="19" y="573"/>
                  </a:lnTo>
                  <a:lnTo>
                    <a:pt x="19" y="594"/>
                  </a:lnTo>
                  <a:lnTo>
                    <a:pt x="9" y="594"/>
                  </a:lnTo>
                  <a:lnTo>
                    <a:pt x="9" y="573"/>
                  </a:lnTo>
                  <a:close/>
                  <a:moveTo>
                    <a:pt x="1248" y="569"/>
                  </a:moveTo>
                  <a:lnTo>
                    <a:pt x="1256" y="569"/>
                  </a:lnTo>
                  <a:lnTo>
                    <a:pt x="1256" y="571"/>
                  </a:lnTo>
                  <a:lnTo>
                    <a:pt x="1260" y="571"/>
                  </a:lnTo>
                  <a:lnTo>
                    <a:pt x="1260" y="578"/>
                  </a:lnTo>
                  <a:lnTo>
                    <a:pt x="1254" y="578"/>
                  </a:lnTo>
                  <a:lnTo>
                    <a:pt x="1254" y="581"/>
                  </a:lnTo>
                  <a:lnTo>
                    <a:pt x="1246" y="581"/>
                  </a:lnTo>
                  <a:lnTo>
                    <a:pt x="1246" y="573"/>
                  </a:lnTo>
                  <a:lnTo>
                    <a:pt x="1248" y="573"/>
                  </a:lnTo>
                  <a:lnTo>
                    <a:pt x="1248" y="569"/>
                  </a:lnTo>
                  <a:close/>
                  <a:moveTo>
                    <a:pt x="1231" y="560"/>
                  </a:moveTo>
                  <a:lnTo>
                    <a:pt x="1238" y="560"/>
                  </a:lnTo>
                  <a:lnTo>
                    <a:pt x="1238" y="562"/>
                  </a:lnTo>
                  <a:lnTo>
                    <a:pt x="1241" y="562"/>
                  </a:lnTo>
                  <a:lnTo>
                    <a:pt x="1241" y="568"/>
                  </a:lnTo>
                  <a:lnTo>
                    <a:pt x="1238" y="568"/>
                  </a:lnTo>
                  <a:lnTo>
                    <a:pt x="1238" y="573"/>
                  </a:lnTo>
                  <a:lnTo>
                    <a:pt x="1231" y="573"/>
                  </a:lnTo>
                  <a:lnTo>
                    <a:pt x="1231" y="572"/>
                  </a:lnTo>
                  <a:lnTo>
                    <a:pt x="1228" y="572"/>
                  </a:lnTo>
                  <a:lnTo>
                    <a:pt x="1228" y="564"/>
                  </a:lnTo>
                  <a:lnTo>
                    <a:pt x="1231" y="564"/>
                  </a:lnTo>
                  <a:lnTo>
                    <a:pt x="1231" y="560"/>
                  </a:lnTo>
                  <a:close/>
                  <a:moveTo>
                    <a:pt x="1217" y="552"/>
                  </a:moveTo>
                  <a:lnTo>
                    <a:pt x="1224" y="552"/>
                  </a:lnTo>
                  <a:lnTo>
                    <a:pt x="1224" y="554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24" y="560"/>
                  </a:lnTo>
                  <a:lnTo>
                    <a:pt x="1224" y="565"/>
                  </a:lnTo>
                  <a:lnTo>
                    <a:pt x="1217" y="565"/>
                  </a:lnTo>
                  <a:lnTo>
                    <a:pt x="1217" y="564"/>
                  </a:lnTo>
                  <a:lnTo>
                    <a:pt x="1214" y="564"/>
                  </a:lnTo>
                  <a:lnTo>
                    <a:pt x="1214" y="556"/>
                  </a:lnTo>
                  <a:lnTo>
                    <a:pt x="1217" y="556"/>
                  </a:lnTo>
                  <a:lnTo>
                    <a:pt x="1217" y="552"/>
                  </a:lnTo>
                  <a:close/>
                  <a:moveTo>
                    <a:pt x="1204" y="546"/>
                  </a:moveTo>
                  <a:lnTo>
                    <a:pt x="1213" y="546"/>
                  </a:lnTo>
                  <a:lnTo>
                    <a:pt x="1213" y="553"/>
                  </a:lnTo>
                  <a:lnTo>
                    <a:pt x="1207" y="553"/>
                  </a:lnTo>
                  <a:lnTo>
                    <a:pt x="1207" y="556"/>
                  </a:lnTo>
                  <a:lnTo>
                    <a:pt x="1199" y="556"/>
                  </a:lnTo>
                  <a:lnTo>
                    <a:pt x="1199" y="548"/>
                  </a:lnTo>
                  <a:lnTo>
                    <a:pt x="1204" y="548"/>
                  </a:lnTo>
                  <a:lnTo>
                    <a:pt x="1204" y="546"/>
                  </a:lnTo>
                  <a:close/>
                  <a:moveTo>
                    <a:pt x="1183" y="535"/>
                  </a:moveTo>
                  <a:lnTo>
                    <a:pt x="1192" y="535"/>
                  </a:lnTo>
                  <a:lnTo>
                    <a:pt x="1192" y="537"/>
                  </a:lnTo>
                  <a:lnTo>
                    <a:pt x="1196" y="537"/>
                  </a:lnTo>
                  <a:lnTo>
                    <a:pt x="1196" y="538"/>
                  </a:lnTo>
                  <a:lnTo>
                    <a:pt x="1199" y="538"/>
                  </a:lnTo>
                  <a:lnTo>
                    <a:pt x="1199" y="545"/>
                  </a:lnTo>
                  <a:lnTo>
                    <a:pt x="1193" y="545"/>
                  </a:lnTo>
                  <a:lnTo>
                    <a:pt x="1193" y="548"/>
                  </a:lnTo>
                  <a:lnTo>
                    <a:pt x="1185" y="548"/>
                  </a:lnTo>
                  <a:lnTo>
                    <a:pt x="1185" y="547"/>
                  </a:lnTo>
                  <a:lnTo>
                    <a:pt x="1182" y="547"/>
                  </a:lnTo>
                  <a:lnTo>
                    <a:pt x="1182" y="545"/>
                  </a:lnTo>
                  <a:lnTo>
                    <a:pt x="1179" y="545"/>
                  </a:lnTo>
                  <a:lnTo>
                    <a:pt x="1179" y="537"/>
                  </a:lnTo>
                  <a:lnTo>
                    <a:pt x="1183" y="537"/>
                  </a:lnTo>
                  <a:lnTo>
                    <a:pt x="1183" y="535"/>
                  </a:lnTo>
                  <a:close/>
                  <a:moveTo>
                    <a:pt x="9" y="533"/>
                  </a:moveTo>
                  <a:lnTo>
                    <a:pt x="19" y="533"/>
                  </a:lnTo>
                  <a:lnTo>
                    <a:pt x="19" y="554"/>
                  </a:lnTo>
                  <a:lnTo>
                    <a:pt x="9" y="554"/>
                  </a:lnTo>
                  <a:lnTo>
                    <a:pt x="9" y="533"/>
                  </a:lnTo>
                  <a:close/>
                  <a:moveTo>
                    <a:pt x="1159" y="521"/>
                  </a:moveTo>
                  <a:lnTo>
                    <a:pt x="1167" y="521"/>
                  </a:lnTo>
                  <a:lnTo>
                    <a:pt x="1167" y="523"/>
                  </a:lnTo>
                  <a:lnTo>
                    <a:pt x="1171" y="523"/>
                  </a:lnTo>
                  <a:lnTo>
                    <a:pt x="1171" y="525"/>
                  </a:lnTo>
                  <a:lnTo>
                    <a:pt x="1174" y="525"/>
                  </a:lnTo>
                  <a:lnTo>
                    <a:pt x="1174" y="527"/>
                  </a:lnTo>
                  <a:lnTo>
                    <a:pt x="1177" y="527"/>
                  </a:lnTo>
                  <a:lnTo>
                    <a:pt x="1177" y="533"/>
                  </a:lnTo>
                  <a:lnTo>
                    <a:pt x="1172" y="533"/>
                  </a:lnTo>
                  <a:lnTo>
                    <a:pt x="1172" y="537"/>
                  </a:lnTo>
                  <a:lnTo>
                    <a:pt x="1164" y="537"/>
                  </a:lnTo>
                  <a:lnTo>
                    <a:pt x="1164" y="536"/>
                  </a:lnTo>
                  <a:lnTo>
                    <a:pt x="1160" y="536"/>
                  </a:lnTo>
                  <a:lnTo>
                    <a:pt x="1160" y="533"/>
                  </a:lnTo>
                  <a:lnTo>
                    <a:pt x="1157" y="533"/>
                  </a:lnTo>
                  <a:lnTo>
                    <a:pt x="1157" y="525"/>
                  </a:lnTo>
                  <a:lnTo>
                    <a:pt x="1159" y="525"/>
                  </a:lnTo>
                  <a:lnTo>
                    <a:pt x="1159" y="521"/>
                  </a:lnTo>
                  <a:close/>
                  <a:moveTo>
                    <a:pt x="1134" y="505"/>
                  </a:moveTo>
                  <a:lnTo>
                    <a:pt x="1141" y="505"/>
                  </a:lnTo>
                  <a:lnTo>
                    <a:pt x="1141" y="507"/>
                  </a:lnTo>
                  <a:lnTo>
                    <a:pt x="1144" y="507"/>
                  </a:lnTo>
                  <a:lnTo>
                    <a:pt x="1144" y="509"/>
                  </a:lnTo>
                  <a:lnTo>
                    <a:pt x="1145" y="509"/>
                  </a:lnTo>
                  <a:lnTo>
                    <a:pt x="1145" y="513"/>
                  </a:lnTo>
                  <a:lnTo>
                    <a:pt x="1155" y="513"/>
                  </a:lnTo>
                  <a:lnTo>
                    <a:pt x="1155" y="515"/>
                  </a:lnTo>
                  <a:lnTo>
                    <a:pt x="1157" y="515"/>
                  </a:lnTo>
                  <a:lnTo>
                    <a:pt x="1157" y="522"/>
                  </a:lnTo>
                  <a:lnTo>
                    <a:pt x="1152" y="522"/>
                  </a:lnTo>
                  <a:lnTo>
                    <a:pt x="1152" y="528"/>
                  </a:lnTo>
                  <a:lnTo>
                    <a:pt x="1147" y="528"/>
                  </a:lnTo>
                  <a:lnTo>
                    <a:pt x="1147" y="525"/>
                  </a:lnTo>
                  <a:lnTo>
                    <a:pt x="1144" y="525"/>
                  </a:lnTo>
                  <a:lnTo>
                    <a:pt x="1144" y="519"/>
                  </a:lnTo>
                  <a:lnTo>
                    <a:pt x="1142" y="519"/>
                  </a:lnTo>
                  <a:lnTo>
                    <a:pt x="1142" y="514"/>
                  </a:lnTo>
                  <a:lnTo>
                    <a:pt x="1140" y="514"/>
                  </a:lnTo>
                  <a:lnTo>
                    <a:pt x="1140" y="520"/>
                  </a:lnTo>
                  <a:lnTo>
                    <a:pt x="1134" y="520"/>
                  </a:lnTo>
                  <a:lnTo>
                    <a:pt x="1134" y="517"/>
                  </a:lnTo>
                  <a:lnTo>
                    <a:pt x="1131" y="517"/>
                  </a:lnTo>
                  <a:lnTo>
                    <a:pt x="1131" y="509"/>
                  </a:lnTo>
                  <a:lnTo>
                    <a:pt x="1134" y="509"/>
                  </a:lnTo>
                  <a:lnTo>
                    <a:pt x="1134" y="505"/>
                  </a:lnTo>
                  <a:close/>
                  <a:moveTo>
                    <a:pt x="1114" y="496"/>
                  </a:moveTo>
                  <a:lnTo>
                    <a:pt x="1123" y="496"/>
                  </a:lnTo>
                  <a:lnTo>
                    <a:pt x="1123" y="498"/>
                  </a:lnTo>
                  <a:lnTo>
                    <a:pt x="1126" y="498"/>
                  </a:lnTo>
                  <a:lnTo>
                    <a:pt x="1126" y="499"/>
                  </a:lnTo>
                  <a:lnTo>
                    <a:pt x="1130" y="499"/>
                  </a:lnTo>
                  <a:lnTo>
                    <a:pt x="1130" y="504"/>
                  </a:lnTo>
                  <a:lnTo>
                    <a:pt x="1124" y="504"/>
                  </a:lnTo>
                  <a:lnTo>
                    <a:pt x="1124" y="509"/>
                  </a:lnTo>
                  <a:lnTo>
                    <a:pt x="1116" y="509"/>
                  </a:lnTo>
                  <a:lnTo>
                    <a:pt x="1116" y="508"/>
                  </a:lnTo>
                  <a:lnTo>
                    <a:pt x="1112" y="508"/>
                  </a:lnTo>
                  <a:lnTo>
                    <a:pt x="1112" y="500"/>
                  </a:lnTo>
                  <a:lnTo>
                    <a:pt x="1114" y="500"/>
                  </a:lnTo>
                  <a:lnTo>
                    <a:pt x="1114" y="496"/>
                  </a:lnTo>
                  <a:close/>
                  <a:moveTo>
                    <a:pt x="10" y="495"/>
                  </a:moveTo>
                  <a:lnTo>
                    <a:pt x="21" y="495"/>
                  </a:lnTo>
                  <a:lnTo>
                    <a:pt x="21" y="512"/>
                  </a:lnTo>
                  <a:lnTo>
                    <a:pt x="19" y="512"/>
                  </a:lnTo>
                  <a:lnTo>
                    <a:pt x="19" y="514"/>
                  </a:lnTo>
                  <a:lnTo>
                    <a:pt x="9" y="514"/>
                  </a:lnTo>
                  <a:lnTo>
                    <a:pt x="9" y="501"/>
                  </a:lnTo>
                  <a:lnTo>
                    <a:pt x="10" y="501"/>
                  </a:lnTo>
                  <a:lnTo>
                    <a:pt x="10" y="495"/>
                  </a:lnTo>
                  <a:close/>
                  <a:moveTo>
                    <a:pt x="1094" y="484"/>
                  </a:moveTo>
                  <a:lnTo>
                    <a:pt x="1101" y="484"/>
                  </a:lnTo>
                  <a:lnTo>
                    <a:pt x="1101" y="487"/>
                  </a:lnTo>
                  <a:lnTo>
                    <a:pt x="1106" y="487"/>
                  </a:lnTo>
                  <a:lnTo>
                    <a:pt x="1106" y="488"/>
                  </a:lnTo>
                  <a:lnTo>
                    <a:pt x="1109" y="488"/>
                  </a:lnTo>
                  <a:lnTo>
                    <a:pt x="1109" y="495"/>
                  </a:lnTo>
                  <a:lnTo>
                    <a:pt x="1104" y="495"/>
                  </a:lnTo>
                  <a:lnTo>
                    <a:pt x="1104" y="500"/>
                  </a:lnTo>
                  <a:lnTo>
                    <a:pt x="1099" y="500"/>
                  </a:lnTo>
                  <a:lnTo>
                    <a:pt x="1099" y="498"/>
                  </a:lnTo>
                  <a:lnTo>
                    <a:pt x="1095" y="498"/>
                  </a:lnTo>
                  <a:lnTo>
                    <a:pt x="1095" y="497"/>
                  </a:lnTo>
                  <a:lnTo>
                    <a:pt x="1091" y="497"/>
                  </a:lnTo>
                  <a:lnTo>
                    <a:pt x="1091" y="489"/>
                  </a:lnTo>
                  <a:lnTo>
                    <a:pt x="1094" y="489"/>
                  </a:lnTo>
                  <a:lnTo>
                    <a:pt x="1094" y="484"/>
                  </a:lnTo>
                  <a:close/>
                  <a:moveTo>
                    <a:pt x="1072" y="473"/>
                  </a:moveTo>
                  <a:lnTo>
                    <a:pt x="1080" y="473"/>
                  </a:lnTo>
                  <a:lnTo>
                    <a:pt x="1080" y="474"/>
                  </a:lnTo>
                  <a:lnTo>
                    <a:pt x="1084" y="474"/>
                  </a:lnTo>
                  <a:lnTo>
                    <a:pt x="1084" y="476"/>
                  </a:lnTo>
                  <a:lnTo>
                    <a:pt x="1087" y="476"/>
                  </a:lnTo>
                  <a:lnTo>
                    <a:pt x="1087" y="483"/>
                  </a:lnTo>
                  <a:lnTo>
                    <a:pt x="1083" y="483"/>
                  </a:lnTo>
                  <a:lnTo>
                    <a:pt x="1083" y="489"/>
                  </a:lnTo>
                  <a:lnTo>
                    <a:pt x="1077" y="489"/>
                  </a:lnTo>
                  <a:lnTo>
                    <a:pt x="1077" y="487"/>
                  </a:lnTo>
                  <a:lnTo>
                    <a:pt x="1074" y="487"/>
                  </a:lnTo>
                  <a:lnTo>
                    <a:pt x="1074" y="484"/>
                  </a:lnTo>
                  <a:lnTo>
                    <a:pt x="1070" y="484"/>
                  </a:lnTo>
                  <a:lnTo>
                    <a:pt x="1070" y="477"/>
                  </a:lnTo>
                  <a:lnTo>
                    <a:pt x="1072" y="477"/>
                  </a:lnTo>
                  <a:lnTo>
                    <a:pt x="1072" y="473"/>
                  </a:lnTo>
                  <a:close/>
                  <a:moveTo>
                    <a:pt x="1053" y="463"/>
                  </a:moveTo>
                  <a:lnTo>
                    <a:pt x="1062" y="463"/>
                  </a:lnTo>
                  <a:lnTo>
                    <a:pt x="1062" y="465"/>
                  </a:lnTo>
                  <a:lnTo>
                    <a:pt x="1066" y="465"/>
                  </a:lnTo>
                  <a:lnTo>
                    <a:pt x="1066" y="472"/>
                  </a:lnTo>
                  <a:lnTo>
                    <a:pt x="1063" y="472"/>
                  </a:lnTo>
                  <a:lnTo>
                    <a:pt x="1063" y="477"/>
                  </a:lnTo>
                  <a:lnTo>
                    <a:pt x="1055" y="477"/>
                  </a:lnTo>
                  <a:lnTo>
                    <a:pt x="1055" y="475"/>
                  </a:lnTo>
                  <a:lnTo>
                    <a:pt x="1052" y="475"/>
                  </a:lnTo>
                  <a:lnTo>
                    <a:pt x="1052" y="473"/>
                  </a:lnTo>
                  <a:lnTo>
                    <a:pt x="1048" y="473"/>
                  </a:lnTo>
                  <a:lnTo>
                    <a:pt x="1048" y="466"/>
                  </a:lnTo>
                  <a:lnTo>
                    <a:pt x="1053" y="466"/>
                  </a:lnTo>
                  <a:lnTo>
                    <a:pt x="1053" y="463"/>
                  </a:lnTo>
                  <a:close/>
                  <a:moveTo>
                    <a:pt x="10" y="455"/>
                  </a:moveTo>
                  <a:lnTo>
                    <a:pt x="21" y="455"/>
                  </a:lnTo>
                  <a:lnTo>
                    <a:pt x="21" y="475"/>
                  </a:lnTo>
                  <a:lnTo>
                    <a:pt x="10" y="475"/>
                  </a:lnTo>
                  <a:lnTo>
                    <a:pt x="10" y="455"/>
                  </a:lnTo>
                  <a:close/>
                  <a:moveTo>
                    <a:pt x="1031" y="451"/>
                  </a:moveTo>
                  <a:lnTo>
                    <a:pt x="1043" y="451"/>
                  </a:lnTo>
                  <a:lnTo>
                    <a:pt x="1043" y="453"/>
                  </a:lnTo>
                  <a:lnTo>
                    <a:pt x="1045" y="453"/>
                  </a:lnTo>
                  <a:lnTo>
                    <a:pt x="1045" y="456"/>
                  </a:lnTo>
                  <a:lnTo>
                    <a:pt x="1048" y="456"/>
                  </a:lnTo>
                  <a:lnTo>
                    <a:pt x="1048" y="461"/>
                  </a:lnTo>
                  <a:lnTo>
                    <a:pt x="1044" y="461"/>
                  </a:lnTo>
                  <a:lnTo>
                    <a:pt x="1044" y="467"/>
                  </a:lnTo>
                  <a:lnTo>
                    <a:pt x="1038" y="467"/>
                  </a:lnTo>
                  <a:lnTo>
                    <a:pt x="1038" y="466"/>
                  </a:lnTo>
                  <a:lnTo>
                    <a:pt x="1035" y="466"/>
                  </a:lnTo>
                  <a:lnTo>
                    <a:pt x="1035" y="464"/>
                  </a:lnTo>
                  <a:lnTo>
                    <a:pt x="1033" y="464"/>
                  </a:lnTo>
                  <a:lnTo>
                    <a:pt x="1033" y="458"/>
                  </a:lnTo>
                  <a:lnTo>
                    <a:pt x="1031" y="458"/>
                  </a:lnTo>
                  <a:lnTo>
                    <a:pt x="1031" y="451"/>
                  </a:lnTo>
                  <a:close/>
                  <a:moveTo>
                    <a:pt x="1009" y="437"/>
                  </a:moveTo>
                  <a:lnTo>
                    <a:pt x="1018" y="437"/>
                  </a:lnTo>
                  <a:lnTo>
                    <a:pt x="1018" y="440"/>
                  </a:lnTo>
                  <a:lnTo>
                    <a:pt x="1022" y="440"/>
                  </a:lnTo>
                  <a:lnTo>
                    <a:pt x="1022" y="442"/>
                  </a:lnTo>
                  <a:lnTo>
                    <a:pt x="1026" y="442"/>
                  </a:lnTo>
                  <a:lnTo>
                    <a:pt x="1026" y="444"/>
                  </a:lnTo>
                  <a:lnTo>
                    <a:pt x="1027" y="444"/>
                  </a:lnTo>
                  <a:lnTo>
                    <a:pt x="1027" y="449"/>
                  </a:lnTo>
                  <a:lnTo>
                    <a:pt x="1021" y="449"/>
                  </a:lnTo>
                  <a:lnTo>
                    <a:pt x="1021" y="455"/>
                  </a:lnTo>
                  <a:lnTo>
                    <a:pt x="1015" y="455"/>
                  </a:lnTo>
                  <a:lnTo>
                    <a:pt x="1015" y="452"/>
                  </a:lnTo>
                  <a:lnTo>
                    <a:pt x="1012" y="452"/>
                  </a:lnTo>
                  <a:lnTo>
                    <a:pt x="1012" y="450"/>
                  </a:lnTo>
                  <a:lnTo>
                    <a:pt x="1007" y="450"/>
                  </a:lnTo>
                  <a:lnTo>
                    <a:pt x="1007" y="448"/>
                  </a:lnTo>
                  <a:lnTo>
                    <a:pt x="1004" y="448"/>
                  </a:lnTo>
                  <a:lnTo>
                    <a:pt x="1004" y="442"/>
                  </a:lnTo>
                  <a:lnTo>
                    <a:pt x="1009" y="442"/>
                  </a:lnTo>
                  <a:lnTo>
                    <a:pt x="1009" y="437"/>
                  </a:lnTo>
                  <a:close/>
                  <a:moveTo>
                    <a:pt x="985" y="425"/>
                  </a:moveTo>
                  <a:lnTo>
                    <a:pt x="994" y="425"/>
                  </a:lnTo>
                  <a:lnTo>
                    <a:pt x="994" y="426"/>
                  </a:lnTo>
                  <a:lnTo>
                    <a:pt x="997" y="426"/>
                  </a:lnTo>
                  <a:lnTo>
                    <a:pt x="997" y="428"/>
                  </a:lnTo>
                  <a:lnTo>
                    <a:pt x="1001" y="428"/>
                  </a:lnTo>
                  <a:lnTo>
                    <a:pt x="1001" y="430"/>
                  </a:lnTo>
                  <a:lnTo>
                    <a:pt x="1004" y="430"/>
                  </a:lnTo>
                  <a:lnTo>
                    <a:pt x="1004" y="434"/>
                  </a:lnTo>
                  <a:lnTo>
                    <a:pt x="998" y="434"/>
                  </a:lnTo>
                  <a:lnTo>
                    <a:pt x="998" y="440"/>
                  </a:lnTo>
                  <a:lnTo>
                    <a:pt x="990" y="440"/>
                  </a:lnTo>
                  <a:lnTo>
                    <a:pt x="990" y="439"/>
                  </a:lnTo>
                  <a:lnTo>
                    <a:pt x="987" y="439"/>
                  </a:lnTo>
                  <a:lnTo>
                    <a:pt x="987" y="436"/>
                  </a:lnTo>
                  <a:lnTo>
                    <a:pt x="983" y="436"/>
                  </a:lnTo>
                  <a:lnTo>
                    <a:pt x="983" y="435"/>
                  </a:lnTo>
                  <a:lnTo>
                    <a:pt x="980" y="435"/>
                  </a:lnTo>
                  <a:lnTo>
                    <a:pt x="980" y="428"/>
                  </a:lnTo>
                  <a:lnTo>
                    <a:pt x="985" y="428"/>
                  </a:lnTo>
                  <a:lnTo>
                    <a:pt x="985" y="425"/>
                  </a:lnTo>
                  <a:close/>
                  <a:moveTo>
                    <a:pt x="10" y="415"/>
                  </a:moveTo>
                  <a:lnTo>
                    <a:pt x="21" y="415"/>
                  </a:lnTo>
                  <a:lnTo>
                    <a:pt x="21" y="435"/>
                  </a:lnTo>
                  <a:lnTo>
                    <a:pt x="10" y="435"/>
                  </a:lnTo>
                  <a:lnTo>
                    <a:pt x="10" y="415"/>
                  </a:lnTo>
                  <a:close/>
                  <a:moveTo>
                    <a:pt x="966" y="414"/>
                  </a:moveTo>
                  <a:lnTo>
                    <a:pt x="972" y="414"/>
                  </a:lnTo>
                  <a:lnTo>
                    <a:pt x="972" y="415"/>
                  </a:lnTo>
                  <a:lnTo>
                    <a:pt x="975" y="415"/>
                  </a:lnTo>
                  <a:lnTo>
                    <a:pt x="975" y="417"/>
                  </a:lnTo>
                  <a:lnTo>
                    <a:pt x="979" y="417"/>
                  </a:lnTo>
                  <a:lnTo>
                    <a:pt x="979" y="423"/>
                  </a:lnTo>
                  <a:lnTo>
                    <a:pt x="974" y="423"/>
                  </a:lnTo>
                  <a:lnTo>
                    <a:pt x="974" y="428"/>
                  </a:lnTo>
                  <a:lnTo>
                    <a:pt x="969" y="428"/>
                  </a:lnTo>
                  <a:lnTo>
                    <a:pt x="969" y="427"/>
                  </a:lnTo>
                  <a:lnTo>
                    <a:pt x="965" y="427"/>
                  </a:lnTo>
                  <a:lnTo>
                    <a:pt x="965" y="425"/>
                  </a:lnTo>
                  <a:lnTo>
                    <a:pt x="962" y="425"/>
                  </a:lnTo>
                  <a:lnTo>
                    <a:pt x="962" y="418"/>
                  </a:lnTo>
                  <a:lnTo>
                    <a:pt x="966" y="418"/>
                  </a:lnTo>
                  <a:lnTo>
                    <a:pt x="966" y="414"/>
                  </a:lnTo>
                  <a:close/>
                  <a:moveTo>
                    <a:pt x="942" y="401"/>
                  </a:moveTo>
                  <a:lnTo>
                    <a:pt x="950" y="401"/>
                  </a:lnTo>
                  <a:lnTo>
                    <a:pt x="950" y="403"/>
                  </a:lnTo>
                  <a:lnTo>
                    <a:pt x="955" y="403"/>
                  </a:lnTo>
                  <a:lnTo>
                    <a:pt x="955" y="406"/>
                  </a:lnTo>
                  <a:lnTo>
                    <a:pt x="958" y="406"/>
                  </a:lnTo>
                  <a:lnTo>
                    <a:pt x="958" y="407"/>
                  </a:lnTo>
                  <a:lnTo>
                    <a:pt x="962" y="407"/>
                  </a:lnTo>
                  <a:lnTo>
                    <a:pt x="962" y="412"/>
                  </a:lnTo>
                  <a:lnTo>
                    <a:pt x="956" y="412"/>
                  </a:lnTo>
                  <a:lnTo>
                    <a:pt x="956" y="417"/>
                  </a:lnTo>
                  <a:lnTo>
                    <a:pt x="948" y="417"/>
                  </a:lnTo>
                  <a:lnTo>
                    <a:pt x="948" y="416"/>
                  </a:lnTo>
                  <a:lnTo>
                    <a:pt x="945" y="416"/>
                  </a:lnTo>
                  <a:lnTo>
                    <a:pt x="945" y="414"/>
                  </a:lnTo>
                  <a:lnTo>
                    <a:pt x="940" y="414"/>
                  </a:lnTo>
                  <a:lnTo>
                    <a:pt x="940" y="406"/>
                  </a:lnTo>
                  <a:lnTo>
                    <a:pt x="942" y="406"/>
                  </a:lnTo>
                  <a:lnTo>
                    <a:pt x="942" y="401"/>
                  </a:lnTo>
                  <a:close/>
                  <a:moveTo>
                    <a:pt x="923" y="390"/>
                  </a:moveTo>
                  <a:lnTo>
                    <a:pt x="930" y="390"/>
                  </a:lnTo>
                  <a:lnTo>
                    <a:pt x="930" y="392"/>
                  </a:lnTo>
                  <a:lnTo>
                    <a:pt x="933" y="392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37" y="400"/>
                  </a:lnTo>
                  <a:lnTo>
                    <a:pt x="933" y="400"/>
                  </a:lnTo>
                  <a:lnTo>
                    <a:pt x="933" y="406"/>
                  </a:lnTo>
                  <a:lnTo>
                    <a:pt x="926" y="406"/>
                  </a:lnTo>
                  <a:lnTo>
                    <a:pt x="926" y="403"/>
                  </a:lnTo>
                  <a:lnTo>
                    <a:pt x="923" y="403"/>
                  </a:lnTo>
                  <a:lnTo>
                    <a:pt x="923" y="402"/>
                  </a:lnTo>
                  <a:lnTo>
                    <a:pt x="920" y="402"/>
                  </a:lnTo>
                  <a:lnTo>
                    <a:pt x="920" y="394"/>
                  </a:lnTo>
                  <a:lnTo>
                    <a:pt x="923" y="394"/>
                  </a:lnTo>
                  <a:lnTo>
                    <a:pt x="923" y="390"/>
                  </a:lnTo>
                  <a:close/>
                  <a:moveTo>
                    <a:pt x="898" y="378"/>
                  </a:moveTo>
                  <a:lnTo>
                    <a:pt x="910" y="378"/>
                  </a:lnTo>
                  <a:lnTo>
                    <a:pt x="910" y="380"/>
                  </a:lnTo>
                  <a:lnTo>
                    <a:pt x="912" y="380"/>
                  </a:lnTo>
                  <a:lnTo>
                    <a:pt x="912" y="382"/>
                  </a:lnTo>
                  <a:lnTo>
                    <a:pt x="915" y="382"/>
                  </a:lnTo>
                  <a:lnTo>
                    <a:pt x="915" y="388"/>
                  </a:lnTo>
                  <a:lnTo>
                    <a:pt x="912" y="388"/>
                  </a:lnTo>
                  <a:lnTo>
                    <a:pt x="912" y="392"/>
                  </a:lnTo>
                  <a:lnTo>
                    <a:pt x="901" y="392"/>
                  </a:lnTo>
                  <a:lnTo>
                    <a:pt x="901" y="391"/>
                  </a:lnTo>
                  <a:lnTo>
                    <a:pt x="900" y="391"/>
                  </a:lnTo>
                  <a:lnTo>
                    <a:pt x="900" y="384"/>
                  </a:lnTo>
                  <a:lnTo>
                    <a:pt x="898" y="384"/>
                  </a:lnTo>
                  <a:lnTo>
                    <a:pt x="898" y="378"/>
                  </a:lnTo>
                  <a:close/>
                  <a:moveTo>
                    <a:pt x="10" y="375"/>
                  </a:moveTo>
                  <a:lnTo>
                    <a:pt x="21" y="375"/>
                  </a:lnTo>
                  <a:lnTo>
                    <a:pt x="21" y="395"/>
                  </a:lnTo>
                  <a:lnTo>
                    <a:pt x="10" y="395"/>
                  </a:lnTo>
                  <a:lnTo>
                    <a:pt x="10" y="375"/>
                  </a:lnTo>
                  <a:close/>
                  <a:moveTo>
                    <a:pt x="882" y="367"/>
                  </a:moveTo>
                  <a:lnTo>
                    <a:pt x="889" y="367"/>
                  </a:lnTo>
                  <a:lnTo>
                    <a:pt x="889" y="368"/>
                  </a:lnTo>
                  <a:lnTo>
                    <a:pt x="891" y="368"/>
                  </a:lnTo>
                  <a:lnTo>
                    <a:pt x="891" y="370"/>
                  </a:lnTo>
                  <a:lnTo>
                    <a:pt x="894" y="370"/>
                  </a:lnTo>
                  <a:lnTo>
                    <a:pt x="894" y="377"/>
                  </a:lnTo>
                  <a:lnTo>
                    <a:pt x="892" y="377"/>
                  </a:lnTo>
                  <a:lnTo>
                    <a:pt x="892" y="383"/>
                  </a:lnTo>
                  <a:lnTo>
                    <a:pt x="884" y="383"/>
                  </a:lnTo>
                  <a:lnTo>
                    <a:pt x="884" y="380"/>
                  </a:lnTo>
                  <a:lnTo>
                    <a:pt x="881" y="380"/>
                  </a:lnTo>
                  <a:lnTo>
                    <a:pt x="881" y="378"/>
                  </a:lnTo>
                  <a:lnTo>
                    <a:pt x="879" y="378"/>
                  </a:lnTo>
                  <a:lnTo>
                    <a:pt x="879" y="371"/>
                  </a:lnTo>
                  <a:lnTo>
                    <a:pt x="882" y="371"/>
                  </a:lnTo>
                  <a:lnTo>
                    <a:pt x="882" y="367"/>
                  </a:lnTo>
                  <a:close/>
                  <a:moveTo>
                    <a:pt x="856" y="353"/>
                  </a:moveTo>
                  <a:lnTo>
                    <a:pt x="863" y="353"/>
                  </a:lnTo>
                  <a:lnTo>
                    <a:pt x="863" y="355"/>
                  </a:lnTo>
                  <a:lnTo>
                    <a:pt x="866" y="355"/>
                  </a:lnTo>
                  <a:lnTo>
                    <a:pt x="866" y="358"/>
                  </a:lnTo>
                  <a:lnTo>
                    <a:pt x="869" y="358"/>
                  </a:lnTo>
                  <a:lnTo>
                    <a:pt x="869" y="359"/>
                  </a:lnTo>
                  <a:lnTo>
                    <a:pt x="873" y="359"/>
                  </a:lnTo>
                  <a:lnTo>
                    <a:pt x="873" y="366"/>
                  </a:lnTo>
                  <a:lnTo>
                    <a:pt x="867" y="366"/>
                  </a:lnTo>
                  <a:lnTo>
                    <a:pt x="867" y="371"/>
                  </a:lnTo>
                  <a:lnTo>
                    <a:pt x="863" y="371"/>
                  </a:lnTo>
                  <a:lnTo>
                    <a:pt x="863" y="369"/>
                  </a:lnTo>
                  <a:lnTo>
                    <a:pt x="859" y="369"/>
                  </a:lnTo>
                  <a:lnTo>
                    <a:pt x="859" y="368"/>
                  </a:lnTo>
                  <a:lnTo>
                    <a:pt x="856" y="368"/>
                  </a:lnTo>
                  <a:lnTo>
                    <a:pt x="856" y="366"/>
                  </a:lnTo>
                  <a:lnTo>
                    <a:pt x="852" y="366"/>
                  </a:lnTo>
                  <a:lnTo>
                    <a:pt x="852" y="358"/>
                  </a:lnTo>
                  <a:lnTo>
                    <a:pt x="856" y="358"/>
                  </a:lnTo>
                  <a:lnTo>
                    <a:pt x="856" y="353"/>
                  </a:lnTo>
                  <a:close/>
                  <a:moveTo>
                    <a:pt x="832" y="339"/>
                  </a:moveTo>
                  <a:lnTo>
                    <a:pt x="840" y="339"/>
                  </a:lnTo>
                  <a:lnTo>
                    <a:pt x="840" y="342"/>
                  </a:lnTo>
                  <a:lnTo>
                    <a:pt x="843" y="342"/>
                  </a:lnTo>
                  <a:lnTo>
                    <a:pt x="843" y="344"/>
                  </a:lnTo>
                  <a:lnTo>
                    <a:pt x="847" y="344"/>
                  </a:lnTo>
                  <a:lnTo>
                    <a:pt x="847" y="345"/>
                  </a:lnTo>
                  <a:lnTo>
                    <a:pt x="850" y="345"/>
                  </a:lnTo>
                  <a:lnTo>
                    <a:pt x="850" y="351"/>
                  </a:lnTo>
                  <a:lnTo>
                    <a:pt x="844" y="351"/>
                  </a:lnTo>
                  <a:lnTo>
                    <a:pt x="844" y="355"/>
                  </a:lnTo>
                  <a:lnTo>
                    <a:pt x="836" y="355"/>
                  </a:lnTo>
                  <a:lnTo>
                    <a:pt x="836" y="354"/>
                  </a:lnTo>
                  <a:lnTo>
                    <a:pt x="833" y="354"/>
                  </a:lnTo>
                  <a:lnTo>
                    <a:pt x="833" y="352"/>
                  </a:lnTo>
                  <a:lnTo>
                    <a:pt x="829" y="352"/>
                  </a:lnTo>
                  <a:lnTo>
                    <a:pt x="829" y="344"/>
                  </a:lnTo>
                  <a:lnTo>
                    <a:pt x="832" y="344"/>
                  </a:lnTo>
                  <a:lnTo>
                    <a:pt x="832" y="339"/>
                  </a:lnTo>
                  <a:close/>
                  <a:moveTo>
                    <a:pt x="13" y="337"/>
                  </a:moveTo>
                  <a:lnTo>
                    <a:pt x="23" y="337"/>
                  </a:lnTo>
                  <a:lnTo>
                    <a:pt x="23" y="358"/>
                  </a:lnTo>
                  <a:lnTo>
                    <a:pt x="13" y="358"/>
                  </a:lnTo>
                  <a:lnTo>
                    <a:pt x="13" y="337"/>
                  </a:lnTo>
                  <a:close/>
                  <a:moveTo>
                    <a:pt x="787" y="317"/>
                  </a:moveTo>
                  <a:lnTo>
                    <a:pt x="796" y="317"/>
                  </a:lnTo>
                  <a:lnTo>
                    <a:pt x="796" y="319"/>
                  </a:lnTo>
                  <a:lnTo>
                    <a:pt x="801" y="319"/>
                  </a:lnTo>
                  <a:lnTo>
                    <a:pt x="801" y="320"/>
                  </a:lnTo>
                  <a:lnTo>
                    <a:pt x="803" y="320"/>
                  </a:lnTo>
                  <a:lnTo>
                    <a:pt x="803" y="326"/>
                  </a:lnTo>
                  <a:lnTo>
                    <a:pt x="815" y="326"/>
                  </a:lnTo>
                  <a:lnTo>
                    <a:pt x="815" y="328"/>
                  </a:lnTo>
                  <a:lnTo>
                    <a:pt x="818" y="328"/>
                  </a:lnTo>
                  <a:lnTo>
                    <a:pt x="818" y="330"/>
                  </a:lnTo>
                  <a:lnTo>
                    <a:pt x="819" y="330"/>
                  </a:lnTo>
                  <a:lnTo>
                    <a:pt x="819" y="332"/>
                  </a:lnTo>
                  <a:lnTo>
                    <a:pt x="824" y="332"/>
                  </a:lnTo>
                  <a:lnTo>
                    <a:pt x="824" y="337"/>
                  </a:lnTo>
                  <a:lnTo>
                    <a:pt x="818" y="337"/>
                  </a:lnTo>
                  <a:lnTo>
                    <a:pt x="818" y="343"/>
                  </a:lnTo>
                  <a:lnTo>
                    <a:pt x="809" y="343"/>
                  </a:lnTo>
                  <a:lnTo>
                    <a:pt x="809" y="340"/>
                  </a:lnTo>
                  <a:lnTo>
                    <a:pt x="808" y="340"/>
                  </a:lnTo>
                  <a:lnTo>
                    <a:pt x="808" y="338"/>
                  </a:lnTo>
                  <a:lnTo>
                    <a:pt x="804" y="338"/>
                  </a:lnTo>
                  <a:lnTo>
                    <a:pt x="804" y="331"/>
                  </a:lnTo>
                  <a:lnTo>
                    <a:pt x="802" y="331"/>
                  </a:lnTo>
                  <a:lnTo>
                    <a:pt x="802" y="327"/>
                  </a:lnTo>
                  <a:lnTo>
                    <a:pt x="797" y="327"/>
                  </a:lnTo>
                  <a:lnTo>
                    <a:pt x="797" y="330"/>
                  </a:lnTo>
                  <a:lnTo>
                    <a:pt x="791" y="330"/>
                  </a:lnTo>
                  <a:lnTo>
                    <a:pt x="791" y="329"/>
                  </a:lnTo>
                  <a:lnTo>
                    <a:pt x="786" y="329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17"/>
                  </a:lnTo>
                  <a:close/>
                  <a:moveTo>
                    <a:pt x="761" y="303"/>
                  </a:moveTo>
                  <a:lnTo>
                    <a:pt x="770" y="303"/>
                  </a:lnTo>
                  <a:lnTo>
                    <a:pt x="770" y="305"/>
                  </a:lnTo>
                  <a:lnTo>
                    <a:pt x="776" y="305"/>
                  </a:lnTo>
                  <a:lnTo>
                    <a:pt x="776" y="307"/>
                  </a:lnTo>
                  <a:lnTo>
                    <a:pt x="779" y="307"/>
                  </a:lnTo>
                  <a:lnTo>
                    <a:pt x="779" y="309"/>
                  </a:lnTo>
                  <a:lnTo>
                    <a:pt x="780" y="309"/>
                  </a:lnTo>
                  <a:lnTo>
                    <a:pt x="780" y="314"/>
                  </a:lnTo>
                  <a:lnTo>
                    <a:pt x="775" y="314"/>
                  </a:lnTo>
                  <a:lnTo>
                    <a:pt x="775" y="319"/>
                  </a:lnTo>
                  <a:lnTo>
                    <a:pt x="769" y="319"/>
                  </a:lnTo>
                  <a:lnTo>
                    <a:pt x="769" y="318"/>
                  </a:lnTo>
                  <a:lnTo>
                    <a:pt x="766" y="318"/>
                  </a:lnTo>
                  <a:lnTo>
                    <a:pt x="766" y="315"/>
                  </a:lnTo>
                  <a:lnTo>
                    <a:pt x="760" y="315"/>
                  </a:lnTo>
                  <a:lnTo>
                    <a:pt x="760" y="307"/>
                  </a:lnTo>
                  <a:lnTo>
                    <a:pt x="761" y="307"/>
                  </a:lnTo>
                  <a:lnTo>
                    <a:pt x="761" y="303"/>
                  </a:lnTo>
                  <a:close/>
                  <a:moveTo>
                    <a:pt x="13" y="297"/>
                  </a:moveTo>
                  <a:lnTo>
                    <a:pt x="23" y="297"/>
                  </a:lnTo>
                  <a:lnTo>
                    <a:pt x="23" y="318"/>
                  </a:lnTo>
                  <a:lnTo>
                    <a:pt x="13" y="318"/>
                  </a:lnTo>
                  <a:lnTo>
                    <a:pt x="13" y="297"/>
                  </a:lnTo>
                  <a:close/>
                  <a:moveTo>
                    <a:pt x="739" y="291"/>
                  </a:moveTo>
                  <a:lnTo>
                    <a:pt x="748" y="291"/>
                  </a:lnTo>
                  <a:lnTo>
                    <a:pt x="748" y="294"/>
                  </a:lnTo>
                  <a:lnTo>
                    <a:pt x="754" y="294"/>
                  </a:lnTo>
                  <a:lnTo>
                    <a:pt x="754" y="301"/>
                  </a:lnTo>
                  <a:lnTo>
                    <a:pt x="751" y="301"/>
                  </a:lnTo>
                  <a:lnTo>
                    <a:pt x="751" y="304"/>
                  </a:lnTo>
                  <a:lnTo>
                    <a:pt x="738" y="304"/>
                  </a:lnTo>
                  <a:lnTo>
                    <a:pt x="738" y="302"/>
                  </a:lnTo>
                  <a:lnTo>
                    <a:pt x="735" y="302"/>
                  </a:lnTo>
                  <a:lnTo>
                    <a:pt x="735" y="294"/>
                  </a:lnTo>
                  <a:lnTo>
                    <a:pt x="739" y="294"/>
                  </a:lnTo>
                  <a:lnTo>
                    <a:pt x="739" y="291"/>
                  </a:lnTo>
                  <a:close/>
                  <a:moveTo>
                    <a:pt x="715" y="278"/>
                  </a:moveTo>
                  <a:lnTo>
                    <a:pt x="724" y="278"/>
                  </a:lnTo>
                  <a:lnTo>
                    <a:pt x="724" y="280"/>
                  </a:lnTo>
                  <a:lnTo>
                    <a:pt x="728" y="280"/>
                  </a:lnTo>
                  <a:lnTo>
                    <a:pt x="728" y="282"/>
                  </a:lnTo>
                  <a:lnTo>
                    <a:pt x="731" y="282"/>
                  </a:lnTo>
                  <a:lnTo>
                    <a:pt x="731" y="288"/>
                  </a:lnTo>
                  <a:lnTo>
                    <a:pt x="726" y="288"/>
                  </a:lnTo>
                  <a:lnTo>
                    <a:pt x="726" y="293"/>
                  </a:lnTo>
                  <a:lnTo>
                    <a:pt x="718" y="293"/>
                  </a:lnTo>
                  <a:lnTo>
                    <a:pt x="718" y="290"/>
                  </a:lnTo>
                  <a:lnTo>
                    <a:pt x="714" y="290"/>
                  </a:lnTo>
                  <a:lnTo>
                    <a:pt x="714" y="288"/>
                  </a:lnTo>
                  <a:lnTo>
                    <a:pt x="711" y="288"/>
                  </a:lnTo>
                  <a:lnTo>
                    <a:pt x="711" y="282"/>
                  </a:lnTo>
                  <a:lnTo>
                    <a:pt x="715" y="282"/>
                  </a:lnTo>
                  <a:lnTo>
                    <a:pt x="715" y="278"/>
                  </a:lnTo>
                  <a:close/>
                  <a:moveTo>
                    <a:pt x="694" y="266"/>
                  </a:moveTo>
                  <a:lnTo>
                    <a:pt x="703" y="266"/>
                  </a:lnTo>
                  <a:lnTo>
                    <a:pt x="703" y="269"/>
                  </a:lnTo>
                  <a:lnTo>
                    <a:pt x="706" y="269"/>
                  </a:lnTo>
                  <a:lnTo>
                    <a:pt x="706" y="271"/>
                  </a:lnTo>
                  <a:lnTo>
                    <a:pt x="710" y="271"/>
                  </a:lnTo>
                  <a:lnTo>
                    <a:pt x="710" y="272"/>
                  </a:lnTo>
                  <a:lnTo>
                    <a:pt x="713" y="272"/>
                  </a:lnTo>
                  <a:lnTo>
                    <a:pt x="713" y="277"/>
                  </a:lnTo>
                  <a:lnTo>
                    <a:pt x="707" y="277"/>
                  </a:lnTo>
                  <a:lnTo>
                    <a:pt x="707" y="282"/>
                  </a:lnTo>
                  <a:lnTo>
                    <a:pt x="699" y="282"/>
                  </a:lnTo>
                  <a:lnTo>
                    <a:pt x="699" y="281"/>
                  </a:lnTo>
                  <a:lnTo>
                    <a:pt x="696" y="281"/>
                  </a:lnTo>
                  <a:lnTo>
                    <a:pt x="696" y="279"/>
                  </a:lnTo>
                  <a:lnTo>
                    <a:pt x="693" y="279"/>
                  </a:lnTo>
                  <a:lnTo>
                    <a:pt x="693" y="277"/>
                  </a:lnTo>
                  <a:lnTo>
                    <a:pt x="689" y="277"/>
                  </a:lnTo>
                  <a:lnTo>
                    <a:pt x="689" y="271"/>
                  </a:lnTo>
                  <a:lnTo>
                    <a:pt x="694" y="271"/>
                  </a:lnTo>
                  <a:lnTo>
                    <a:pt x="694" y="266"/>
                  </a:lnTo>
                  <a:close/>
                  <a:moveTo>
                    <a:pt x="14" y="258"/>
                  </a:moveTo>
                  <a:lnTo>
                    <a:pt x="24" y="258"/>
                  </a:lnTo>
                  <a:lnTo>
                    <a:pt x="24" y="282"/>
                  </a:lnTo>
                  <a:lnTo>
                    <a:pt x="17" y="282"/>
                  </a:lnTo>
                  <a:lnTo>
                    <a:pt x="17" y="278"/>
                  </a:lnTo>
                  <a:lnTo>
                    <a:pt x="13" y="278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58"/>
                  </a:lnTo>
                  <a:close/>
                  <a:moveTo>
                    <a:pt x="669" y="251"/>
                  </a:moveTo>
                  <a:lnTo>
                    <a:pt x="674" y="251"/>
                  </a:lnTo>
                  <a:lnTo>
                    <a:pt x="674" y="253"/>
                  </a:lnTo>
                  <a:lnTo>
                    <a:pt x="678" y="253"/>
                  </a:lnTo>
                  <a:lnTo>
                    <a:pt x="678" y="255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5" y="256"/>
                  </a:lnTo>
                  <a:lnTo>
                    <a:pt x="685" y="263"/>
                  </a:lnTo>
                  <a:lnTo>
                    <a:pt x="681" y="263"/>
                  </a:lnTo>
                  <a:lnTo>
                    <a:pt x="681" y="269"/>
                  </a:lnTo>
                  <a:lnTo>
                    <a:pt x="674" y="269"/>
                  </a:lnTo>
                  <a:lnTo>
                    <a:pt x="674" y="266"/>
                  </a:lnTo>
                  <a:lnTo>
                    <a:pt x="671" y="266"/>
                  </a:lnTo>
                  <a:lnTo>
                    <a:pt x="671" y="265"/>
                  </a:lnTo>
                  <a:lnTo>
                    <a:pt x="667" y="265"/>
                  </a:lnTo>
                  <a:lnTo>
                    <a:pt x="667" y="263"/>
                  </a:lnTo>
                  <a:lnTo>
                    <a:pt x="664" y="263"/>
                  </a:lnTo>
                  <a:lnTo>
                    <a:pt x="664" y="256"/>
                  </a:lnTo>
                  <a:lnTo>
                    <a:pt x="669" y="256"/>
                  </a:lnTo>
                  <a:lnTo>
                    <a:pt x="669" y="251"/>
                  </a:lnTo>
                  <a:close/>
                  <a:moveTo>
                    <a:pt x="646" y="239"/>
                  </a:moveTo>
                  <a:lnTo>
                    <a:pt x="653" y="239"/>
                  </a:lnTo>
                  <a:lnTo>
                    <a:pt x="653" y="241"/>
                  </a:lnTo>
                  <a:lnTo>
                    <a:pt x="657" y="241"/>
                  </a:lnTo>
                  <a:lnTo>
                    <a:pt x="657" y="243"/>
                  </a:lnTo>
                  <a:lnTo>
                    <a:pt x="661" y="243"/>
                  </a:lnTo>
                  <a:lnTo>
                    <a:pt x="661" y="245"/>
                  </a:lnTo>
                  <a:lnTo>
                    <a:pt x="664" y="245"/>
                  </a:lnTo>
                  <a:lnTo>
                    <a:pt x="664" y="250"/>
                  </a:lnTo>
                  <a:lnTo>
                    <a:pt x="658" y="250"/>
                  </a:lnTo>
                  <a:lnTo>
                    <a:pt x="658" y="255"/>
                  </a:lnTo>
                  <a:lnTo>
                    <a:pt x="650" y="255"/>
                  </a:lnTo>
                  <a:lnTo>
                    <a:pt x="650" y="254"/>
                  </a:lnTo>
                  <a:lnTo>
                    <a:pt x="647" y="254"/>
                  </a:lnTo>
                  <a:lnTo>
                    <a:pt x="647" y="251"/>
                  </a:lnTo>
                  <a:lnTo>
                    <a:pt x="642" y="251"/>
                  </a:lnTo>
                  <a:lnTo>
                    <a:pt x="642" y="243"/>
                  </a:lnTo>
                  <a:lnTo>
                    <a:pt x="646" y="243"/>
                  </a:lnTo>
                  <a:lnTo>
                    <a:pt x="646" y="239"/>
                  </a:lnTo>
                  <a:close/>
                  <a:moveTo>
                    <a:pt x="626" y="230"/>
                  </a:moveTo>
                  <a:lnTo>
                    <a:pt x="635" y="230"/>
                  </a:lnTo>
                  <a:lnTo>
                    <a:pt x="635" y="231"/>
                  </a:lnTo>
                  <a:lnTo>
                    <a:pt x="638" y="231"/>
                  </a:lnTo>
                  <a:lnTo>
                    <a:pt x="638" y="233"/>
                  </a:lnTo>
                  <a:lnTo>
                    <a:pt x="642" y="233"/>
                  </a:lnTo>
                  <a:lnTo>
                    <a:pt x="642" y="239"/>
                  </a:lnTo>
                  <a:lnTo>
                    <a:pt x="637" y="239"/>
                  </a:lnTo>
                  <a:lnTo>
                    <a:pt x="637" y="243"/>
                  </a:lnTo>
                  <a:lnTo>
                    <a:pt x="628" y="243"/>
                  </a:lnTo>
                  <a:lnTo>
                    <a:pt x="628" y="241"/>
                  </a:lnTo>
                  <a:lnTo>
                    <a:pt x="625" y="241"/>
                  </a:lnTo>
                  <a:lnTo>
                    <a:pt x="625" y="240"/>
                  </a:lnTo>
                  <a:lnTo>
                    <a:pt x="622" y="240"/>
                  </a:lnTo>
                  <a:lnTo>
                    <a:pt x="622" y="233"/>
                  </a:lnTo>
                  <a:lnTo>
                    <a:pt x="626" y="233"/>
                  </a:lnTo>
                  <a:lnTo>
                    <a:pt x="626" y="230"/>
                  </a:lnTo>
                  <a:close/>
                  <a:moveTo>
                    <a:pt x="16" y="221"/>
                  </a:moveTo>
                  <a:lnTo>
                    <a:pt x="26" y="221"/>
                  </a:lnTo>
                  <a:lnTo>
                    <a:pt x="26" y="234"/>
                  </a:lnTo>
                  <a:lnTo>
                    <a:pt x="24" y="234"/>
                  </a:lnTo>
                  <a:lnTo>
                    <a:pt x="24" y="239"/>
                  </a:lnTo>
                  <a:lnTo>
                    <a:pt x="14" y="239"/>
                  </a:lnTo>
                  <a:lnTo>
                    <a:pt x="14" y="224"/>
                  </a:lnTo>
                  <a:lnTo>
                    <a:pt x="16" y="224"/>
                  </a:lnTo>
                  <a:lnTo>
                    <a:pt x="16" y="221"/>
                  </a:lnTo>
                  <a:close/>
                  <a:moveTo>
                    <a:pt x="600" y="216"/>
                  </a:moveTo>
                  <a:lnTo>
                    <a:pt x="609" y="216"/>
                  </a:lnTo>
                  <a:lnTo>
                    <a:pt x="609" y="218"/>
                  </a:lnTo>
                  <a:lnTo>
                    <a:pt x="613" y="218"/>
                  </a:lnTo>
                  <a:lnTo>
                    <a:pt x="613" y="221"/>
                  </a:lnTo>
                  <a:lnTo>
                    <a:pt x="616" y="221"/>
                  </a:lnTo>
                  <a:lnTo>
                    <a:pt x="616" y="226"/>
                  </a:lnTo>
                  <a:lnTo>
                    <a:pt x="614" y="226"/>
                  </a:lnTo>
                  <a:lnTo>
                    <a:pt x="614" y="232"/>
                  </a:lnTo>
                  <a:lnTo>
                    <a:pt x="606" y="232"/>
                  </a:lnTo>
                  <a:lnTo>
                    <a:pt x="606" y="231"/>
                  </a:lnTo>
                  <a:lnTo>
                    <a:pt x="602" y="231"/>
                  </a:lnTo>
                  <a:lnTo>
                    <a:pt x="602" y="229"/>
                  </a:lnTo>
                  <a:lnTo>
                    <a:pt x="599" y="229"/>
                  </a:lnTo>
                  <a:lnTo>
                    <a:pt x="599" y="226"/>
                  </a:lnTo>
                  <a:lnTo>
                    <a:pt x="596" y="226"/>
                  </a:lnTo>
                  <a:lnTo>
                    <a:pt x="596" y="220"/>
                  </a:lnTo>
                  <a:lnTo>
                    <a:pt x="600" y="220"/>
                  </a:lnTo>
                  <a:lnTo>
                    <a:pt x="600" y="216"/>
                  </a:lnTo>
                  <a:close/>
                  <a:moveTo>
                    <a:pt x="573" y="202"/>
                  </a:moveTo>
                  <a:lnTo>
                    <a:pt x="583" y="202"/>
                  </a:lnTo>
                  <a:lnTo>
                    <a:pt x="583" y="205"/>
                  </a:lnTo>
                  <a:lnTo>
                    <a:pt x="585" y="205"/>
                  </a:lnTo>
                  <a:lnTo>
                    <a:pt x="585" y="207"/>
                  </a:lnTo>
                  <a:lnTo>
                    <a:pt x="590" y="207"/>
                  </a:lnTo>
                  <a:lnTo>
                    <a:pt x="590" y="213"/>
                  </a:lnTo>
                  <a:lnTo>
                    <a:pt x="588" y="213"/>
                  </a:lnTo>
                  <a:lnTo>
                    <a:pt x="588" y="218"/>
                  </a:lnTo>
                  <a:lnTo>
                    <a:pt x="580" y="218"/>
                  </a:lnTo>
                  <a:lnTo>
                    <a:pt x="580" y="217"/>
                  </a:lnTo>
                  <a:lnTo>
                    <a:pt x="575" y="217"/>
                  </a:lnTo>
                  <a:lnTo>
                    <a:pt x="575" y="215"/>
                  </a:lnTo>
                  <a:lnTo>
                    <a:pt x="573" y="215"/>
                  </a:lnTo>
                  <a:lnTo>
                    <a:pt x="573" y="202"/>
                  </a:lnTo>
                  <a:close/>
                  <a:moveTo>
                    <a:pt x="550" y="190"/>
                  </a:moveTo>
                  <a:lnTo>
                    <a:pt x="558" y="190"/>
                  </a:lnTo>
                  <a:lnTo>
                    <a:pt x="558" y="191"/>
                  </a:lnTo>
                  <a:lnTo>
                    <a:pt x="559" y="191"/>
                  </a:lnTo>
                  <a:lnTo>
                    <a:pt x="559" y="193"/>
                  </a:lnTo>
                  <a:lnTo>
                    <a:pt x="565" y="193"/>
                  </a:lnTo>
                  <a:lnTo>
                    <a:pt x="565" y="196"/>
                  </a:lnTo>
                  <a:lnTo>
                    <a:pt x="568" y="196"/>
                  </a:lnTo>
                  <a:lnTo>
                    <a:pt x="568" y="201"/>
                  </a:lnTo>
                  <a:lnTo>
                    <a:pt x="564" y="201"/>
                  </a:lnTo>
                  <a:lnTo>
                    <a:pt x="564" y="207"/>
                  </a:lnTo>
                  <a:lnTo>
                    <a:pt x="558" y="207"/>
                  </a:lnTo>
                  <a:lnTo>
                    <a:pt x="558" y="206"/>
                  </a:lnTo>
                  <a:lnTo>
                    <a:pt x="554" y="206"/>
                  </a:lnTo>
                  <a:lnTo>
                    <a:pt x="554" y="204"/>
                  </a:lnTo>
                  <a:lnTo>
                    <a:pt x="549" y="204"/>
                  </a:lnTo>
                  <a:lnTo>
                    <a:pt x="549" y="201"/>
                  </a:lnTo>
                  <a:lnTo>
                    <a:pt x="548" y="201"/>
                  </a:lnTo>
                  <a:lnTo>
                    <a:pt x="548" y="194"/>
                  </a:lnTo>
                  <a:lnTo>
                    <a:pt x="550" y="194"/>
                  </a:lnTo>
                  <a:lnTo>
                    <a:pt x="550" y="190"/>
                  </a:lnTo>
                  <a:close/>
                  <a:moveTo>
                    <a:pt x="19" y="185"/>
                  </a:moveTo>
                  <a:lnTo>
                    <a:pt x="31" y="185"/>
                  </a:lnTo>
                  <a:lnTo>
                    <a:pt x="31" y="196"/>
                  </a:lnTo>
                  <a:lnTo>
                    <a:pt x="30" y="196"/>
                  </a:lnTo>
                  <a:lnTo>
                    <a:pt x="30" y="206"/>
                  </a:lnTo>
                  <a:lnTo>
                    <a:pt x="22" y="206"/>
                  </a:lnTo>
                  <a:lnTo>
                    <a:pt x="22" y="201"/>
                  </a:lnTo>
                  <a:lnTo>
                    <a:pt x="17" y="201"/>
                  </a:lnTo>
                  <a:lnTo>
                    <a:pt x="17" y="196"/>
                  </a:lnTo>
                  <a:lnTo>
                    <a:pt x="19" y="196"/>
                  </a:lnTo>
                  <a:lnTo>
                    <a:pt x="19" y="185"/>
                  </a:lnTo>
                  <a:close/>
                  <a:moveTo>
                    <a:pt x="527" y="177"/>
                  </a:moveTo>
                  <a:lnTo>
                    <a:pt x="534" y="177"/>
                  </a:lnTo>
                  <a:lnTo>
                    <a:pt x="534" y="180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5" y="183"/>
                  </a:lnTo>
                  <a:lnTo>
                    <a:pt x="545" y="189"/>
                  </a:lnTo>
                  <a:lnTo>
                    <a:pt x="540" y="189"/>
                  </a:lnTo>
                  <a:lnTo>
                    <a:pt x="540" y="193"/>
                  </a:lnTo>
                  <a:lnTo>
                    <a:pt x="532" y="193"/>
                  </a:lnTo>
                  <a:lnTo>
                    <a:pt x="532" y="192"/>
                  </a:lnTo>
                  <a:lnTo>
                    <a:pt x="527" y="192"/>
                  </a:lnTo>
                  <a:lnTo>
                    <a:pt x="527" y="190"/>
                  </a:lnTo>
                  <a:lnTo>
                    <a:pt x="524" y="190"/>
                  </a:lnTo>
                  <a:lnTo>
                    <a:pt x="524" y="182"/>
                  </a:lnTo>
                  <a:lnTo>
                    <a:pt x="527" y="182"/>
                  </a:lnTo>
                  <a:lnTo>
                    <a:pt x="527" y="177"/>
                  </a:lnTo>
                  <a:close/>
                  <a:moveTo>
                    <a:pt x="501" y="164"/>
                  </a:moveTo>
                  <a:lnTo>
                    <a:pt x="508" y="164"/>
                  </a:lnTo>
                  <a:lnTo>
                    <a:pt x="508" y="166"/>
                  </a:lnTo>
                  <a:lnTo>
                    <a:pt x="511" y="166"/>
                  </a:lnTo>
                  <a:lnTo>
                    <a:pt x="511" y="168"/>
                  </a:lnTo>
                  <a:lnTo>
                    <a:pt x="515" y="168"/>
                  </a:lnTo>
                  <a:lnTo>
                    <a:pt x="515" y="170"/>
                  </a:lnTo>
                  <a:lnTo>
                    <a:pt x="519" y="170"/>
                  </a:lnTo>
                  <a:lnTo>
                    <a:pt x="519" y="175"/>
                  </a:lnTo>
                  <a:lnTo>
                    <a:pt x="513" y="175"/>
                  </a:lnTo>
                  <a:lnTo>
                    <a:pt x="513" y="181"/>
                  </a:lnTo>
                  <a:lnTo>
                    <a:pt x="504" y="181"/>
                  </a:lnTo>
                  <a:lnTo>
                    <a:pt x="504" y="178"/>
                  </a:lnTo>
                  <a:lnTo>
                    <a:pt x="501" y="178"/>
                  </a:lnTo>
                  <a:lnTo>
                    <a:pt x="501" y="176"/>
                  </a:lnTo>
                  <a:lnTo>
                    <a:pt x="497" y="176"/>
                  </a:lnTo>
                  <a:lnTo>
                    <a:pt x="497" y="168"/>
                  </a:lnTo>
                  <a:lnTo>
                    <a:pt x="501" y="168"/>
                  </a:lnTo>
                  <a:lnTo>
                    <a:pt x="501" y="164"/>
                  </a:lnTo>
                  <a:close/>
                  <a:moveTo>
                    <a:pt x="473" y="152"/>
                  </a:moveTo>
                  <a:lnTo>
                    <a:pt x="485" y="152"/>
                  </a:lnTo>
                  <a:lnTo>
                    <a:pt x="485" y="154"/>
                  </a:lnTo>
                  <a:lnTo>
                    <a:pt x="488" y="154"/>
                  </a:lnTo>
                  <a:lnTo>
                    <a:pt x="488" y="157"/>
                  </a:lnTo>
                  <a:lnTo>
                    <a:pt x="492" y="157"/>
                  </a:lnTo>
                  <a:lnTo>
                    <a:pt x="492" y="162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1" y="168"/>
                  </a:lnTo>
                  <a:lnTo>
                    <a:pt x="481" y="167"/>
                  </a:lnTo>
                  <a:lnTo>
                    <a:pt x="478" y="167"/>
                  </a:lnTo>
                  <a:lnTo>
                    <a:pt x="478" y="165"/>
                  </a:lnTo>
                  <a:lnTo>
                    <a:pt x="475" y="165"/>
                  </a:lnTo>
                  <a:lnTo>
                    <a:pt x="475" y="162"/>
                  </a:lnTo>
                  <a:lnTo>
                    <a:pt x="469" y="162"/>
                  </a:lnTo>
                  <a:lnTo>
                    <a:pt x="469" y="156"/>
                  </a:lnTo>
                  <a:lnTo>
                    <a:pt x="473" y="156"/>
                  </a:lnTo>
                  <a:lnTo>
                    <a:pt x="473" y="152"/>
                  </a:lnTo>
                  <a:close/>
                  <a:moveTo>
                    <a:pt x="23" y="148"/>
                  </a:moveTo>
                  <a:lnTo>
                    <a:pt x="33" y="148"/>
                  </a:lnTo>
                  <a:lnTo>
                    <a:pt x="33" y="167"/>
                  </a:lnTo>
                  <a:lnTo>
                    <a:pt x="23" y="167"/>
                  </a:lnTo>
                  <a:lnTo>
                    <a:pt x="23" y="148"/>
                  </a:lnTo>
                  <a:close/>
                  <a:moveTo>
                    <a:pt x="446" y="137"/>
                  </a:moveTo>
                  <a:lnTo>
                    <a:pt x="453" y="137"/>
                  </a:lnTo>
                  <a:lnTo>
                    <a:pt x="453" y="140"/>
                  </a:lnTo>
                  <a:lnTo>
                    <a:pt x="456" y="140"/>
                  </a:lnTo>
                  <a:lnTo>
                    <a:pt x="456" y="141"/>
                  </a:lnTo>
                  <a:lnTo>
                    <a:pt x="460" y="141"/>
                  </a:lnTo>
                  <a:lnTo>
                    <a:pt x="460" y="143"/>
                  </a:lnTo>
                  <a:lnTo>
                    <a:pt x="463" y="143"/>
                  </a:lnTo>
                  <a:lnTo>
                    <a:pt x="463" y="150"/>
                  </a:lnTo>
                  <a:lnTo>
                    <a:pt x="459" y="150"/>
                  </a:lnTo>
                  <a:lnTo>
                    <a:pt x="459" y="156"/>
                  </a:lnTo>
                  <a:lnTo>
                    <a:pt x="453" y="156"/>
                  </a:lnTo>
                  <a:lnTo>
                    <a:pt x="453" y="153"/>
                  </a:lnTo>
                  <a:lnTo>
                    <a:pt x="450" y="153"/>
                  </a:lnTo>
                  <a:lnTo>
                    <a:pt x="450" y="151"/>
                  </a:lnTo>
                  <a:lnTo>
                    <a:pt x="446" y="151"/>
                  </a:lnTo>
                  <a:lnTo>
                    <a:pt x="446" y="150"/>
                  </a:lnTo>
                  <a:lnTo>
                    <a:pt x="443" y="150"/>
                  </a:lnTo>
                  <a:lnTo>
                    <a:pt x="443" y="142"/>
                  </a:lnTo>
                  <a:lnTo>
                    <a:pt x="446" y="142"/>
                  </a:lnTo>
                  <a:lnTo>
                    <a:pt x="446" y="137"/>
                  </a:lnTo>
                  <a:close/>
                  <a:moveTo>
                    <a:pt x="418" y="126"/>
                  </a:moveTo>
                  <a:lnTo>
                    <a:pt x="428" y="126"/>
                  </a:lnTo>
                  <a:lnTo>
                    <a:pt x="428" y="127"/>
                  </a:lnTo>
                  <a:lnTo>
                    <a:pt x="431" y="127"/>
                  </a:lnTo>
                  <a:lnTo>
                    <a:pt x="431" y="129"/>
                  </a:lnTo>
                  <a:lnTo>
                    <a:pt x="435" y="129"/>
                  </a:lnTo>
                  <a:lnTo>
                    <a:pt x="435" y="136"/>
                  </a:lnTo>
                  <a:lnTo>
                    <a:pt x="432" y="136"/>
                  </a:lnTo>
                  <a:lnTo>
                    <a:pt x="432" y="142"/>
                  </a:lnTo>
                  <a:lnTo>
                    <a:pt x="424" y="142"/>
                  </a:lnTo>
                  <a:lnTo>
                    <a:pt x="424" y="140"/>
                  </a:lnTo>
                  <a:lnTo>
                    <a:pt x="421" y="140"/>
                  </a:lnTo>
                  <a:lnTo>
                    <a:pt x="421" y="137"/>
                  </a:lnTo>
                  <a:lnTo>
                    <a:pt x="418" y="137"/>
                  </a:lnTo>
                  <a:lnTo>
                    <a:pt x="418" y="126"/>
                  </a:lnTo>
                  <a:close/>
                  <a:moveTo>
                    <a:pt x="391" y="112"/>
                  </a:moveTo>
                  <a:lnTo>
                    <a:pt x="398" y="112"/>
                  </a:lnTo>
                  <a:lnTo>
                    <a:pt x="398" y="115"/>
                  </a:lnTo>
                  <a:lnTo>
                    <a:pt x="402" y="115"/>
                  </a:lnTo>
                  <a:lnTo>
                    <a:pt x="402" y="116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24"/>
                  </a:lnTo>
                  <a:lnTo>
                    <a:pt x="405" y="124"/>
                  </a:lnTo>
                  <a:lnTo>
                    <a:pt x="405" y="128"/>
                  </a:lnTo>
                  <a:lnTo>
                    <a:pt x="397" y="128"/>
                  </a:lnTo>
                  <a:lnTo>
                    <a:pt x="397" y="126"/>
                  </a:lnTo>
                  <a:lnTo>
                    <a:pt x="391" y="126"/>
                  </a:lnTo>
                  <a:lnTo>
                    <a:pt x="391" y="125"/>
                  </a:lnTo>
                  <a:lnTo>
                    <a:pt x="388" y="125"/>
                  </a:lnTo>
                  <a:lnTo>
                    <a:pt x="388" y="117"/>
                  </a:lnTo>
                  <a:lnTo>
                    <a:pt x="391" y="117"/>
                  </a:lnTo>
                  <a:lnTo>
                    <a:pt x="391" y="112"/>
                  </a:lnTo>
                  <a:close/>
                  <a:moveTo>
                    <a:pt x="24" y="109"/>
                  </a:moveTo>
                  <a:lnTo>
                    <a:pt x="34" y="109"/>
                  </a:lnTo>
                  <a:lnTo>
                    <a:pt x="34" y="128"/>
                  </a:lnTo>
                  <a:lnTo>
                    <a:pt x="24" y="128"/>
                  </a:lnTo>
                  <a:lnTo>
                    <a:pt x="24" y="109"/>
                  </a:lnTo>
                  <a:close/>
                  <a:moveTo>
                    <a:pt x="363" y="101"/>
                  </a:moveTo>
                  <a:lnTo>
                    <a:pt x="372" y="101"/>
                  </a:lnTo>
                  <a:lnTo>
                    <a:pt x="372" y="102"/>
                  </a:lnTo>
                  <a:lnTo>
                    <a:pt x="377" y="102"/>
                  </a:lnTo>
                  <a:lnTo>
                    <a:pt x="377" y="104"/>
                  </a:lnTo>
                  <a:lnTo>
                    <a:pt x="381" y="104"/>
                  </a:lnTo>
                  <a:lnTo>
                    <a:pt x="381" y="111"/>
                  </a:lnTo>
                  <a:lnTo>
                    <a:pt x="378" y="111"/>
                  </a:lnTo>
                  <a:lnTo>
                    <a:pt x="378" y="117"/>
                  </a:lnTo>
                  <a:lnTo>
                    <a:pt x="371" y="117"/>
                  </a:lnTo>
                  <a:lnTo>
                    <a:pt x="371" y="115"/>
                  </a:lnTo>
                  <a:lnTo>
                    <a:pt x="366" y="115"/>
                  </a:lnTo>
                  <a:lnTo>
                    <a:pt x="366" y="112"/>
                  </a:lnTo>
                  <a:lnTo>
                    <a:pt x="362" y="112"/>
                  </a:lnTo>
                  <a:lnTo>
                    <a:pt x="362" y="105"/>
                  </a:lnTo>
                  <a:lnTo>
                    <a:pt x="363" y="105"/>
                  </a:lnTo>
                  <a:lnTo>
                    <a:pt x="363" y="101"/>
                  </a:lnTo>
                  <a:close/>
                  <a:moveTo>
                    <a:pt x="335" y="89"/>
                  </a:moveTo>
                  <a:lnTo>
                    <a:pt x="345" y="89"/>
                  </a:lnTo>
                  <a:lnTo>
                    <a:pt x="345" y="91"/>
                  </a:lnTo>
                  <a:lnTo>
                    <a:pt x="350" y="91"/>
                  </a:lnTo>
                  <a:lnTo>
                    <a:pt x="350" y="93"/>
                  </a:lnTo>
                  <a:lnTo>
                    <a:pt x="354" y="93"/>
                  </a:lnTo>
                  <a:lnTo>
                    <a:pt x="354" y="99"/>
                  </a:lnTo>
                  <a:lnTo>
                    <a:pt x="350" y="99"/>
                  </a:lnTo>
                  <a:lnTo>
                    <a:pt x="350" y="104"/>
                  </a:lnTo>
                  <a:lnTo>
                    <a:pt x="343" y="104"/>
                  </a:lnTo>
                  <a:lnTo>
                    <a:pt x="343" y="103"/>
                  </a:lnTo>
                  <a:lnTo>
                    <a:pt x="340" y="103"/>
                  </a:lnTo>
                  <a:lnTo>
                    <a:pt x="340" y="101"/>
                  </a:lnTo>
                  <a:lnTo>
                    <a:pt x="334" y="101"/>
                  </a:lnTo>
                  <a:lnTo>
                    <a:pt x="334" y="100"/>
                  </a:lnTo>
                  <a:lnTo>
                    <a:pt x="331" y="100"/>
                  </a:lnTo>
                  <a:lnTo>
                    <a:pt x="331" y="93"/>
                  </a:lnTo>
                  <a:lnTo>
                    <a:pt x="335" y="93"/>
                  </a:lnTo>
                  <a:lnTo>
                    <a:pt x="335" y="89"/>
                  </a:lnTo>
                  <a:close/>
                  <a:moveTo>
                    <a:pt x="306" y="78"/>
                  </a:moveTo>
                  <a:lnTo>
                    <a:pt x="318" y="78"/>
                  </a:lnTo>
                  <a:lnTo>
                    <a:pt x="318" y="79"/>
                  </a:lnTo>
                  <a:lnTo>
                    <a:pt x="322" y="79"/>
                  </a:lnTo>
                  <a:lnTo>
                    <a:pt x="322" y="81"/>
                  </a:lnTo>
                  <a:lnTo>
                    <a:pt x="327" y="81"/>
                  </a:lnTo>
                  <a:lnTo>
                    <a:pt x="327" y="87"/>
                  </a:lnTo>
                  <a:lnTo>
                    <a:pt x="322" y="87"/>
                  </a:lnTo>
                  <a:lnTo>
                    <a:pt x="322" y="92"/>
                  </a:lnTo>
                  <a:lnTo>
                    <a:pt x="311" y="92"/>
                  </a:lnTo>
                  <a:lnTo>
                    <a:pt x="311" y="89"/>
                  </a:lnTo>
                  <a:lnTo>
                    <a:pt x="305" y="89"/>
                  </a:lnTo>
                  <a:lnTo>
                    <a:pt x="305" y="83"/>
                  </a:lnTo>
                  <a:lnTo>
                    <a:pt x="306" y="83"/>
                  </a:lnTo>
                  <a:lnTo>
                    <a:pt x="306" y="78"/>
                  </a:lnTo>
                  <a:close/>
                  <a:moveTo>
                    <a:pt x="26" y="71"/>
                  </a:moveTo>
                  <a:lnTo>
                    <a:pt x="37" y="71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26" y="71"/>
                  </a:lnTo>
                  <a:close/>
                  <a:moveTo>
                    <a:pt x="281" y="65"/>
                  </a:moveTo>
                  <a:lnTo>
                    <a:pt x="289" y="65"/>
                  </a:lnTo>
                  <a:lnTo>
                    <a:pt x="289" y="68"/>
                  </a:lnTo>
                  <a:lnTo>
                    <a:pt x="292" y="68"/>
                  </a:lnTo>
                  <a:lnTo>
                    <a:pt x="292" y="70"/>
                  </a:lnTo>
                  <a:lnTo>
                    <a:pt x="298" y="70"/>
                  </a:lnTo>
                  <a:lnTo>
                    <a:pt x="298" y="76"/>
                  </a:lnTo>
                  <a:lnTo>
                    <a:pt x="294" y="76"/>
                  </a:lnTo>
                  <a:lnTo>
                    <a:pt x="294" y="81"/>
                  </a:lnTo>
                  <a:lnTo>
                    <a:pt x="288" y="81"/>
                  </a:lnTo>
                  <a:lnTo>
                    <a:pt x="288" y="80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78" y="78"/>
                  </a:lnTo>
                  <a:lnTo>
                    <a:pt x="278" y="70"/>
                  </a:lnTo>
                  <a:lnTo>
                    <a:pt x="281" y="70"/>
                  </a:lnTo>
                  <a:lnTo>
                    <a:pt x="281" y="65"/>
                  </a:lnTo>
                  <a:close/>
                  <a:moveTo>
                    <a:pt x="251" y="56"/>
                  </a:moveTo>
                  <a:lnTo>
                    <a:pt x="261" y="56"/>
                  </a:lnTo>
                  <a:lnTo>
                    <a:pt x="261" y="59"/>
                  </a:lnTo>
                  <a:lnTo>
                    <a:pt x="267" y="59"/>
                  </a:lnTo>
                  <a:lnTo>
                    <a:pt x="267" y="60"/>
                  </a:lnTo>
                  <a:lnTo>
                    <a:pt x="272" y="60"/>
                  </a:lnTo>
                  <a:lnTo>
                    <a:pt x="272" y="64"/>
                  </a:lnTo>
                  <a:lnTo>
                    <a:pt x="266" y="64"/>
                  </a:lnTo>
                  <a:lnTo>
                    <a:pt x="266" y="70"/>
                  </a:lnTo>
                  <a:lnTo>
                    <a:pt x="257" y="70"/>
                  </a:lnTo>
                  <a:lnTo>
                    <a:pt x="257" y="69"/>
                  </a:lnTo>
                  <a:lnTo>
                    <a:pt x="251" y="69"/>
                  </a:lnTo>
                  <a:lnTo>
                    <a:pt x="251" y="67"/>
                  </a:lnTo>
                  <a:lnTo>
                    <a:pt x="246" y="67"/>
                  </a:lnTo>
                  <a:lnTo>
                    <a:pt x="246" y="60"/>
                  </a:lnTo>
                  <a:lnTo>
                    <a:pt x="251" y="60"/>
                  </a:lnTo>
                  <a:lnTo>
                    <a:pt x="251" y="56"/>
                  </a:lnTo>
                  <a:close/>
                  <a:moveTo>
                    <a:pt x="221" y="45"/>
                  </a:moveTo>
                  <a:lnTo>
                    <a:pt x="228" y="45"/>
                  </a:lnTo>
                  <a:lnTo>
                    <a:pt x="228" y="46"/>
                  </a:lnTo>
                  <a:lnTo>
                    <a:pt x="235" y="46"/>
                  </a:lnTo>
                  <a:lnTo>
                    <a:pt x="235" y="48"/>
                  </a:lnTo>
                  <a:lnTo>
                    <a:pt x="238" y="48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5" y="61"/>
                  </a:lnTo>
                  <a:lnTo>
                    <a:pt x="228" y="61"/>
                  </a:lnTo>
                  <a:lnTo>
                    <a:pt x="228" y="59"/>
                  </a:lnTo>
                  <a:lnTo>
                    <a:pt x="225" y="59"/>
                  </a:lnTo>
                  <a:lnTo>
                    <a:pt x="225" y="56"/>
                  </a:lnTo>
                  <a:lnTo>
                    <a:pt x="218" y="56"/>
                  </a:lnTo>
                  <a:lnTo>
                    <a:pt x="218" y="49"/>
                  </a:lnTo>
                  <a:lnTo>
                    <a:pt x="221" y="49"/>
                  </a:lnTo>
                  <a:lnTo>
                    <a:pt x="221" y="45"/>
                  </a:lnTo>
                  <a:close/>
                  <a:moveTo>
                    <a:pt x="191" y="35"/>
                  </a:moveTo>
                  <a:lnTo>
                    <a:pt x="197" y="35"/>
                  </a:lnTo>
                  <a:lnTo>
                    <a:pt x="197" y="37"/>
                  </a:lnTo>
                  <a:lnTo>
                    <a:pt x="205" y="37"/>
                  </a:lnTo>
                  <a:lnTo>
                    <a:pt x="205" y="39"/>
                  </a:lnTo>
                  <a:lnTo>
                    <a:pt x="210" y="39"/>
                  </a:lnTo>
                  <a:lnTo>
                    <a:pt x="210" y="45"/>
                  </a:lnTo>
                  <a:lnTo>
                    <a:pt x="205" y="45"/>
                  </a:lnTo>
                  <a:lnTo>
                    <a:pt x="205" y="51"/>
                  </a:lnTo>
                  <a:lnTo>
                    <a:pt x="200" y="51"/>
                  </a:lnTo>
                  <a:lnTo>
                    <a:pt x="200" y="49"/>
                  </a:lnTo>
                  <a:lnTo>
                    <a:pt x="195" y="49"/>
                  </a:lnTo>
                  <a:lnTo>
                    <a:pt x="195" y="47"/>
                  </a:lnTo>
                  <a:lnTo>
                    <a:pt x="187" y="47"/>
                  </a:lnTo>
                  <a:lnTo>
                    <a:pt x="187" y="39"/>
                  </a:lnTo>
                  <a:lnTo>
                    <a:pt x="191" y="39"/>
                  </a:lnTo>
                  <a:lnTo>
                    <a:pt x="191" y="35"/>
                  </a:lnTo>
                  <a:close/>
                  <a:moveTo>
                    <a:pt x="27" y="32"/>
                  </a:moveTo>
                  <a:lnTo>
                    <a:pt x="38" y="32"/>
                  </a:lnTo>
                  <a:lnTo>
                    <a:pt x="38" y="52"/>
                  </a:lnTo>
                  <a:lnTo>
                    <a:pt x="27" y="52"/>
                  </a:lnTo>
                  <a:lnTo>
                    <a:pt x="27" y="32"/>
                  </a:lnTo>
                  <a:close/>
                  <a:moveTo>
                    <a:pt x="159" y="28"/>
                  </a:moveTo>
                  <a:lnTo>
                    <a:pt x="173" y="28"/>
                  </a:lnTo>
                  <a:lnTo>
                    <a:pt x="173" y="29"/>
                  </a:lnTo>
                  <a:lnTo>
                    <a:pt x="179" y="29"/>
                  </a:lnTo>
                  <a:lnTo>
                    <a:pt x="179" y="36"/>
                  </a:lnTo>
                  <a:lnTo>
                    <a:pt x="175" y="36"/>
                  </a:lnTo>
                  <a:lnTo>
                    <a:pt x="175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54" y="38"/>
                  </a:lnTo>
                  <a:lnTo>
                    <a:pt x="154" y="31"/>
                  </a:lnTo>
                  <a:lnTo>
                    <a:pt x="159" y="31"/>
                  </a:lnTo>
                  <a:lnTo>
                    <a:pt x="159" y="28"/>
                  </a:lnTo>
                  <a:close/>
                  <a:moveTo>
                    <a:pt x="128" y="18"/>
                  </a:moveTo>
                  <a:lnTo>
                    <a:pt x="136" y="18"/>
                  </a:lnTo>
                  <a:lnTo>
                    <a:pt x="136" y="20"/>
                  </a:lnTo>
                  <a:lnTo>
                    <a:pt x="143" y="20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49" y="27"/>
                  </a:lnTo>
                  <a:lnTo>
                    <a:pt x="144" y="27"/>
                  </a:lnTo>
                  <a:lnTo>
                    <a:pt x="144" y="31"/>
                  </a:lnTo>
                  <a:lnTo>
                    <a:pt x="132" y="31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18"/>
                  </a:lnTo>
                  <a:close/>
                  <a:moveTo>
                    <a:pt x="96" y="12"/>
                  </a:moveTo>
                  <a:lnTo>
                    <a:pt x="113" y="12"/>
                  </a:lnTo>
                  <a:lnTo>
                    <a:pt x="113" y="23"/>
                  </a:lnTo>
                  <a:lnTo>
                    <a:pt x="103" y="23"/>
                  </a:lnTo>
                  <a:lnTo>
                    <a:pt x="103" y="22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6" y="14"/>
                  </a:lnTo>
                  <a:lnTo>
                    <a:pt x="96" y="12"/>
                  </a:lnTo>
                  <a:close/>
                  <a:moveTo>
                    <a:pt x="60" y="5"/>
                  </a:moveTo>
                  <a:lnTo>
                    <a:pt x="78" y="5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16"/>
                  </a:lnTo>
                  <a:lnTo>
                    <a:pt x="67" y="16"/>
                  </a:lnTo>
                  <a:lnTo>
                    <a:pt x="67" y="15"/>
                  </a:lnTo>
                  <a:lnTo>
                    <a:pt x="60" y="15"/>
                  </a:lnTo>
                  <a:lnTo>
                    <a:pt x="60" y="5"/>
                  </a:lnTo>
                  <a:close/>
                  <a:moveTo>
                    <a:pt x="33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6" name="Freeform 52"/>
            <p:cNvSpPr>
              <a:spLocks/>
            </p:cNvSpPr>
            <p:nvPr/>
          </p:nvSpPr>
          <p:spPr bwMode="auto">
            <a:xfrm>
              <a:off x="3523787" y="3062016"/>
              <a:ext cx="2039331" cy="1372072"/>
            </a:xfrm>
            <a:custGeom>
              <a:avLst/>
              <a:gdLst>
                <a:gd name="T0" fmla="*/ 139 w 1412"/>
                <a:gd name="T1" fmla="*/ 22 h 950"/>
                <a:gd name="T2" fmla="*/ 220 w 1412"/>
                <a:gd name="T3" fmla="*/ 42 h 950"/>
                <a:gd name="T4" fmla="*/ 278 w 1412"/>
                <a:gd name="T5" fmla="*/ 65 h 950"/>
                <a:gd name="T6" fmla="*/ 336 w 1412"/>
                <a:gd name="T7" fmla="*/ 87 h 950"/>
                <a:gd name="T8" fmla="*/ 386 w 1412"/>
                <a:gd name="T9" fmla="*/ 110 h 950"/>
                <a:gd name="T10" fmla="*/ 435 w 1412"/>
                <a:gd name="T11" fmla="*/ 131 h 950"/>
                <a:gd name="T12" fmla="*/ 480 w 1412"/>
                <a:gd name="T13" fmla="*/ 154 h 950"/>
                <a:gd name="T14" fmla="*/ 527 w 1412"/>
                <a:gd name="T15" fmla="*/ 176 h 950"/>
                <a:gd name="T16" fmla="*/ 569 w 1412"/>
                <a:gd name="T17" fmla="*/ 199 h 950"/>
                <a:gd name="T18" fmla="*/ 611 w 1412"/>
                <a:gd name="T19" fmla="*/ 220 h 950"/>
                <a:gd name="T20" fmla="*/ 652 w 1412"/>
                <a:gd name="T21" fmla="*/ 243 h 950"/>
                <a:gd name="T22" fmla="*/ 696 w 1412"/>
                <a:gd name="T23" fmla="*/ 265 h 950"/>
                <a:gd name="T24" fmla="*/ 734 w 1412"/>
                <a:gd name="T25" fmla="*/ 288 h 950"/>
                <a:gd name="T26" fmla="*/ 778 w 1412"/>
                <a:gd name="T27" fmla="*/ 308 h 950"/>
                <a:gd name="T28" fmla="*/ 816 w 1412"/>
                <a:gd name="T29" fmla="*/ 332 h 950"/>
                <a:gd name="T30" fmla="*/ 859 w 1412"/>
                <a:gd name="T31" fmla="*/ 353 h 950"/>
                <a:gd name="T32" fmla="*/ 897 w 1412"/>
                <a:gd name="T33" fmla="*/ 376 h 950"/>
                <a:gd name="T34" fmla="*/ 939 w 1412"/>
                <a:gd name="T35" fmla="*/ 397 h 950"/>
                <a:gd name="T36" fmla="*/ 977 w 1412"/>
                <a:gd name="T37" fmla="*/ 420 h 950"/>
                <a:gd name="T38" fmla="*/ 1021 w 1412"/>
                <a:gd name="T39" fmla="*/ 442 h 950"/>
                <a:gd name="T40" fmla="*/ 1059 w 1412"/>
                <a:gd name="T41" fmla="*/ 465 h 950"/>
                <a:gd name="T42" fmla="*/ 1101 w 1412"/>
                <a:gd name="T43" fmla="*/ 486 h 950"/>
                <a:gd name="T44" fmla="*/ 1139 w 1412"/>
                <a:gd name="T45" fmla="*/ 509 h 950"/>
                <a:gd name="T46" fmla="*/ 1182 w 1412"/>
                <a:gd name="T47" fmla="*/ 531 h 950"/>
                <a:gd name="T48" fmla="*/ 1219 w 1412"/>
                <a:gd name="T49" fmla="*/ 554 h 950"/>
                <a:gd name="T50" fmla="*/ 1261 w 1412"/>
                <a:gd name="T51" fmla="*/ 574 h 950"/>
                <a:gd name="T52" fmla="*/ 1300 w 1412"/>
                <a:gd name="T53" fmla="*/ 598 h 950"/>
                <a:gd name="T54" fmla="*/ 1341 w 1412"/>
                <a:gd name="T55" fmla="*/ 619 h 950"/>
                <a:gd name="T56" fmla="*/ 1378 w 1412"/>
                <a:gd name="T57" fmla="*/ 643 h 950"/>
                <a:gd name="T58" fmla="*/ 1398 w 1412"/>
                <a:gd name="T59" fmla="*/ 670 h 950"/>
                <a:gd name="T60" fmla="*/ 1361 w 1412"/>
                <a:gd name="T61" fmla="*/ 647 h 950"/>
                <a:gd name="T62" fmla="*/ 1320 w 1412"/>
                <a:gd name="T63" fmla="*/ 626 h 950"/>
                <a:gd name="T64" fmla="*/ 1281 w 1412"/>
                <a:gd name="T65" fmla="*/ 603 h 950"/>
                <a:gd name="T66" fmla="*/ 1241 w 1412"/>
                <a:gd name="T67" fmla="*/ 581 h 950"/>
                <a:gd name="T68" fmla="*/ 1203 w 1412"/>
                <a:gd name="T69" fmla="*/ 558 h 950"/>
                <a:gd name="T70" fmla="*/ 1161 w 1412"/>
                <a:gd name="T71" fmla="*/ 536 h 950"/>
                <a:gd name="T72" fmla="*/ 1121 w 1412"/>
                <a:gd name="T73" fmla="*/ 514 h 950"/>
                <a:gd name="T74" fmla="*/ 1081 w 1412"/>
                <a:gd name="T75" fmla="*/ 492 h 950"/>
                <a:gd name="T76" fmla="*/ 1042 w 1412"/>
                <a:gd name="T77" fmla="*/ 469 h 950"/>
                <a:gd name="T78" fmla="*/ 999 w 1412"/>
                <a:gd name="T79" fmla="*/ 449 h 950"/>
                <a:gd name="T80" fmla="*/ 960 w 1412"/>
                <a:gd name="T81" fmla="*/ 426 h 950"/>
                <a:gd name="T82" fmla="*/ 919 w 1412"/>
                <a:gd name="T83" fmla="*/ 404 h 950"/>
                <a:gd name="T84" fmla="*/ 880 w 1412"/>
                <a:gd name="T85" fmla="*/ 380 h 950"/>
                <a:gd name="T86" fmla="*/ 838 w 1412"/>
                <a:gd name="T87" fmla="*/ 360 h 950"/>
                <a:gd name="T88" fmla="*/ 799 w 1412"/>
                <a:gd name="T89" fmla="*/ 337 h 950"/>
                <a:gd name="T90" fmla="*/ 756 w 1412"/>
                <a:gd name="T91" fmla="*/ 315 h 950"/>
                <a:gd name="T92" fmla="*/ 718 w 1412"/>
                <a:gd name="T93" fmla="*/ 292 h 950"/>
                <a:gd name="T94" fmla="*/ 675 w 1412"/>
                <a:gd name="T95" fmla="*/ 271 h 950"/>
                <a:gd name="T96" fmla="*/ 635 w 1412"/>
                <a:gd name="T97" fmla="*/ 248 h 950"/>
                <a:gd name="T98" fmla="*/ 591 w 1412"/>
                <a:gd name="T99" fmla="*/ 226 h 950"/>
                <a:gd name="T100" fmla="*/ 549 w 1412"/>
                <a:gd name="T101" fmla="*/ 203 h 950"/>
                <a:gd name="T102" fmla="*/ 505 w 1412"/>
                <a:gd name="T103" fmla="*/ 183 h 950"/>
                <a:gd name="T104" fmla="*/ 460 w 1412"/>
                <a:gd name="T105" fmla="*/ 159 h 950"/>
                <a:gd name="T106" fmla="*/ 413 w 1412"/>
                <a:gd name="T107" fmla="*/ 138 h 950"/>
                <a:gd name="T108" fmla="*/ 367 w 1412"/>
                <a:gd name="T109" fmla="*/ 114 h 950"/>
                <a:gd name="T110" fmla="*/ 312 w 1412"/>
                <a:gd name="T111" fmla="*/ 94 h 950"/>
                <a:gd name="T112" fmla="*/ 256 w 1412"/>
                <a:gd name="T113" fmla="*/ 71 h 950"/>
                <a:gd name="T114" fmla="*/ 190 w 1412"/>
                <a:gd name="T115" fmla="*/ 49 h 950"/>
                <a:gd name="T116" fmla="*/ 114 w 1412"/>
                <a:gd name="T117" fmla="*/ 25 h 950"/>
                <a:gd name="T118" fmla="*/ 33 w 1412"/>
                <a:gd name="T119" fmla="*/ 32 h 950"/>
                <a:gd name="T120" fmla="*/ 14 w 1412"/>
                <a:gd name="T121" fmla="*/ 668 h 950"/>
                <a:gd name="T122" fmla="*/ 16 w 1412"/>
                <a:gd name="T123" fmla="*/ 18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7" name="Freeform 53"/>
            <p:cNvSpPr>
              <a:spLocks/>
            </p:cNvSpPr>
            <p:nvPr/>
          </p:nvSpPr>
          <p:spPr bwMode="auto">
            <a:xfrm>
              <a:off x="2264370" y="3522743"/>
              <a:ext cx="8666" cy="75103"/>
            </a:xfrm>
            <a:custGeom>
              <a:avLst/>
              <a:gdLst>
                <a:gd name="T0" fmla="*/ 2 w 6"/>
                <a:gd name="T1" fmla="*/ 0 h 52"/>
                <a:gd name="T2" fmla="*/ 6 w 6"/>
                <a:gd name="T3" fmla="*/ 0 h 52"/>
                <a:gd name="T4" fmla="*/ 6 w 6"/>
                <a:gd name="T5" fmla="*/ 1 h 52"/>
                <a:gd name="T6" fmla="*/ 2 w 6"/>
                <a:gd name="T7" fmla="*/ 52 h 52"/>
                <a:gd name="T8" fmla="*/ 0 w 6"/>
                <a:gd name="T9" fmla="*/ 52 h 52"/>
                <a:gd name="T10" fmla="*/ 0 w 6"/>
                <a:gd name="T11" fmla="*/ 51 h 52"/>
                <a:gd name="T12" fmla="*/ 2 w 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8" name="Freeform 54"/>
            <p:cNvSpPr>
              <a:spLocks/>
            </p:cNvSpPr>
            <p:nvPr/>
          </p:nvSpPr>
          <p:spPr bwMode="auto">
            <a:xfrm>
              <a:off x="2270147" y="3447640"/>
              <a:ext cx="5777" cy="24553"/>
            </a:xfrm>
            <a:custGeom>
              <a:avLst/>
              <a:gdLst>
                <a:gd name="T0" fmla="*/ 2 w 4"/>
                <a:gd name="T1" fmla="*/ 0 h 17"/>
                <a:gd name="T2" fmla="*/ 4 w 4"/>
                <a:gd name="T3" fmla="*/ 0 h 17"/>
                <a:gd name="T4" fmla="*/ 4 w 4"/>
                <a:gd name="T5" fmla="*/ 1 h 17"/>
                <a:gd name="T6" fmla="*/ 2 w 4"/>
                <a:gd name="T7" fmla="*/ 17 h 17"/>
                <a:gd name="T8" fmla="*/ 0 w 4"/>
                <a:gd name="T9" fmla="*/ 17 h 17"/>
                <a:gd name="T10" fmla="*/ 0 w 4"/>
                <a:gd name="T11" fmla="*/ 15 h 17"/>
                <a:gd name="T12" fmla="*/ 2 w 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9" name="Freeform 55"/>
            <p:cNvSpPr>
              <a:spLocks/>
            </p:cNvSpPr>
            <p:nvPr/>
          </p:nvSpPr>
          <p:spPr bwMode="auto">
            <a:xfrm>
              <a:off x="2273036" y="3274326"/>
              <a:ext cx="8666" cy="122765"/>
            </a:xfrm>
            <a:custGeom>
              <a:avLst/>
              <a:gdLst>
                <a:gd name="T0" fmla="*/ 4 w 6"/>
                <a:gd name="T1" fmla="*/ 0 h 85"/>
                <a:gd name="T2" fmla="*/ 6 w 6"/>
                <a:gd name="T3" fmla="*/ 0 h 85"/>
                <a:gd name="T4" fmla="*/ 6 w 6"/>
                <a:gd name="T5" fmla="*/ 4 h 85"/>
                <a:gd name="T6" fmla="*/ 3 w 6"/>
                <a:gd name="T7" fmla="*/ 85 h 85"/>
                <a:gd name="T8" fmla="*/ 0 w 6"/>
                <a:gd name="T9" fmla="*/ 85 h 85"/>
                <a:gd name="T10" fmla="*/ 0 w 6"/>
                <a:gd name="T11" fmla="*/ 82 h 85"/>
                <a:gd name="T12" fmla="*/ 4 w 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0" name="Freeform 56"/>
            <p:cNvSpPr>
              <a:spLocks/>
            </p:cNvSpPr>
            <p:nvPr/>
          </p:nvSpPr>
          <p:spPr bwMode="auto">
            <a:xfrm>
              <a:off x="2281702" y="3264216"/>
              <a:ext cx="5777" cy="27442"/>
            </a:xfrm>
            <a:custGeom>
              <a:avLst/>
              <a:gdLst>
                <a:gd name="T0" fmla="*/ 0 w 4"/>
                <a:gd name="T1" fmla="*/ 0 h 19"/>
                <a:gd name="T2" fmla="*/ 4 w 4"/>
                <a:gd name="T3" fmla="*/ 0 h 19"/>
                <a:gd name="T4" fmla="*/ 4 w 4"/>
                <a:gd name="T5" fmla="*/ 16 h 19"/>
                <a:gd name="T6" fmla="*/ 4 w 4"/>
                <a:gd name="T7" fmla="*/ 19 h 19"/>
                <a:gd name="T8" fmla="*/ 2 w 4"/>
                <a:gd name="T9" fmla="*/ 19 h 19"/>
                <a:gd name="T10" fmla="*/ 0 w 4"/>
                <a:gd name="T11" fmla="*/ 4 h 19"/>
                <a:gd name="T12" fmla="*/ 0 w 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1" name="Freeform 57"/>
            <p:cNvSpPr>
              <a:spLocks/>
            </p:cNvSpPr>
            <p:nvPr/>
          </p:nvSpPr>
          <p:spPr bwMode="auto">
            <a:xfrm>
              <a:off x="2287479" y="3339319"/>
              <a:ext cx="14443" cy="122765"/>
            </a:xfrm>
            <a:custGeom>
              <a:avLst/>
              <a:gdLst>
                <a:gd name="T0" fmla="*/ 0 w 10"/>
                <a:gd name="T1" fmla="*/ 0 h 85"/>
                <a:gd name="T2" fmla="*/ 3 w 10"/>
                <a:gd name="T3" fmla="*/ 0 h 85"/>
                <a:gd name="T4" fmla="*/ 10 w 10"/>
                <a:gd name="T5" fmla="*/ 82 h 85"/>
                <a:gd name="T6" fmla="*/ 10 w 10"/>
                <a:gd name="T7" fmla="*/ 85 h 85"/>
                <a:gd name="T8" fmla="*/ 8 w 10"/>
                <a:gd name="T9" fmla="*/ 85 h 85"/>
                <a:gd name="T10" fmla="*/ 0 w 10"/>
                <a:gd name="T11" fmla="*/ 2 h 85"/>
                <a:gd name="T12" fmla="*/ 0 w 1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2" name="Freeform 58"/>
            <p:cNvSpPr>
              <a:spLocks/>
            </p:cNvSpPr>
            <p:nvPr/>
          </p:nvSpPr>
          <p:spPr bwMode="auto">
            <a:xfrm>
              <a:off x="2301922" y="3514077"/>
              <a:ext cx="7222" cy="27442"/>
            </a:xfrm>
            <a:custGeom>
              <a:avLst/>
              <a:gdLst>
                <a:gd name="T0" fmla="*/ 0 w 5"/>
                <a:gd name="T1" fmla="*/ 0 h 19"/>
                <a:gd name="T2" fmla="*/ 4 w 5"/>
                <a:gd name="T3" fmla="*/ 0 h 19"/>
                <a:gd name="T4" fmla="*/ 5 w 5"/>
                <a:gd name="T5" fmla="*/ 16 h 19"/>
                <a:gd name="T6" fmla="*/ 5 w 5"/>
                <a:gd name="T7" fmla="*/ 19 h 19"/>
                <a:gd name="T8" fmla="*/ 1 w 5"/>
                <a:gd name="T9" fmla="*/ 19 h 19"/>
                <a:gd name="T10" fmla="*/ 0 w 5"/>
                <a:gd name="T11" fmla="*/ 2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3" name="Freeform 59"/>
            <p:cNvSpPr>
              <a:spLocks/>
            </p:cNvSpPr>
            <p:nvPr/>
          </p:nvSpPr>
          <p:spPr bwMode="auto">
            <a:xfrm>
              <a:off x="2338029" y="3453417"/>
              <a:ext cx="122765" cy="83769"/>
            </a:xfrm>
            <a:custGeom>
              <a:avLst/>
              <a:gdLst>
                <a:gd name="T0" fmla="*/ 81 w 85"/>
                <a:gd name="T1" fmla="*/ 0 h 58"/>
                <a:gd name="T2" fmla="*/ 85 w 85"/>
                <a:gd name="T3" fmla="*/ 0 h 58"/>
                <a:gd name="T4" fmla="*/ 85 w 85"/>
                <a:gd name="T5" fmla="*/ 2 h 58"/>
                <a:gd name="T6" fmla="*/ 3 w 85"/>
                <a:gd name="T7" fmla="*/ 58 h 58"/>
                <a:gd name="T8" fmla="*/ 0 w 85"/>
                <a:gd name="T9" fmla="*/ 58 h 58"/>
                <a:gd name="T10" fmla="*/ 0 w 85"/>
                <a:gd name="T11" fmla="*/ 54 h 58"/>
                <a:gd name="T12" fmla="*/ 81 w 8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4" name="Freeform 60"/>
            <p:cNvSpPr>
              <a:spLocks/>
            </p:cNvSpPr>
            <p:nvPr/>
          </p:nvSpPr>
          <p:spPr bwMode="auto">
            <a:xfrm>
              <a:off x="2512787" y="3427420"/>
              <a:ext cx="10110" cy="8666"/>
            </a:xfrm>
            <a:custGeom>
              <a:avLst/>
              <a:gdLst>
                <a:gd name="T0" fmla="*/ 5 w 7"/>
                <a:gd name="T1" fmla="*/ 0 h 6"/>
                <a:gd name="T2" fmla="*/ 7 w 7"/>
                <a:gd name="T3" fmla="*/ 0 h 6"/>
                <a:gd name="T4" fmla="*/ 7 w 7"/>
                <a:gd name="T5" fmla="*/ 3 h 6"/>
                <a:gd name="T6" fmla="*/ 1 w 7"/>
                <a:gd name="T7" fmla="*/ 6 h 6"/>
                <a:gd name="T8" fmla="*/ 0 w 7"/>
                <a:gd name="T9" fmla="*/ 6 h 6"/>
                <a:gd name="T10" fmla="*/ 0 w 7"/>
                <a:gd name="T11" fmla="*/ 3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5" name="Line 61"/>
            <p:cNvSpPr>
              <a:spLocks noChangeShapeType="1"/>
            </p:cNvSpPr>
            <p:nvPr/>
          </p:nvSpPr>
          <p:spPr bwMode="auto">
            <a:xfrm>
              <a:off x="2521453" y="3412977"/>
              <a:ext cx="0" cy="187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6" name="Freeform 62"/>
            <p:cNvSpPr>
              <a:spLocks/>
            </p:cNvSpPr>
            <p:nvPr/>
          </p:nvSpPr>
          <p:spPr bwMode="auto">
            <a:xfrm>
              <a:off x="2522898" y="3248328"/>
              <a:ext cx="8666" cy="118431"/>
            </a:xfrm>
            <a:custGeom>
              <a:avLst/>
              <a:gdLst>
                <a:gd name="T0" fmla="*/ 5 w 6"/>
                <a:gd name="T1" fmla="*/ 0 h 82"/>
                <a:gd name="T2" fmla="*/ 6 w 6"/>
                <a:gd name="T3" fmla="*/ 0 h 82"/>
                <a:gd name="T4" fmla="*/ 6 w 6"/>
                <a:gd name="T5" fmla="*/ 2 h 82"/>
                <a:gd name="T6" fmla="*/ 2 w 6"/>
                <a:gd name="T7" fmla="*/ 82 h 82"/>
                <a:gd name="T8" fmla="*/ 0 w 6"/>
                <a:gd name="T9" fmla="*/ 82 h 82"/>
                <a:gd name="T10" fmla="*/ 0 w 6"/>
                <a:gd name="T11" fmla="*/ 80 h 82"/>
                <a:gd name="T12" fmla="*/ 5 w 6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7" name="Freeform 63"/>
            <p:cNvSpPr>
              <a:spLocks/>
            </p:cNvSpPr>
            <p:nvPr/>
          </p:nvSpPr>
          <p:spPr bwMode="auto">
            <a:xfrm>
              <a:off x="2530119" y="3170337"/>
              <a:ext cx="5777" cy="28886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3 w 4"/>
                <a:gd name="T7" fmla="*/ 20 h 20"/>
                <a:gd name="T8" fmla="*/ 0 w 4"/>
                <a:gd name="T9" fmla="*/ 20 h 20"/>
                <a:gd name="T10" fmla="*/ 0 w 4"/>
                <a:gd name="T11" fmla="*/ 18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8" name="Freeform 64"/>
            <p:cNvSpPr>
              <a:spLocks/>
            </p:cNvSpPr>
            <p:nvPr/>
          </p:nvSpPr>
          <p:spPr bwMode="auto">
            <a:xfrm>
              <a:off x="2534452" y="3023020"/>
              <a:ext cx="7222" cy="98211"/>
            </a:xfrm>
            <a:custGeom>
              <a:avLst/>
              <a:gdLst>
                <a:gd name="T0" fmla="*/ 1 w 5"/>
                <a:gd name="T1" fmla="*/ 0 h 68"/>
                <a:gd name="T2" fmla="*/ 5 w 5"/>
                <a:gd name="T3" fmla="*/ 0 h 68"/>
                <a:gd name="T4" fmla="*/ 5 w 5"/>
                <a:gd name="T5" fmla="*/ 3 h 68"/>
                <a:gd name="T6" fmla="*/ 1 w 5"/>
                <a:gd name="T7" fmla="*/ 68 h 68"/>
                <a:gd name="T8" fmla="*/ 0 w 5"/>
                <a:gd name="T9" fmla="*/ 68 h 68"/>
                <a:gd name="T10" fmla="*/ 0 w 5"/>
                <a:gd name="T11" fmla="*/ 65 h 68"/>
                <a:gd name="T12" fmla="*/ 1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9" name="Freeform 65"/>
            <p:cNvSpPr>
              <a:spLocks/>
            </p:cNvSpPr>
            <p:nvPr/>
          </p:nvSpPr>
          <p:spPr bwMode="auto">
            <a:xfrm>
              <a:off x="2535896" y="3023020"/>
              <a:ext cx="8666" cy="25997"/>
            </a:xfrm>
            <a:custGeom>
              <a:avLst/>
              <a:gdLst>
                <a:gd name="T0" fmla="*/ 0 w 6"/>
                <a:gd name="T1" fmla="*/ 0 h 18"/>
                <a:gd name="T2" fmla="*/ 4 w 6"/>
                <a:gd name="T3" fmla="*/ 0 h 18"/>
                <a:gd name="T4" fmla="*/ 6 w 6"/>
                <a:gd name="T5" fmla="*/ 15 h 18"/>
                <a:gd name="T6" fmla="*/ 6 w 6"/>
                <a:gd name="T7" fmla="*/ 18 h 18"/>
                <a:gd name="T8" fmla="*/ 2 w 6"/>
                <a:gd name="T9" fmla="*/ 18 h 18"/>
                <a:gd name="T10" fmla="*/ 0 w 6"/>
                <a:gd name="T11" fmla="*/ 3 h 18"/>
                <a:gd name="T12" fmla="*/ 0 w 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0" name="Freeform 66"/>
            <p:cNvSpPr>
              <a:spLocks/>
            </p:cNvSpPr>
            <p:nvPr/>
          </p:nvSpPr>
          <p:spPr bwMode="auto">
            <a:xfrm>
              <a:off x="2541673" y="3098123"/>
              <a:ext cx="5777" cy="25997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0 h 18"/>
                <a:gd name="T4" fmla="*/ 4 w 4"/>
                <a:gd name="T5" fmla="*/ 16 h 18"/>
                <a:gd name="T6" fmla="*/ 4 w 4"/>
                <a:gd name="T7" fmla="*/ 18 h 18"/>
                <a:gd name="T8" fmla="*/ 2 w 4"/>
                <a:gd name="T9" fmla="*/ 18 h 18"/>
                <a:gd name="T10" fmla="*/ 0 w 4"/>
                <a:gd name="T11" fmla="*/ 2 h 18"/>
                <a:gd name="T12" fmla="*/ 0 w 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" name="Freeform 67"/>
            <p:cNvSpPr>
              <a:spLocks/>
            </p:cNvSpPr>
            <p:nvPr/>
          </p:nvSpPr>
          <p:spPr bwMode="auto">
            <a:xfrm>
              <a:off x="2544562" y="3174670"/>
              <a:ext cx="10110" cy="119876"/>
            </a:xfrm>
            <a:custGeom>
              <a:avLst/>
              <a:gdLst>
                <a:gd name="T0" fmla="*/ 0 w 7"/>
                <a:gd name="T1" fmla="*/ 0 h 83"/>
                <a:gd name="T2" fmla="*/ 3 w 7"/>
                <a:gd name="T3" fmla="*/ 0 h 83"/>
                <a:gd name="T4" fmla="*/ 7 w 7"/>
                <a:gd name="T5" fmla="*/ 81 h 83"/>
                <a:gd name="T6" fmla="*/ 7 w 7"/>
                <a:gd name="T7" fmla="*/ 83 h 83"/>
                <a:gd name="T8" fmla="*/ 4 w 7"/>
                <a:gd name="T9" fmla="*/ 83 h 83"/>
                <a:gd name="T10" fmla="*/ 0 w 7"/>
                <a:gd name="T11" fmla="*/ 2 h 83"/>
                <a:gd name="T12" fmla="*/ 0 w 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" name="Freeform 68"/>
            <p:cNvSpPr>
              <a:spLocks/>
            </p:cNvSpPr>
            <p:nvPr/>
          </p:nvSpPr>
          <p:spPr bwMode="auto">
            <a:xfrm>
              <a:off x="2553227" y="3345096"/>
              <a:ext cx="5777" cy="28886"/>
            </a:xfrm>
            <a:custGeom>
              <a:avLst/>
              <a:gdLst>
                <a:gd name="T0" fmla="*/ 0 w 4"/>
                <a:gd name="T1" fmla="*/ 0 h 20"/>
                <a:gd name="T2" fmla="*/ 2 w 4"/>
                <a:gd name="T3" fmla="*/ 0 h 20"/>
                <a:gd name="T4" fmla="*/ 4 w 4"/>
                <a:gd name="T5" fmla="*/ 16 h 20"/>
                <a:gd name="T6" fmla="*/ 4 w 4"/>
                <a:gd name="T7" fmla="*/ 20 h 20"/>
                <a:gd name="T8" fmla="*/ 1 w 4"/>
                <a:gd name="T9" fmla="*/ 20 h 20"/>
                <a:gd name="T10" fmla="*/ 0 w 4"/>
                <a:gd name="T11" fmla="*/ 3 h 20"/>
                <a:gd name="T12" fmla="*/ 0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3" name="Freeform 69"/>
            <p:cNvSpPr>
              <a:spLocks/>
            </p:cNvSpPr>
            <p:nvPr/>
          </p:nvSpPr>
          <p:spPr bwMode="auto">
            <a:xfrm>
              <a:off x="2561893" y="3407200"/>
              <a:ext cx="20220" cy="8666"/>
            </a:xfrm>
            <a:custGeom>
              <a:avLst/>
              <a:gdLst>
                <a:gd name="T0" fmla="*/ 12 w 14"/>
                <a:gd name="T1" fmla="*/ 0 h 6"/>
                <a:gd name="T2" fmla="*/ 14 w 14"/>
                <a:gd name="T3" fmla="*/ 0 h 6"/>
                <a:gd name="T4" fmla="*/ 14 w 14"/>
                <a:gd name="T5" fmla="*/ 2 h 6"/>
                <a:gd name="T6" fmla="*/ 3 w 14"/>
                <a:gd name="T7" fmla="*/ 6 h 6"/>
                <a:gd name="T8" fmla="*/ 0 w 14"/>
                <a:gd name="T9" fmla="*/ 6 h 6"/>
                <a:gd name="T10" fmla="*/ 0 w 14"/>
                <a:gd name="T11" fmla="*/ 4 h 6"/>
                <a:gd name="T12" fmla="*/ 12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4" name="Line 70"/>
            <p:cNvSpPr>
              <a:spLocks noChangeShapeType="1"/>
            </p:cNvSpPr>
            <p:nvPr/>
          </p:nvSpPr>
          <p:spPr bwMode="auto">
            <a:xfrm>
              <a:off x="2579225" y="3408645"/>
              <a:ext cx="1039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5" name="Line 71"/>
            <p:cNvSpPr>
              <a:spLocks noChangeShapeType="1"/>
            </p:cNvSpPr>
            <p:nvPr/>
          </p:nvSpPr>
          <p:spPr bwMode="auto">
            <a:xfrm>
              <a:off x="2733764" y="3408645"/>
              <a:ext cx="2744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6" name="Freeform 72"/>
            <p:cNvSpPr>
              <a:spLocks/>
            </p:cNvSpPr>
            <p:nvPr/>
          </p:nvSpPr>
          <p:spPr bwMode="auto">
            <a:xfrm>
              <a:off x="2807422" y="3388425"/>
              <a:ext cx="119876" cy="18776"/>
            </a:xfrm>
            <a:custGeom>
              <a:avLst/>
              <a:gdLst>
                <a:gd name="T0" fmla="*/ 80 w 83"/>
                <a:gd name="T1" fmla="*/ 0 h 13"/>
                <a:gd name="T2" fmla="*/ 83 w 83"/>
                <a:gd name="T3" fmla="*/ 0 h 13"/>
                <a:gd name="T4" fmla="*/ 83 w 83"/>
                <a:gd name="T5" fmla="*/ 1 h 13"/>
                <a:gd name="T6" fmla="*/ 3 w 83"/>
                <a:gd name="T7" fmla="*/ 13 h 13"/>
                <a:gd name="T8" fmla="*/ 0 w 83"/>
                <a:gd name="T9" fmla="*/ 13 h 13"/>
                <a:gd name="T10" fmla="*/ 0 w 83"/>
                <a:gd name="T11" fmla="*/ 9 h 13"/>
                <a:gd name="T12" fmla="*/ 80 w 8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7" name="Freeform 73"/>
            <p:cNvSpPr>
              <a:spLocks/>
            </p:cNvSpPr>
            <p:nvPr/>
          </p:nvSpPr>
          <p:spPr bwMode="auto">
            <a:xfrm>
              <a:off x="2922965" y="3385536"/>
              <a:ext cx="10110" cy="4333"/>
            </a:xfrm>
            <a:custGeom>
              <a:avLst/>
              <a:gdLst>
                <a:gd name="T0" fmla="*/ 5 w 7"/>
                <a:gd name="T1" fmla="*/ 0 h 3"/>
                <a:gd name="T2" fmla="*/ 7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0 w 7"/>
                <a:gd name="T9" fmla="*/ 3 h 3"/>
                <a:gd name="T10" fmla="*/ 0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8" name="Freeform 74"/>
            <p:cNvSpPr>
              <a:spLocks/>
            </p:cNvSpPr>
            <p:nvPr/>
          </p:nvSpPr>
          <p:spPr bwMode="auto">
            <a:xfrm>
              <a:off x="2980736" y="3366760"/>
              <a:ext cx="25997" cy="8666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4 w 18"/>
                <a:gd name="T7" fmla="*/ 6 h 6"/>
                <a:gd name="T8" fmla="*/ 0 w 18"/>
                <a:gd name="T9" fmla="*/ 6 h 6"/>
                <a:gd name="T10" fmla="*/ 0 w 18"/>
                <a:gd name="T11" fmla="*/ 5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9" name="Freeform 75"/>
            <p:cNvSpPr>
              <a:spLocks/>
            </p:cNvSpPr>
            <p:nvPr/>
          </p:nvSpPr>
          <p:spPr bwMode="auto">
            <a:xfrm>
              <a:off x="3052950" y="3350873"/>
              <a:ext cx="23109" cy="5777"/>
            </a:xfrm>
            <a:custGeom>
              <a:avLst/>
              <a:gdLst>
                <a:gd name="T0" fmla="*/ 14 w 16"/>
                <a:gd name="T1" fmla="*/ 0 h 4"/>
                <a:gd name="T2" fmla="*/ 16 w 16"/>
                <a:gd name="T3" fmla="*/ 0 h 4"/>
                <a:gd name="T4" fmla="*/ 16 w 16"/>
                <a:gd name="T5" fmla="*/ 2 h 4"/>
                <a:gd name="T6" fmla="*/ 4 w 16"/>
                <a:gd name="T7" fmla="*/ 4 h 4"/>
                <a:gd name="T8" fmla="*/ 0 w 16"/>
                <a:gd name="T9" fmla="*/ 4 h 4"/>
                <a:gd name="T10" fmla="*/ 0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0" name="Freeform 76"/>
            <p:cNvSpPr>
              <a:spLocks/>
            </p:cNvSpPr>
            <p:nvPr/>
          </p:nvSpPr>
          <p:spPr bwMode="auto">
            <a:xfrm>
              <a:off x="3073170" y="3298879"/>
              <a:ext cx="102545" cy="54883"/>
            </a:xfrm>
            <a:custGeom>
              <a:avLst/>
              <a:gdLst>
                <a:gd name="T0" fmla="*/ 69 w 71"/>
                <a:gd name="T1" fmla="*/ 0 h 38"/>
                <a:gd name="T2" fmla="*/ 71 w 71"/>
                <a:gd name="T3" fmla="*/ 0 h 38"/>
                <a:gd name="T4" fmla="*/ 71 w 71"/>
                <a:gd name="T5" fmla="*/ 2 h 38"/>
                <a:gd name="T6" fmla="*/ 2 w 71"/>
                <a:gd name="T7" fmla="*/ 38 h 38"/>
                <a:gd name="T8" fmla="*/ 0 w 71"/>
                <a:gd name="T9" fmla="*/ 38 h 38"/>
                <a:gd name="T10" fmla="*/ 0 w 71"/>
                <a:gd name="T11" fmla="*/ 36 h 38"/>
                <a:gd name="T12" fmla="*/ 69 w 7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1" name="Freeform 77"/>
            <p:cNvSpPr>
              <a:spLocks/>
            </p:cNvSpPr>
            <p:nvPr/>
          </p:nvSpPr>
          <p:spPr bwMode="auto">
            <a:xfrm>
              <a:off x="3224821" y="3261327"/>
              <a:ext cx="24553" cy="14443"/>
            </a:xfrm>
            <a:custGeom>
              <a:avLst/>
              <a:gdLst>
                <a:gd name="T0" fmla="*/ 15 w 17"/>
                <a:gd name="T1" fmla="*/ 0 h 10"/>
                <a:gd name="T2" fmla="*/ 17 w 17"/>
                <a:gd name="T3" fmla="*/ 0 h 10"/>
                <a:gd name="T4" fmla="*/ 17 w 17"/>
                <a:gd name="T5" fmla="*/ 2 h 10"/>
                <a:gd name="T6" fmla="*/ 2 w 17"/>
                <a:gd name="T7" fmla="*/ 10 h 10"/>
                <a:gd name="T8" fmla="*/ 0 w 17"/>
                <a:gd name="T9" fmla="*/ 10 h 10"/>
                <a:gd name="T10" fmla="*/ 0 w 17"/>
                <a:gd name="T11" fmla="*/ 7 h 10"/>
                <a:gd name="T12" fmla="*/ 15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2" name="Freeform 78"/>
            <p:cNvSpPr>
              <a:spLocks/>
            </p:cNvSpPr>
            <p:nvPr/>
          </p:nvSpPr>
          <p:spPr bwMode="auto">
            <a:xfrm>
              <a:off x="3301367" y="3197779"/>
              <a:ext cx="89546" cy="43329"/>
            </a:xfrm>
            <a:custGeom>
              <a:avLst/>
              <a:gdLst>
                <a:gd name="T0" fmla="*/ 60 w 62"/>
                <a:gd name="T1" fmla="*/ 0 h 30"/>
                <a:gd name="T2" fmla="*/ 62 w 62"/>
                <a:gd name="T3" fmla="*/ 0 h 30"/>
                <a:gd name="T4" fmla="*/ 62 w 62"/>
                <a:gd name="T5" fmla="*/ 2 h 30"/>
                <a:gd name="T6" fmla="*/ 2 w 62"/>
                <a:gd name="T7" fmla="*/ 30 h 30"/>
                <a:gd name="T8" fmla="*/ 0 w 62"/>
                <a:gd name="T9" fmla="*/ 30 h 30"/>
                <a:gd name="T10" fmla="*/ 0 w 62"/>
                <a:gd name="T11" fmla="*/ 27 h 30"/>
                <a:gd name="T12" fmla="*/ 60 w 6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3" name="Freeform 79"/>
            <p:cNvSpPr>
              <a:spLocks/>
            </p:cNvSpPr>
            <p:nvPr/>
          </p:nvSpPr>
          <p:spPr bwMode="auto">
            <a:xfrm>
              <a:off x="3388025" y="3181891"/>
              <a:ext cx="34663" cy="18776"/>
            </a:xfrm>
            <a:custGeom>
              <a:avLst/>
              <a:gdLst>
                <a:gd name="T0" fmla="*/ 22 w 24"/>
                <a:gd name="T1" fmla="*/ 0 h 13"/>
                <a:gd name="T2" fmla="*/ 24 w 24"/>
                <a:gd name="T3" fmla="*/ 0 h 13"/>
                <a:gd name="T4" fmla="*/ 24 w 24"/>
                <a:gd name="T5" fmla="*/ 3 h 13"/>
                <a:gd name="T6" fmla="*/ 2 w 24"/>
                <a:gd name="T7" fmla="*/ 13 h 13"/>
                <a:gd name="T8" fmla="*/ 0 w 24"/>
                <a:gd name="T9" fmla="*/ 13 h 13"/>
                <a:gd name="T10" fmla="*/ 0 w 24"/>
                <a:gd name="T11" fmla="*/ 11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4" name="Freeform 80"/>
            <p:cNvSpPr>
              <a:spLocks/>
            </p:cNvSpPr>
            <p:nvPr/>
          </p:nvSpPr>
          <p:spPr bwMode="auto">
            <a:xfrm>
              <a:off x="3473238" y="3142896"/>
              <a:ext cx="28886" cy="14443"/>
            </a:xfrm>
            <a:custGeom>
              <a:avLst/>
              <a:gdLst>
                <a:gd name="T0" fmla="*/ 17 w 20"/>
                <a:gd name="T1" fmla="*/ 0 h 10"/>
                <a:gd name="T2" fmla="*/ 20 w 20"/>
                <a:gd name="T3" fmla="*/ 0 h 10"/>
                <a:gd name="T4" fmla="*/ 20 w 20"/>
                <a:gd name="T5" fmla="*/ 2 h 10"/>
                <a:gd name="T6" fmla="*/ 3 w 20"/>
                <a:gd name="T7" fmla="*/ 10 h 10"/>
                <a:gd name="T8" fmla="*/ 0 w 20"/>
                <a:gd name="T9" fmla="*/ 10 h 10"/>
                <a:gd name="T10" fmla="*/ 0 w 20"/>
                <a:gd name="T11" fmla="*/ 9 h 10"/>
                <a:gd name="T12" fmla="*/ 17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5" name="Freeform 81"/>
            <p:cNvSpPr>
              <a:spLocks/>
            </p:cNvSpPr>
            <p:nvPr/>
          </p:nvSpPr>
          <p:spPr bwMode="auto">
            <a:xfrm>
              <a:off x="3546896" y="3007133"/>
              <a:ext cx="116988" cy="109766"/>
            </a:xfrm>
            <a:custGeom>
              <a:avLst/>
              <a:gdLst>
                <a:gd name="T0" fmla="*/ 78 w 81"/>
                <a:gd name="T1" fmla="*/ 0 h 76"/>
                <a:gd name="T2" fmla="*/ 81 w 81"/>
                <a:gd name="T3" fmla="*/ 0 h 76"/>
                <a:gd name="T4" fmla="*/ 81 w 81"/>
                <a:gd name="T5" fmla="*/ 3 h 76"/>
                <a:gd name="T6" fmla="*/ 3 w 81"/>
                <a:gd name="T7" fmla="*/ 76 h 76"/>
                <a:gd name="T8" fmla="*/ 0 w 81"/>
                <a:gd name="T9" fmla="*/ 76 h 76"/>
                <a:gd name="T10" fmla="*/ 0 w 81"/>
                <a:gd name="T11" fmla="*/ 73 h 76"/>
                <a:gd name="T12" fmla="*/ 78 w 81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6" name="Freeform 82"/>
            <p:cNvSpPr>
              <a:spLocks/>
            </p:cNvSpPr>
            <p:nvPr/>
          </p:nvSpPr>
          <p:spPr bwMode="auto">
            <a:xfrm>
              <a:off x="3659550" y="2999911"/>
              <a:ext cx="10110" cy="11554"/>
            </a:xfrm>
            <a:custGeom>
              <a:avLst/>
              <a:gdLst>
                <a:gd name="T0" fmla="*/ 5 w 7"/>
                <a:gd name="T1" fmla="*/ 0 h 8"/>
                <a:gd name="T2" fmla="*/ 7 w 7"/>
                <a:gd name="T3" fmla="*/ 0 h 8"/>
                <a:gd name="T4" fmla="*/ 7 w 7"/>
                <a:gd name="T5" fmla="*/ 3 h 8"/>
                <a:gd name="T6" fmla="*/ 3 w 7"/>
                <a:gd name="T7" fmla="*/ 8 h 8"/>
                <a:gd name="T8" fmla="*/ 0 w 7"/>
                <a:gd name="T9" fmla="*/ 8 h 8"/>
                <a:gd name="T10" fmla="*/ 0 w 7"/>
                <a:gd name="T11" fmla="*/ 5 h 8"/>
                <a:gd name="T12" fmla="*/ 5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7" name="Freeform 83"/>
            <p:cNvSpPr>
              <a:spLocks/>
            </p:cNvSpPr>
            <p:nvPr/>
          </p:nvSpPr>
          <p:spPr bwMode="auto">
            <a:xfrm>
              <a:off x="3718766" y="2933474"/>
              <a:ext cx="24553" cy="23109"/>
            </a:xfrm>
            <a:custGeom>
              <a:avLst/>
              <a:gdLst>
                <a:gd name="T0" fmla="*/ 15 w 17"/>
                <a:gd name="T1" fmla="*/ 0 h 16"/>
                <a:gd name="T2" fmla="*/ 17 w 17"/>
                <a:gd name="T3" fmla="*/ 0 h 16"/>
                <a:gd name="T4" fmla="*/ 17 w 17"/>
                <a:gd name="T5" fmla="*/ 4 h 16"/>
                <a:gd name="T6" fmla="*/ 3 w 17"/>
                <a:gd name="T7" fmla="*/ 16 h 16"/>
                <a:gd name="T8" fmla="*/ 0 w 17"/>
                <a:gd name="T9" fmla="*/ 16 h 16"/>
                <a:gd name="T10" fmla="*/ 0 w 17"/>
                <a:gd name="T11" fmla="*/ 15 h 16"/>
                <a:gd name="T12" fmla="*/ 15 w 1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8" name="Freeform 84"/>
            <p:cNvSpPr>
              <a:spLocks/>
            </p:cNvSpPr>
            <p:nvPr/>
          </p:nvSpPr>
          <p:spPr bwMode="auto">
            <a:xfrm>
              <a:off x="3793869" y="2836707"/>
              <a:ext cx="63549" cy="56328"/>
            </a:xfrm>
            <a:custGeom>
              <a:avLst/>
              <a:gdLst>
                <a:gd name="T0" fmla="*/ 41 w 44"/>
                <a:gd name="T1" fmla="*/ 0 h 39"/>
                <a:gd name="T2" fmla="*/ 44 w 44"/>
                <a:gd name="T3" fmla="*/ 0 h 39"/>
                <a:gd name="T4" fmla="*/ 44 w 44"/>
                <a:gd name="T5" fmla="*/ 2 h 39"/>
                <a:gd name="T6" fmla="*/ 2 w 44"/>
                <a:gd name="T7" fmla="*/ 39 h 39"/>
                <a:gd name="T8" fmla="*/ 0 w 44"/>
                <a:gd name="T9" fmla="*/ 39 h 39"/>
                <a:gd name="T10" fmla="*/ 0 w 44"/>
                <a:gd name="T11" fmla="*/ 37 h 39"/>
                <a:gd name="T12" fmla="*/ 41 w 4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9" name="Freeform 85"/>
            <p:cNvSpPr>
              <a:spLocks/>
            </p:cNvSpPr>
            <p:nvPr/>
          </p:nvSpPr>
          <p:spPr bwMode="auto">
            <a:xfrm>
              <a:off x="3853085" y="2777491"/>
              <a:ext cx="37551" cy="62105"/>
            </a:xfrm>
            <a:custGeom>
              <a:avLst/>
              <a:gdLst>
                <a:gd name="T0" fmla="*/ 24 w 26"/>
                <a:gd name="T1" fmla="*/ 0 h 43"/>
                <a:gd name="T2" fmla="*/ 26 w 26"/>
                <a:gd name="T3" fmla="*/ 0 h 43"/>
                <a:gd name="T4" fmla="*/ 26 w 26"/>
                <a:gd name="T5" fmla="*/ 2 h 43"/>
                <a:gd name="T6" fmla="*/ 3 w 26"/>
                <a:gd name="T7" fmla="*/ 43 h 43"/>
                <a:gd name="T8" fmla="*/ 0 w 26"/>
                <a:gd name="T9" fmla="*/ 43 h 43"/>
                <a:gd name="T10" fmla="*/ 0 w 26"/>
                <a:gd name="T11" fmla="*/ 41 h 43"/>
                <a:gd name="T12" fmla="*/ 24 w 2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0" name="Freeform 86"/>
            <p:cNvSpPr>
              <a:spLocks/>
            </p:cNvSpPr>
            <p:nvPr/>
          </p:nvSpPr>
          <p:spPr bwMode="auto">
            <a:xfrm>
              <a:off x="3916633" y="2702388"/>
              <a:ext cx="17331" cy="24553"/>
            </a:xfrm>
            <a:custGeom>
              <a:avLst/>
              <a:gdLst>
                <a:gd name="T0" fmla="*/ 9 w 12"/>
                <a:gd name="T1" fmla="*/ 0 h 17"/>
                <a:gd name="T2" fmla="*/ 12 w 12"/>
                <a:gd name="T3" fmla="*/ 0 h 17"/>
                <a:gd name="T4" fmla="*/ 12 w 12"/>
                <a:gd name="T5" fmla="*/ 3 h 17"/>
                <a:gd name="T6" fmla="*/ 3 w 12"/>
                <a:gd name="T7" fmla="*/ 17 h 17"/>
                <a:gd name="T8" fmla="*/ 0 w 12"/>
                <a:gd name="T9" fmla="*/ 17 h 17"/>
                <a:gd name="T10" fmla="*/ 0 w 12"/>
                <a:gd name="T11" fmla="*/ 15 h 17"/>
                <a:gd name="T12" fmla="*/ 9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1" name="Freeform 87"/>
            <p:cNvSpPr>
              <a:spLocks/>
            </p:cNvSpPr>
            <p:nvPr/>
          </p:nvSpPr>
          <p:spPr bwMode="auto">
            <a:xfrm>
              <a:off x="3959962" y="2570959"/>
              <a:ext cx="47662" cy="82325"/>
            </a:xfrm>
            <a:custGeom>
              <a:avLst/>
              <a:gdLst>
                <a:gd name="T0" fmla="*/ 31 w 33"/>
                <a:gd name="T1" fmla="*/ 0 h 57"/>
                <a:gd name="T2" fmla="*/ 33 w 33"/>
                <a:gd name="T3" fmla="*/ 0 h 57"/>
                <a:gd name="T4" fmla="*/ 33 w 33"/>
                <a:gd name="T5" fmla="*/ 2 h 57"/>
                <a:gd name="T6" fmla="*/ 2 w 33"/>
                <a:gd name="T7" fmla="*/ 57 h 57"/>
                <a:gd name="T8" fmla="*/ 0 w 33"/>
                <a:gd name="T9" fmla="*/ 57 h 57"/>
                <a:gd name="T10" fmla="*/ 0 w 33"/>
                <a:gd name="T11" fmla="*/ 55 h 57"/>
                <a:gd name="T12" fmla="*/ 31 w 33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2" name="Freeform 88"/>
            <p:cNvSpPr>
              <a:spLocks/>
            </p:cNvSpPr>
            <p:nvPr/>
          </p:nvSpPr>
          <p:spPr bwMode="auto">
            <a:xfrm>
              <a:off x="4004735" y="2533407"/>
              <a:ext cx="40440" cy="40440"/>
            </a:xfrm>
            <a:custGeom>
              <a:avLst/>
              <a:gdLst>
                <a:gd name="T0" fmla="*/ 26 w 28"/>
                <a:gd name="T1" fmla="*/ 0 h 28"/>
                <a:gd name="T2" fmla="*/ 28 w 28"/>
                <a:gd name="T3" fmla="*/ 0 h 28"/>
                <a:gd name="T4" fmla="*/ 28 w 28"/>
                <a:gd name="T5" fmla="*/ 2 h 28"/>
                <a:gd name="T6" fmla="*/ 2 w 28"/>
                <a:gd name="T7" fmla="*/ 28 h 28"/>
                <a:gd name="T8" fmla="*/ 0 w 28"/>
                <a:gd name="T9" fmla="*/ 28 h 28"/>
                <a:gd name="T10" fmla="*/ 0 w 28"/>
                <a:gd name="T11" fmla="*/ 26 h 28"/>
                <a:gd name="T12" fmla="*/ 26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3" name="Freeform 89"/>
            <p:cNvSpPr>
              <a:spLocks/>
            </p:cNvSpPr>
            <p:nvPr/>
          </p:nvSpPr>
          <p:spPr bwMode="auto">
            <a:xfrm>
              <a:off x="4097169" y="2455416"/>
              <a:ext cx="27442" cy="28886"/>
            </a:xfrm>
            <a:custGeom>
              <a:avLst/>
              <a:gdLst>
                <a:gd name="T0" fmla="*/ 18 w 19"/>
                <a:gd name="T1" fmla="*/ 0 h 20"/>
                <a:gd name="T2" fmla="*/ 19 w 19"/>
                <a:gd name="T3" fmla="*/ 0 h 20"/>
                <a:gd name="T4" fmla="*/ 19 w 19"/>
                <a:gd name="T5" fmla="*/ 4 h 20"/>
                <a:gd name="T6" fmla="*/ 3 w 19"/>
                <a:gd name="T7" fmla="*/ 20 h 20"/>
                <a:gd name="T8" fmla="*/ 0 w 19"/>
                <a:gd name="T9" fmla="*/ 20 h 20"/>
                <a:gd name="T10" fmla="*/ 0 w 19"/>
                <a:gd name="T11" fmla="*/ 16 h 20"/>
                <a:gd name="T12" fmla="*/ 18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4" name="Freeform 90"/>
            <p:cNvSpPr>
              <a:spLocks/>
            </p:cNvSpPr>
            <p:nvPr/>
          </p:nvSpPr>
          <p:spPr bwMode="auto">
            <a:xfrm>
              <a:off x="4170827" y="2422197"/>
              <a:ext cx="121320" cy="8666"/>
            </a:xfrm>
            <a:custGeom>
              <a:avLst/>
              <a:gdLst>
                <a:gd name="T0" fmla="*/ 81 w 84"/>
                <a:gd name="T1" fmla="*/ 0 h 6"/>
                <a:gd name="T2" fmla="*/ 84 w 84"/>
                <a:gd name="T3" fmla="*/ 0 h 6"/>
                <a:gd name="T4" fmla="*/ 84 w 84"/>
                <a:gd name="T5" fmla="*/ 3 h 6"/>
                <a:gd name="T6" fmla="*/ 2 w 84"/>
                <a:gd name="T7" fmla="*/ 6 h 6"/>
                <a:gd name="T8" fmla="*/ 0 w 84"/>
                <a:gd name="T9" fmla="*/ 6 h 6"/>
                <a:gd name="T10" fmla="*/ 0 w 84"/>
                <a:gd name="T11" fmla="*/ 3 h 6"/>
                <a:gd name="T12" fmla="*/ 81 w 8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5" name="Freeform 91"/>
            <p:cNvSpPr>
              <a:spLocks/>
            </p:cNvSpPr>
            <p:nvPr/>
          </p:nvSpPr>
          <p:spPr bwMode="auto">
            <a:xfrm>
              <a:off x="4342698" y="2414976"/>
              <a:ext cx="25997" cy="5777"/>
            </a:xfrm>
            <a:custGeom>
              <a:avLst/>
              <a:gdLst>
                <a:gd name="T0" fmla="*/ 16 w 18"/>
                <a:gd name="T1" fmla="*/ 0 h 4"/>
                <a:gd name="T2" fmla="*/ 18 w 18"/>
                <a:gd name="T3" fmla="*/ 0 h 4"/>
                <a:gd name="T4" fmla="*/ 18 w 18"/>
                <a:gd name="T5" fmla="*/ 2 h 4"/>
                <a:gd name="T6" fmla="*/ 2 w 18"/>
                <a:gd name="T7" fmla="*/ 4 h 4"/>
                <a:gd name="T8" fmla="*/ 0 w 18"/>
                <a:gd name="T9" fmla="*/ 4 h 4"/>
                <a:gd name="T10" fmla="*/ 0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6" name="Freeform 92"/>
            <p:cNvSpPr>
              <a:spLocks/>
            </p:cNvSpPr>
            <p:nvPr/>
          </p:nvSpPr>
          <p:spPr bwMode="auto">
            <a:xfrm>
              <a:off x="4416356" y="2397644"/>
              <a:ext cx="57771" cy="11554"/>
            </a:xfrm>
            <a:custGeom>
              <a:avLst/>
              <a:gdLst>
                <a:gd name="T0" fmla="*/ 36 w 40"/>
                <a:gd name="T1" fmla="*/ 0 h 8"/>
                <a:gd name="T2" fmla="*/ 40 w 40"/>
                <a:gd name="T3" fmla="*/ 0 h 8"/>
                <a:gd name="T4" fmla="*/ 40 w 40"/>
                <a:gd name="T5" fmla="*/ 4 h 8"/>
                <a:gd name="T6" fmla="*/ 2 w 40"/>
                <a:gd name="T7" fmla="*/ 8 h 8"/>
                <a:gd name="T8" fmla="*/ 0 w 40"/>
                <a:gd name="T9" fmla="*/ 8 h 8"/>
                <a:gd name="T10" fmla="*/ 0 w 40"/>
                <a:gd name="T11" fmla="*/ 6 h 8"/>
                <a:gd name="T12" fmla="*/ 36 w 4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7" name="Freeform 93"/>
            <p:cNvSpPr>
              <a:spLocks/>
            </p:cNvSpPr>
            <p:nvPr/>
          </p:nvSpPr>
          <p:spPr bwMode="auto">
            <a:xfrm>
              <a:off x="4468350" y="2397644"/>
              <a:ext cx="72214" cy="33219"/>
            </a:xfrm>
            <a:custGeom>
              <a:avLst/>
              <a:gdLst>
                <a:gd name="T0" fmla="*/ 0 w 50"/>
                <a:gd name="T1" fmla="*/ 0 h 23"/>
                <a:gd name="T2" fmla="*/ 4 w 50"/>
                <a:gd name="T3" fmla="*/ 0 h 23"/>
                <a:gd name="T4" fmla="*/ 50 w 50"/>
                <a:gd name="T5" fmla="*/ 20 h 23"/>
                <a:gd name="T6" fmla="*/ 50 w 50"/>
                <a:gd name="T7" fmla="*/ 23 h 23"/>
                <a:gd name="T8" fmla="*/ 47 w 50"/>
                <a:gd name="T9" fmla="*/ 23 h 23"/>
                <a:gd name="T10" fmla="*/ 0 w 50"/>
                <a:gd name="T11" fmla="*/ 4 h 23"/>
                <a:gd name="T12" fmla="*/ 0 w 5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8" name="Freeform 94"/>
            <p:cNvSpPr>
              <a:spLocks/>
            </p:cNvSpPr>
            <p:nvPr/>
          </p:nvSpPr>
          <p:spPr bwMode="auto">
            <a:xfrm>
              <a:off x="4588226" y="2446750"/>
              <a:ext cx="25997" cy="14443"/>
            </a:xfrm>
            <a:custGeom>
              <a:avLst/>
              <a:gdLst>
                <a:gd name="T0" fmla="*/ 0 w 18"/>
                <a:gd name="T1" fmla="*/ 0 h 10"/>
                <a:gd name="T2" fmla="*/ 3 w 18"/>
                <a:gd name="T3" fmla="*/ 0 h 10"/>
                <a:gd name="T4" fmla="*/ 18 w 18"/>
                <a:gd name="T5" fmla="*/ 6 h 10"/>
                <a:gd name="T6" fmla="*/ 18 w 18"/>
                <a:gd name="T7" fmla="*/ 10 h 10"/>
                <a:gd name="T8" fmla="*/ 16 w 18"/>
                <a:gd name="T9" fmla="*/ 10 h 10"/>
                <a:gd name="T10" fmla="*/ 0 w 18"/>
                <a:gd name="T11" fmla="*/ 3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9" name="Freeform 95"/>
            <p:cNvSpPr>
              <a:spLocks/>
            </p:cNvSpPr>
            <p:nvPr/>
          </p:nvSpPr>
          <p:spPr bwMode="auto">
            <a:xfrm>
              <a:off x="4661885" y="2477080"/>
              <a:ext cx="83769" cy="34663"/>
            </a:xfrm>
            <a:custGeom>
              <a:avLst/>
              <a:gdLst>
                <a:gd name="T0" fmla="*/ 0 w 58"/>
                <a:gd name="T1" fmla="*/ 0 h 24"/>
                <a:gd name="T2" fmla="*/ 3 w 58"/>
                <a:gd name="T3" fmla="*/ 0 h 24"/>
                <a:gd name="T4" fmla="*/ 58 w 58"/>
                <a:gd name="T5" fmla="*/ 22 h 24"/>
                <a:gd name="T6" fmla="*/ 58 w 58"/>
                <a:gd name="T7" fmla="*/ 24 h 24"/>
                <a:gd name="T8" fmla="*/ 56 w 58"/>
                <a:gd name="T9" fmla="*/ 24 h 24"/>
                <a:gd name="T10" fmla="*/ 0 w 58"/>
                <a:gd name="T11" fmla="*/ 2 h 24"/>
                <a:gd name="T12" fmla="*/ 0 w 5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0" name="Freeform 96"/>
            <p:cNvSpPr>
              <a:spLocks/>
            </p:cNvSpPr>
            <p:nvPr/>
          </p:nvSpPr>
          <p:spPr bwMode="auto">
            <a:xfrm>
              <a:off x="4742765" y="2508854"/>
              <a:ext cx="40440" cy="20220"/>
            </a:xfrm>
            <a:custGeom>
              <a:avLst/>
              <a:gdLst>
                <a:gd name="T0" fmla="*/ 0 w 28"/>
                <a:gd name="T1" fmla="*/ 0 h 14"/>
                <a:gd name="T2" fmla="*/ 2 w 28"/>
                <a:gd name="T3" fmla="*/ 0 h 14"/>
                <a:gd name="T4" fmla="*/ 28 w 28"/>
                <a:gd name="T5" fmla="*/ 12 h 14"/>
                <a:gd name="T6" fmla="*/ 28 w 28"/>
                <a:gd name="T7" fmla="*/ 14 h 14"/>
                <a:gd name="T8" fmla="*/ 25 w 28"/>
                <a:gd name="T9" fmla="*/ 14 h 14"/>
                <a:gd name="T10" fmla="*/ 0 w 28"/>
                <a:gd name="T11" fmla="*/ 2 h 14"/>
                <a:gd name="T12" fmla="*/ 0 w 2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1" name="Freeform 97"/>
            <p:cNvSpPr>
              <a:spLocks/>
            </p:cNvSpPr>
            <p:nvPr/>
          </p:nvSpPr>
          <p:spPr bwMode="auto">
            <a:xfrm>
              <a:off x="4833755" y="2555071"/>
              <a:ext cx="25997" cy="14443"/>
            </a:xfrm>
            <a:custGeom>
              <a:avLst/>
              <a:gdLst>
                <a:gd name="T0" fmla="*/ 0 w 18"/>
                <a:gd name="T1" fmla="*/ 0 h 10"/>
                <a:gd name="T2" fmla="*/ 2 w 18"/>
                <a:gd name="T3" fmla="*/ 0 h 10"/>
                <a:gd name="T4" fmla="*/ 18 w 18"/>
                <a:gd name="T5" fmla="*/ 8 h 10"/>
                <a:gd name="T6" fmla="*/ 18 w 18"/>
                <a:gd name="T7" fmla="*/ 10 h 10"/>
                <a:gd name="T8" fmla="*/ 14 w 18"/>
                <a:gd name="T9" fmla="*/ 10 h 10"/>
                <a:gd name="T10" fmla="*/ 0 w 18"/>
                <a:gd name="T11" fmla="*/ 2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" name="Freeform 98"/>
            <p:cNvSpPr>
              <a:spLocks/>
            </p:cNvSpPr>
            <p:nvPr/>
          </p:nvSpPr>
          <p:spPr bwMode="auto">
            <a:xfrm>
              <a:off x="4908858" y="2594067"/>
              <a:ext cx="31774" cy="18776"/>
            </a:xfrm>
            <a:custGeom>
              <a:avLst/>
              <a:gdLst>
                <a:gd name="T0" fmla="*/ 0 w 22"/>
                <a:gd name="T1" fmla="*/ 0 h 13"/>
                <a:gd name="T2" fmla="*/ 2 w 22"/>
                <a:gd name="T3" fmla="*/ 0 h 13"/>
                <a:gd name="T4" fmla="*/ 22 w 22"/>
                <a:gd name="T5" fmla="*/ 9 h 13"/>
                <a:gd name="T6" fmla="*/ 22 w 22"/>
                <a:gd name="T7" fmla="*/ 13 h 13"/>
                <a:gd name="T8" fmla="*/ 19 w 22"/>
                <a:gd name="T9" fmla="*/ 13 h 13"/>
                <a:gd name="T10" fmla="*/ 0 w 22"/>
                <a:gd name="T11" fmla="*/ 1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" name="Freeform 99"/>
            <p:cNvSpPr>
              <a:spLocks/>
            </p:cNvSpPr>
            <p:nvPr/>
          </p:nvSpPr>
          <p:spPr bwMode="auto">
            <a:xfrm>
              <a:off x="4936299" y="2607065"/>
              <a:ext cx="93879" cy="46217"/>
            </a:xfrm>
            <a:custGeom>
              <a:avLst/>
              <a:gdLst>
                <a:gd name="T0" fmla="*/ 0 w 65"/>
                <a:gd name="T1" fmla="*/ 0 h 32"/>
                <a:gd name="T2" fmla="*/ 3 w 65"/>
                <a:gd name="T3" fmla="*/ 0 h 32"/>
                <a:gd name="T4" fmla="*/ 65 w 65"/>
                <a:gd name="T5" fmla="*/ 30 h 32"/>
                <a:gd name="T6" fmla="*/ 65 w 65"/>
                <a:gd name="T7" fmla="*/ 32 h 32"/>
                <a:gd name="T8" fmla="*/ 63 w 65"/>
                <a:gd name="T9" fmla="*/ 32 h 32"/>
                <a:gd name="T10" fmla="*/ 0 w 65"/>
                <a:gd name="T11" fmla="*/ 4 h 32"/>
                <a:gd name="T12" fmla="*/ 0 w 6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" name="Freeform 100"/>
            <p:cNvSpPr>
              <a:spLocks/>
            </p:cNvSpPr>
            <p:nvPr/>
          </p:nvSpPr>
          <p:spPr bwMode="auto">
            <a:xfrm>
              <a:off x="5080727" y="2674947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1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" name="Freeform 101"/>
            <p:cNvSpPr>
              <a:spLocks/>
            </p:cNvSpPr>
            <p:nvPr/>
          </p:nvSpPr>
          <p:spPr bwMode="auto">
            <a:xfrm>
              <a:off x="5154386" y="2711054"/>
              <a:ext cx="57771" cy="25997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0 h 18"/>
                <a:gd name="T4" fmla="*/ 40 w 40"/>
                <a:gd name="T5" fmla="*/ 16 h 18"/>
                <a:gd name="T6" fmla="*/ 40 w 40"/>
                <a:gd name="T7" fmla="*/ 18 h 18"/>
                <a:gd name="T8" fmla="*/ 38 w 40"/>
                <a:gd name="T9" fmla="*/ 18 h 18"/>
                <a:gd name="T10" fmla="*/ 0 w 40"/>
                <a:gd name="T11" fmla="*/ 1 h 18"/>
                <a:gd name="T12" fmla="*/ 0 w 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6" name="Freeform 102"/>
            <p:cNvSpPr>
              <a:spLocks/>
            </p:cNvSpPr>
            <p:nvPr/>
          </p:nvSpPr>
          <p:spPr bwMode="auto">
            <a:xfrm>
              <a:off x="1543672" y="3798602"/>
              <a:ext cx="106877" cy="635486"/>
            </a:xfrm>
            <a:custGeom>
              <a:avLst/>
              <a:gdLst>
                <a:gd name="T0" fmla="*/ 71 w 74"/>
                <a:gd name="T1" fmla="*/ 0 h 440"/>
                <a:gd name="T2" fmla="*/ 74 w 74"/>
                <a:gd name="T3" fmla="*/ 0 h 440"/>
                <a:gd name="T4" fmla="*/ 74 w 74"/>
                <a:gd name="T5" fmla="*/ 3 h 440"/>
                <a:gd name="T6" fmla="*/ 3 w 74"/>
                <a:gd name="T7" fmla="*/ 440 h 440"/>
                <a:gd name="T8" fmla="*/ 0 w 74"/>
                <a:gd name="T9" fmla="*/ 440 h 440"/>
                <a:gd name="T10" fmla="*/ 0 w 74"/>
                <a:gd name="T11" fmla="*/ 437 h 440"/>
                <a:gd name="T12" fmla="*/ 71 w 74"/>
                <a:gd name="T1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7" name="Freeform 103"/>
            <p:cNvSpPr>
              <a:spLocks/>
            </p:cNvSpPr>
            <p:nvPr/>
          </p:nvSpPr>
          <p:spPr bwMode="auto">
            <a:xfrm>
              <a:off x="1646216" y="3571848"/>
              <a:ext cx="47662" cy="231086"/>
            </a:xfrm>
            <a:custGeom>
              <a:avLst/>
              <a:gdLst>
                <a:gd name="T0" fmla="*/ 31 w 33"/>
                <a:gd name="T1" fmla="*/ 0 h 160"/>
                <a:gd name="T2" fmla="*/ 33 w 33"/>
                <a:gd name="T3" fmla="*/ 0 h 160"/>
                <a:gd name="T4" fmla="*/ 33 w 33"/>
                <a:gd name="T5" fmla="*/ 2 h 160"/>
                <a:gd name="T6" fmla="*/ 3 w 33"/>
                <a:gd name="T7" fmla="*/ 160 h 160"/>
                <a:gd name="T8" fmla="*/ 0 w 33"/>
                <a:gd name="T9" fmla="*/ 160 h 160"/>
                <a:gd name="T10" fmla="*/ 0 w 33"/>
                <a:gd name="T11" fmla="*/ 157 h 160"/>
                <a:gd name="T12" fmla="*/ 31 w 3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" name="Freeform 104"/>
            <p:cNvSpPr>
              <a:spLocks/>
            </p:cNvSpPr>
            <p:nvPr/>
          </p:nvSpPr>
          <p:spPr bwMode="auto">
            <a:xfrm>
              <a:off x="1690989" y="3199223"/>
              <a:ext cx="82325" cy="375514"/>
            </a:xfrm>
            <a:custGeom>
              <a:avLst/>
              <a:gdLst>
                <a:gd name="T0" fmla="*/ 55 w 57"/>
                <a:gd name="T1" fmla="*/ 0 h 260"/>
                <a:gd name="T2" fmla="*/ 57 w 57"/>
                <a:gd name="T3" fmla="*/ 0 h 260"/>
                <a:gd name="T4" fmla="*/ 57 w 57"/>
                <a:gd name="T5" fmla="*/ 2 h 260"/>
                <a:gd name="T6" fmla="*/ 2 w 57"/>
                <a:gd name="T7" fmla="*/ 260 h 260"/>
                <a:gd name="T8" fmla="*/ 0 w 57"/>
                <a:gd name="T9" fmla="*/ 260 h 260"/>
                <a:gd name="T10" fmla="*/ 0 w 57"/>
                <a:gd name="T11" fmla="*/ 258 h 260"/>
                <a:gd name="T12" fmla="*/ 55 w 57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" name="Freeform 105"/>
            <p:cNvSpPr>
              <a:spLocks/>
            </p:cNvSpPr>
            <p:nvPr/>
          </p:nvSpPr>
          <p:spPr bwMode="auto">
            <a:xfrm>
              <a:off x="1770425" y="2910365"/>
              <a:ext cx="73659" cy="291746"/>
            </a:xfrm>
            <a:custGeom>
              <a:avLst/>
              <a:gdLst>
                <a:gd name="T0" fmla="*/ 49 w 51"/>
                <a:gd name="T1" fmla="*/ 0 h 202"/>
                <a:gd name="T2" fmla="*/ 51 w 51"/>
                <a:gd name="T3" fmla="*/ 0 h 202"/>
                <a:gd name="T4" fmla="*/ 51 w 51"/>
                <a:gd name="T5" fmla="*/ 2 h 202"/>
                <a:gd name="T6" fmla="*/ 2 w 51"/>
                <a:gd name="T7" fmla="*/ 202 h 202"/>
                <a:gd name="T8" fmla="*/ 0 w 51"/>
                <a:gd name="T9" fmla="*/ 202 h 202"/>
                <a:gd name="T10" fmla="*/ 0 w 51"/>
                <a:gd name="T11" fmla="*/ 200 h 202"/>
                <a:gd name="T12" fmla="*/ 49 w 5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" name="Freeform 106"/>
            <p:cNvSpPr>
              <a:spLocks/>
            </p:cNvSpPr>
            <p:nvPr/>
          </p:nvSpPr>
          <p:spPr bwMode="auto">
            <a:xfrm>
              <a:off x="1841195" y="2416420"/>
              <a:ext cx="153094" cy="496834"/>
            </a:xfrm>
            <a:custGeom>
              <a:avLst/>
              <a:gdLst>
                <a:gd name="T0" fmla="*/ 104 w 106"/>
                <a:gd name="T1" fmla="*/ 0 h 344"/>
                <a:gd name="T2" fmla="*/ 106 w 106"/>
                <a:gd name="T3" fmla="*/ 0 h 344"/>
                <a:gd name="T4" fmla="*/ 106 w 106"/>
                <a:gd name="T5" fmla="*/ 2 h 344"/>
                <a:gd name="T6" fmla="*/ 2 w 106"/>
                <a:gd name="T7" fmla="*/ 344 h 344"/>
                <a:gd name="T8" fmla="*/ 0 w 106"/>
                <a:gd name="T9" fmla="*/ 344 h 344"/>
                <a:gd name="T10" fmla="*/ 0 w 106"/>
                <a:gd name="T11" fmla="*/ 342 h 344"/>
                <a:gd name="T12" fmla="*/ 104 w 106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" name="Freeform 107"/>
            <p:cNvSpPr>
              <a:spLocks/>
            </p:cNvSpPr>
            <p:nvPr/>
          </p:nvSpPr>
          <p:spPr bwMode="auto">
            <a:xfrm>
              <a:off x="1991401" y="2108787"/>
              <a:ext cx="125653" cy="310522"/>
            </a:xfrm>
            <a:custGeom>
              <a:avLst/>
              <a:gdLst>
                <a:gd name="T0" fmla="*/ 85 w 87"/>
                <a:gd name="T1" fmla="*/ 0 h 215"/>
                <a:gd name="T2" fmla="*/ 87 w 87"/>
                <a:gd name="T3" fmla="*/ 0 h 215"/>
                <a:gd name="T4" fmla="*/ 87 w 87"/>
                <a:gd name="T5" fmla="*/ 4 h 215"/>
                <a:gd name="T6" fmla="*/ 2 w 87"/>
                <a:gd name="T7" fmla="*/ 215 h 215"/>
                <a:gd name="T8" fmla="*/ 0 w 87"/>
                <a:gd name="T9" fmla="*/ 215 h 215"/>
                <a:gd name="T10" fmla="*/ 0 w 87"/>
                <a:gd name="T11" fmla="*/ 213 h 215"/>
                <a:gd name="T12" fmla="*/ 85 w 8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" name="Freeform 108"/>
            <p:cNvSpPr>
              <a:spLocks/>
            </p:cNvSpPr>
            <p:nvPr/>
          </p:nvSpPr>
          <p:spPr bwMode="auto">
            <a:xfrm>
              <a:off x="2114165" y="1770824"/>
              <a:ext cx="196423" cy="343740"/>
            </a:xfrm>
            <a:custGeom>
              <a:avLst/>
              <a:gdLst>
                <a:gd name="T0" fmla="*/ 134 w 136"/>
                <a:gd name="T1" fmla="*/ 0 h 238"/>
                <a:gd name="T2" fmla="*/ 136 w 136"/>
                <a:gd name="T3" fmla="*/ 0 h 238"/>
                <a:gd name="T4" fmla="*/ 136 w 136"/>
                <a:gd name="T5" fmla="*/ 3 h 238"/>
                <a:gd name="T6" fmla="*/ 2 w 136"/>
                <a:gd name="T7" fmla="*/ 238 h 238"/>
                <a:gd name="T8" fmla="*/ 0 w 136"/>
                <a:gd name="T9" fmla="*/ 238 h 238"/>
                <a:gd name="T10" fmla="*/ 0 w 136"/>
                <a:gd name="T11" fmla="*/ 234 h 238"/>
                <a:gd name="T12" fmla="*/ 134 w 136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" name="Freeform 109"/>
            <p:cNvSpPr>
              <a:spLocks/>
            </p:cNvSpPr>
            <p:nvPr/>
          </p:nvSpPr>
          <p:spPr bwMode="auto">
            <a:xfrm>
              <a:off x="2307699" y="1606176"/>
              <a:ext cx="153094" cy="168982"/>
            </a:xfrm>
            <a:custGeom>
              <a:avLst/>
              <a:gdLst>
                <a:gd name="T0" fmla="*/ 102 w 106"/>
                <a:gd name="T1" fmla="*/ 0 h 117"/>
                <a:gd name="T2" fmla="*/ 106 w 106"/>
                <a:gd name="T3" fmla="*/ 0 h 117"/>
                <a:gd name="T4" fmla="*/ 106 w 106"/>
                <a:gd name="T5" fmla="*/ 3 h 117"/>
                <a:gd name="T6" fmla="*/ 2 w 106"/>
                <a:gd name="T7" fmla="*/ 117 h 117"/>
                <a:gd name="T8" fmla="*/ 0 w 106"/>
                <a:gd name="T9" fmla="*/ 117 h 117"/>
                <a:gd name="T10" fmla="*/ 0 w 106"/>
                <a:gd name="T11" fmla="*/ 114 h 117"/>
                <a:gd name="T12" fmla="*/ 102 w 106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4" name="Freeform 110"/>
            <p:cNvSpPr>
              <a:spLocks/>
            </p:cNvSpPr>
            <p:nvPr/>
          </p:nvSpPr>
          <p:spPr bwMode="auto">
            <a:xfrm>
              <a:off x="2455016" y="1519519"/>
              <a:ext cx="127097" cy="90990"/>
            </a:xfrm>
            <a:custGeom>
              <a:avLst/>
              <a:gdLst>
                <a:gd name="T0" fmla="*/ 86 w 88"/>
                <a:gd name="T1" fmla="*/ 0 h 63"/>
                <a:gd name="T2" fmla="*/ 88 w 88"/>
                <a:gd name="T3" fmla="*/ 0 h 63"/>
                <a:gd name="T4" fmla="*/ 88 w 88"/>
                <a:gd name="T5" fmla="*/ 2 h 63"/>
                <a:gd name="T6" fmla="*/ 4 w 88"/>
                <a:gd name="T7" fmla="*/ 63 h 63"/>
                <a:gd name="T8" fmla="*/ 0 w 88"/>
                <a:gd name="T9" fmla="*/ 63 h 63"/>
                <a:gd name="T10" fmla="*/ 0 w 88"/>
                <a:gd name="T11" fmla="*/ 60 h 63"/>
                <a:gd name="T12" fmla="*/ 86 w 8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5" name="Freeform 111"/>
            <p:cNvSpPr>
              <a:spLocks/>
            </p:cNvSpPr>
            <p:nvPr/>
          </p:nvSpPr>
          <p:spPr bwMode="auto">
            <a:xfrm>
              <a:off x="2579225" y="1453081"/>
              <a:ext cx="197868" cy="69326"/>
            </a:xfrm>
            <a:custGeom>
              <a:avLst/>
              <a:gdLst>
                <a:gd name="T0" fmla="*/ 134 w 137"/>
                <a:gd name="T1" fmla="*/ 0 h 48"/>
                <a:gd name="T2" fmla="*/ 137 w 137"/>
                <a:gd name="T3" fmla="*/ 0 h 48"/>
                <a:gd name="T4" fmla="*/ 137 w 137"/>
                <a:gd name="T5" fmla="*/ 3 h 48"/>
                <a:gd name="T6" fmla="*/ 2 w 137"/>
                <a:gd name="T7" fmla="*/ 48 h 48"/>
                <a:gd name="T8" fmla="*/ 0 w 137"/>
                <a:gd name="T9" fmla="*/ 48 h 48"/>
                <a:gd name="T10" fmla="*/ 0 w 137"/>
                <a:gd name="T11" fmla="*/ 46 h 48"/>
                <a:gd name="T12" fmla="*/ 134 w 1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6" name="Freeform 112"/>
            <p:cNvSpPr>
              <a:spLocks/>
            </p:cNvSpPr>
            <p:nvPr/>
          </p:nvSpPr>
          <p:spPr bwMode="auto">
            <a:xfrm>
              <a:off x="2772759" y="1442971"/>
              <a:ext cx="154539" cy="14443"/>
            </a:xfrm>
            <a:custGeom>
              <a:avLst/>
              <a:gdLst>
                <a:gd name="T0" fmla="*/ 104 w 107"/>
                <a:gd name="T1" fmla="*/ 0 h 10"/>
                <a:gd name="T2" fmla="*/ 107 w 107"/>
                <a:gd name="T3" fmla="*/ 0 h 10"/>
                <a:gd name="T4" fmla="*/ 107 w 107"/>
                <a:gd name="T5" fmla="*/ 4 h 10"/>
                <a:gd name="T6" fmla="*/ 3 w 107"/>
                <a:gd name="T7" fmla="*/ 10 h 10"/>
                <a:gd name="T8" fmla="*/ 0 w 107"/>
                <a:gd name="T9" fmla="*/ 10 h 10"/>
                <a:gd name="T10" fmla="*/ 0 w 107"/>
                <a:gd name="T11" fmla="*/ 7 h 10"/>
                <a:gd name="T12" fmla="*/ 104 w 10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7" name="Freeform 113"/>
            <p:cNvSpPr>
              <a:spLocks/>
            </p:cNvSpPr>
            <p:nvPr/>
          </p:nvSpPr>
          <p:spPr bwMode="auto">
            <a:xfrm>
              <a:off x="2922965" y="1442971"/>
              <a:ext cx="153094" cy="25997"/>
            </a:xfrm>
            <a:custGeom>
              <a:avLst/>
              <a:gdLst>
                <a:gd name="T0" fmla="*/ 0 w 106"/>
                <a:gd name="T1" fmla="*/ 0 h 18"/>
                <a:gd name="T2" fmla="*/ 3 w 106"/>
                <a:gd name="T3" fmla="*/ 0 h 18"/>
                <a:gd name="T4" fmla="*/ 106 w 106"/>
                <a:gd name="T5" fmla="*/ 14 h 18"/>
                <a:gd name="T6" fmla="*/ 106 w 106"/>
                <a:gd name="T7" fmla="*/ 18 h 18"/>
                <a:gd name="T8" fmla="*/ 104 w 106"/>
                <a:gd name="T9" fmla="*/ 18 h 18"/>
                <a:gd name="T10" fmla="*/ 0 w 106"/>
                <a:gd name="T11" fmla="*/ 4 h 18"/>
                <a:gd name="T12" fmla="*/ 0 w 10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8" name="Freeform 114"/>
            <p:cNvSpPr>
              <a:spLocks/>
            </p:cNvSpPr>
            <p:nvPr/>
          </p:nvSpPr>
          <p:spPr bwMode="auto">
            <a:xfrm>
              <a:off x="3073170" y="1463191"/>
              <a:ext cx="125653" cy="37551"/>
            </a:xfrm>
            <a:custGeom>
              <a:avLst/>
              <a:gdLst>
                <a:gd name="T0" fmla="*/ 0 w 87"/>
                <a:gd name="T1" fmla="*/ 0 h 26"/>
                <a:gd name="T2" fmla="*/ 2 w 87"/>
                <a:gd name="T3" fmla="*/ 0 h 26"/>
                <a:gd name="T4" fmla="*/ 87 w 87"/>
                <a:gd name="T5" fmla="*/ 24 h 26"/>
                <a:gd name="T6" fmla="*/ 87 w 87"/>
                <a:gd name="T7" fmla="*/ 26 h 26"/>
                <a:gd name="T8" fmla="*/ 85 w 87"/>
                <a:gd name="T9" fmla="*/ 26 h 26"/>
                <a:gd name="T10" fmla="*/ 0 w 87"/>
                <a:gd name="T11" fmla="*/ 4 h 26"/>
                <a:gd name="T12" fmla="*/ 0 w 8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9" name="Freeform 115"/>
            <p:cNvSpPr>
              <a:spLocks/>
            </p:cNvSpPr>
            <p:nvPr/>
          </p:nvSpPr>
          <p:spPr bwMode="auto">
            <a:xfrm>
              <a:off x="3195935" y="1497854"/>
              <a:ext cx="194979" cy="76548"/>
            </a:xfrm>
            <a:custGeom>
              <a:avLst/>
              <a:gdLst>
                <a:gd name="T0" fmla="*/ 0 w 135"/>
                <a:gd name="T1" fmla="*/ 0 h 53"/>
                <a:gd name="T2" fmla="*/ 2 w 135"/>
                <a:gd name="T3" fmla="*/ 0 h 53"/>
                <a:gd name="T4" fmla="*/ 135 w 135"/>
                <a:gd name="T5" fmla="*/ 51 h 53"/>
                <a:gd name="T6" fmla="*/ 135 w 135"/>
                <a:gd name="T7" fmla="*/ 53 h 53"/>
                <a:gd name="T8" fmla="*/ 133 w 135"/>
                <a:gd name="T9" fmla="*/ 53 h 53"/>
                <a:gd name="T10" fmla="*/ 0 w 135"/>
                <a:gd name="T11" fmla="*/ 2 h 53"/>
                <a:gd name="T12" fmla="*/ 0 w 135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0" name="Line 116"/>
            <p:cNvSpPr>
              <a:spLocks noChangeShapeType="1"/>
            </p:cNvSpPr>
            <p:nvPr/>
          </p:nvSpPr>
          <p:spPr bwMode="auto">
            <a:xfrm>
              <a:off x="911075" y="4889037"/>
              <a:ext cx="464193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1" name="Freeform 117"/>
            <p:cNvSpPr>
              <a:spLocks/>
            </p:cNvSpPr>
            <p:nvPr/>
          </p:nvSpPr>
          <p:spPr bwMode="auto">
            <a:xfrm>
              <a:off x="3388025" y="1571513"/>
              <a:ext cx="153094" cy="75103"/>
            </a:xfrm>
            <a:custGeom>
              <a:avLst/>
              <a:gdLst>
                <a:gd name="T0" fmla="*/ 0 w 106"/>
                <a:gd name="T1" fmla="*/ 0 h 52"/>
                <a:gd name="T2" fmla="*/ 2 w 106"/>
                <a:gd name="T3" fmla="*/ 0 h 52"/>
                <a:gd name="T4" fmla="*/ 106 w 106"/>
                <a:gd name="T5" fmla="*/ 48 h 52"/>
                <a:gd name="T6" fmla="*/ 106 w 106"/>
                <a:gd name="T7" fmla="*/ 52 h 52"/>
                <a:gd name="T8" fmla="*/ 103 w 106"/>
                <a:gd name="T9" fmla="*/ 52 h 52"/>
                <a:gd name="T10" fmla="*/ 0 w 106"/>
                <a:gd name="T11" fmla="*/ 2 h 52"/>
                <a:gd name="T12" fmla="*/ 0 w 10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2" name="Freeform 132"/>
            <p:cNvSpPr>
              <a:spLocks/>
            </p:cNvSpPr>
            <p:nvPr/>
          </p:nvSpPr>
          <p:spPr bwMode="auto">
            <a:xfrm>
              <a:off x="3536786" y="1640839"/>
              <a:ext cx="127097" cy="69326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4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3" name="Line 133"/>
            <p:cNvSpPr>
              <a:spLocks noChangeShapeType="1"/>
            </p:cNvSpPr>
            <p:nvPr/>
          </p:nvSpPr>
          <p:spPr bwMode="auto">
            <a:xfrm flipV="1">
              <a:off x="934184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4" name="Line 134"/>
            <p:cNvSpPr>
              <a:spLocks noChangeShapeType="1"/>
            </p:cNvSpPr>
            <p:nvPr/>
          </p:nvSpPr>
          <p:spPr bwMode="auto">
            <a:xfrm flipV="1">
              <a:off x="99339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5" name="Freeform 135"/>
            <p:cNvSpPr>
              <a:spLocks/>
            </p:cNvSpPr>
            <p:nvPr/>
          </p:nvSpPr>
          <p:spPr bwMode="auto">
            <a:xfrm>
              <a:off x="3659550" y="1705831"/>
              <a:ext cx="197868" cy="115543"/>
            </a:xfrm>
            <a:custGeom>
              <a:avLst/>
              <a:gdLst>
                <a:gd name="T0" fmla="*/ 0 w 137"/>
                <a:gd name="T1" fmla="*/ 0 h 80"/>
                <a:gd name="T2" fmla="*/ 3 w 137"/>
                <a:gd name="T3" fmla="*/ 0 h 80"/>
                <a:gd name="T4" fmla="*/ 137 w 137"/>
                <a:gd name="T5" fmla="*/ 77 h 80"/>
                <a:gd name="T6" fmla="*/ 137 w 137"/>
                <a:gd name="T7" fmla="*/ 80 h 80"/>
                <a:gd name="T8" fmla="*/ 134 w 137"/>
                <a:gd name="T9" fmla="*/ 80 h 80"/>
                <a:gd name="T10" fmla="*/ 0 w 137"/>
                <a:gd name="T11" fmla="*/ 3 h 80"/>
                <a:gd name="T12" fmla="*/ 0 w 13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6" name="Line 136"/>
            <p:cNvSpPr>
              <a:spLocks noChangeShapeType="1"/>
            </p:cNvSpPr>
            <p:nvPr/>
          </p:nvSpPr>
          <p:spPr bwMode="auto">
            <a:xfrm flipV="1">
              <a:off x="1056947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7" name="Freeform 137"/>
            <p:cNvSpPr>
              <a:spLocks/>
            </p:cNvSpPr>
            <p:nvPr/>
          </p:nvSpPr>
          <p:spPr bwMode="auto">
            <a:xfrm>
              <a:off x="3853085" y="1817041"/>
              <a:ext cx="154539" cy="99656"/>
            </a:xfrm>
            <a:custGeom>
              <a:avLst/>
              <a:gdLst>
                <a:gd name="T0" fmla="*/ 0 w 107"/>
                <a:gd name="T1" fmla="*/ 0 h 69"/>
                <a:gd name="T2" fmla="*/ 3 w 107"/>
                <a:gd name="T3" fmla="*/ 0 h 69"/>
                <a:gd name="T4" fmla="*/ 107 w 107"/>
                <a:gd name="T5" fmla="*/ 66 h 69"/>
                <a:gd name="T6" fmla="*/ 107 w 107"/>
                <a:gd name="T7" fmla="*/ 69 h 69"/>
                <a:gd name="T8" fmla="*/ 105 w 107"/>
                <a:gd name="T9" fmla="*/ 69 h 69"/>
                <a:gd name="T10" fmla="*/ 0 w 107"/>
                <a:gd name="T11" fmla="*/ 3 h 69"/>
                <a:gd name="T12" fmla="*/ 0 w 10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8" name="Freeform 142"/>
            <p:cNvSpPr>
              <a:spLocks/>
            </p:cNvSpPr>
            <p:nvPr/>
          </p:nvSpPr>
          <p:spPr bwMode="auto">
            <a:xfrm>
              <a:off x="4004735" y="1912364"/>
              <a:ext cx="153094" cy="99656"/>
            </a:xfrm>
            <a:custGeom>
              <a:avLst/>
              <a:gdLst>
                <a:gd name="T0" fmla="*/ 0 w 106"/>
                <a:gd name="T1" fmla="*/ 0 h 69"/>
                <a:gd name="T2" fmla="*/ 2 w 106"/>
                <a:gd name="T3" fmla="*/ 0 h 69"/>
                <a:gd name="T4" fmla="*/ 106 w 106"/>
                <a:gd name="T5" fmla="*/ 67 h 69"/>
                <a:gd name="T6" fmla="*/ 106 w 106"/>
                <a:gd name="T7" fmla="*/ 69 h 69"/>
                <a:gd name="T8" fmla="*/ 104 w 106"/>
                <a:gd name="T9" fmla="*/ 69 h 69"/>
                <a:gd name="T10" fmla="*/ 0 w 106"/>
                <a:gd name="T11" fmla="*/ 3 h 69"/>
                <a:gd name="T12" fmla="*/ 0 w 10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9" name="Line 143"/>
            <p:cNvSpPr>
              <a:spLocks noChangeShapeType="1"/>
            </p:cNvSpPr>
            <p:nvPr/>
          </p:nvSpPr>
          <p:spPr bwMode="auto">
            <a:xfrm flipV="1">
              <a:off x="1127718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0" name="Line 144"/>
            <p:cNvSpPr>
              <a:spLocks noChangeShapeType="1"/>
            </p:cNvSpPr>
            <p:nvPr/>
          </p:nvSpPr>
          <p:spPr bwMode="auto">
            <a:xfrm flipV="1">
              <a:off x="120570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1" name="Freeform 145"/>
            <p:cNvSpPr>
              <a:spLocks/>
            </p:cNvSpPr>
            <p:nvPr/>
          </p:nvSpPr>
          <p:spPr bwMode="auto">
            <a:xfrm>
              <a:off x="4154941" y="2009131"/>
              <a:ext cx="168982" cy="111210"/>
            </a:xfrm>
            <a:custGeom>
              <a:avLst/>
              <a:gdLst>
                <a:gd name="T0" fmla="*/ 0 w 117"/>
                <a:gd name="T1" fmla="*/ 0 h 77"/>
                <a:gd name="T2" fmla="*/ 2 w 117"/>
                <a:gd name="T3" fmla="*/ 0 h 77"/>
                <a:gd name="T4" fmla="*/ 117 w 117"/>
                <a:gd name="T5" fmla="*/ 75 h 77"/>
                <a:gd name="T6" fmla="*/ 117 w 117"/>
                <a:gd name="T7" fmla="*/ 77 h 77"/>
                <a:gd name="T8" fmla="*/ 114 w 117"/>
                <a:gd name="T9" fmla="*/ 77 h 77"/>
                <a:gd name="T10" fmla="*/ 0 w 117"/>
                <a:gd name="T11" fmla="*/ 2 h 77"/>
                <a:gd name="T12" fmla="*/ 0 w 11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" name="Line 146"/>
            <p:cNvSpPr>
              <a:spLocks noChangeShapeType="1"/>
            </p:cNvSpPr>
            <p:nvPr/>
          </p:nvSpPr>
          <p:spPr bwMode="auto">
            <a:xfrm flipV="1">
              <a:off x="1295255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3" name="Line 147"/>
            <p:cNvSpPr>
              <a:spLocks noChangeShapeType="1"/>
            </p:cNvSpPr>
            <p:nvPr/>
          </p:nvSpPr>
          <p:spPr bwMode="auto">
            <a:xfrm flipV="1">
              <a:off x="1400687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4" name="Freeform 148"/>
            <p:cNvSpPr>
              <a:spLocks/>
            </p:cNvSpPr>
            <p:nvPr/>
          </p:nvSpPr>
          <p:spPr bwMode="auto">
            <a:xfrm>
              <a:off x="4319589" y="2117453"/>
              <a:ext cx="154539" cy="105433"/>
            </a:xfrm>
            <a:custGeom>
              <a:avLst/>
              <a:gdLst>
                <a:gd name="T0" fmla="*/ 0 w 107"/>
                <a:gd name="T1" fmla="*/ 0 h 73"/>
                <a:gd name="T2" fmla="*/ 3 w 107"/>
                <a:gd name="T3" fmla="*/ 0 h 73"/>
                <a:gd name="T4" fmla="*/ 107 w 107"/>
                <a:gd name="T5" fmla="*/ 71 h 73"/>
                <a:gd name="T6" fmla="*/ 107 w 107"/>
                <a:gd name="T7" fmla="*/ 73 h 73"/>
                <a:gd name="T8" fmla="*/ 103 w 107"/>
                <a:gd name="T9" fmla="*/ 73 h 73"/>
                <a:gd name="T10" fmla="*/ 0 w 107"/>
                <a:gd name="T11" fmla="*/ 2 h 73"/>
                <a:gd name="T12" fmla="*/ 0 w 10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5" name="Line 149"/>
            <p:cNvSpPr>
              <a:spLocks noChangeShapeType="1"/>
            </p:cNvSpPr>
            <p:nvPr/>
          </p:nvSpPr>
          <p:spPr bwMode="auto">
            <a:xfrm flipV="1">
              <a:off x="1520564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6" name="Freeform 150"/>
            <p:cNvSpPr>
              <a:spLocks/>
            </p:cNvSpPr>
            <p:nvPr/>
          </p:nvSpPr>
          <p:spPr bwMode="auto">
            <a:xfrm>
              <a:off x="4468350" y="2219997"/>
              <a:ext cx="277303" cy="194979"/>
            </a:xfrm>
            <a:custGeom>
              <a:avLst/>
              <a:gdLst>
                <a:gd name="T0" fmla="*/ 0 w 192"/>
                <a:gd name="T1" fmla="*/ 0 h 135"/>
                <a:gd name="T2" fmla="*/ 4 w 192"/>
                <a:gd name="T3" fmla="*/ 0 h 135"/>
                <a:gd name="T4" fmla="*/ 192 w 192"/>
                <a:gd name="T5" fmla="*/ 131 h 135"/>
                <a:gd name="T6" fmla="*/ 192 w 192"/>
                <a:gd name="T7" fmla="*/ 135 h 135"/>
                <a:gd name="T8" fmla="*/ 190 w 192"/>
                <a:gd name="T9" fmla="*/ 135 h 135"/>
                <a:gd name="T10" fmla="*/ 0 w 192"/>
                <a:gd name="T11" fmla="*/ 2 h 135"/>
                <a:gd name="T12" fmla="*/ 0 w 192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7" name="Freeform 154"/>
            <p:cNvSpPr>
              <a:spLocks/>
            </p:cNvSpPr>
            <p:nvPr/>
          </p:nvSpPr>
          <p:spPr bwMode="auto">
            <a:xfrm>
              <a:off x="4742765" y="2409199"/>
              <a:ext cx="197868" cy="140096"/>
            </a:xfrm>
            <a:custGeom>
              <a:avLst/>
              <a:gdLst>
                <a:gd name="T0" fmla="*/ 0 w 137"/>
                <a:gd name="T1" fmla="*/ 0 h 97"/>
                <a:gd name="T2" fmla="*/ 2 w 137"/>
                <a:gd name="T3" fmla="*/ 0 h 97"/>
                <a:gd name="T4" fmla="*/ 137 w 137"/>
                <a:gd name="T5" fmla="*/ 94 h 97"/>
                <a:gd name="T6" fmla="*/ 137 w 137"/>
                <a:gd name="T7" fmla="*/ 97 h 97"/>
                <a:gd name="T8" fmla="*/ 134 w 137"/>
                <a:gd name="T9" fmla="*/ 97 h 97"/>
                <a:gd name="T10" fmla="*/ 0 w 137"/>
                <a:gd name="T11" fmla="*/ 4 h 97"/>
                <a:gd name="T12" fmla="*/ 0 w 13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8" name="Line 155"/>
            <p:cNvSpPr>
              <a:spLocks noChangeShapeType="1"/>
            </p:cNvSpPr>
            <p:nvPr/>
          </p:nvSpPr>
          <p:spPr bwMode="auto">
            <a:xfrm flipV="1">
              <a:off x="167076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9" name="Line 156"/>
            <p:cNvSpPr>
              <a:spLocks noChangeShapeType="1"/>
            </p:cNvSpPr>
            <p:nvPr/>
          </p:nvSpPr>
          <p:spPr bwMode="auto">
            <a:xfrm flipV="1">
              <a:off x="1864304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0" name="Freeform 157"/>
            <p:cNvSpPr>
              <a:spLocks/>
            </p:cNvSpPr>
            <p:nvPr/>
          </p:nvSpPr>
          <p:spPr bwMode="auto">
            <a:xfrm>
              <a:off x="4936299" y="2544962"/>
              <a:ext cx="275859" cy="199311"/>
            </a:xfrm>
            <a:custGeom>
              <a:avLst/>
              <a:gdLst>
                <a:gd name="T0" fmla="*/ 0 w 191"/>
                <a:gd name="T1" fmla="*/ 0 h 138"/>
                <a:gd name="T2" fmla="*/ 3 w 191"/>
                <a:gd name="T3" fmla="*/ 0 h 138"/>
                <a:gd name="T4" fmla="*/ 191 w 191"/>
                <a:gd name="T5" fmla="*/ 137 h 138"/>
                <a:gd name="T6" fmla="*/ 191 w 191"/>
                <a:gd name="T7" fmla="*/ 138 h 138"/>
                <a:gd name="T8" fmla="*/ 189 w 191"/>
                <a:gd name="T9" fmla="*/ 138 h 138"/>
                <a:gd name="T10" fmla="*/ 0 w 191"/>
                <a:gd name="T11" fmla="*/ 3 h 138"/>
                <a:gd name="T12" fmla="*/ 0 w 191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1" name="Line 158"/>
            <p:cNvSpPr>
              <a:spLocks noChangeShapeType="1"/>
            </p:cNvSpPr>
            <p:nvPr/>
          </p:nvSpPr>
          <p:spPr bwMode="auto">
            <a:xfrm flipV="1">
              <a:off x="2137273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2" name="Freeform 159"/>
            <p:cNvSpPr>
              <a:spLocks/>
            </p:cNvSpPr>
            <p:nvPr/>
          </p:nvSpPr>
          <p:spPr bwMode="auto">
            <a:xfrm>
              <a:off x="5209269" y="2742828"/>
              <a:ext cx="194979" cy="142985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7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1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3" name="Freeform 163"/>
            <p:cNvSpPr>
              <a:spLocks/>
            </p:cNvSpPr>
            <p:nvPr/>
          </p:nvSpPr>
          <p:spPr bwMode="auto">
            <a:xfrm>
              <a:off x="5401359" y="2882924"/>
              <a:ext cx="154539" cy="111210"/>
            </a:xfrm>
            <a:custGeom>
              <a:avLst/>
              <a:gdLst>
                <a:gd name="T0" fmla="*/ 0 w 107"/>
                <a:gd name="T1" fmla="*/ 0 h 77"/>
                <a:gd name="T2" fmla="*/ 2 w 107"/>
                <a:gd name="T3" fmla="*/ 0 h 77"/>
                <a:gd name="T4" fmla="*/ 107 w 107"/>
                <a:gd name="T5" fmla="*/ 75 h 77"/>
                <a:gd name="T6" fmla="*/ 107 w 107"/>
                <a:gd name="T7" fmla="*/ 77 h 77"/>
                <a:gd name="T8" fmla="*/ 105 w 107"/>
                <a:gd name="T9" fmla="*/ 77 h 77"/>
                <a:gd name="T10" fmla="*/ 0 w 107"/>
                <a:gd name="T11" fmla="*/ 2 h 77"/>
                <a:gd name="T12" fmla="*/ 0 w 10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4" name="Line 164"/>
            <p:cNvSpPr>
              <a:spLocks noChangeShapeType="1"/>
            </p:cNvSpPr>
            <p:nvPr/>
          </p:nvSpPr>
          <p:spPr bwMode="auto">
            <a:xfrm flipV="1">
              <a:off x="2171936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5" name="Line 165"/>
            <p:cNvSpPr>
              <a:spLocks noChangeShapeType="1"/>
            </p:cNvSpPr>
            <p:nvPr/>
          </p:nvSpPr>
          <p:spPr bwMode="auto">
            <a:xfrm>
              <a:off x="1061281" y="2991245"/>
              <a:ext cx="0" cy="72214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6" name="Line 166"/>
            <p:cNvSpPr>
              <a:spLocks noChangeShapeType="1"/>
            </p:cNvSpPr>
            <p:nvPr/>
          </p:nvSpPr>
          <p:spPr bwMode="auto">
            <a:xfrm flipV="1">
              <a:off x="2209487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7" name="Line 167"/>
            <p:cNvSpPr>
              <a:spLocks noChangeShapeType="1"/>
            </p:cNvSpPr>
            <p:nvPr/>
          </p:nvSpPr>
          <p:spPr bwMode="auto">
            <a:xfrm flipV="1">
              <a:off x="2248484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8" name="Line 168"/>
            <p:cNvSpPr>
              <a:spLocks noChangeShapeType="1"/>
            </p:cNvSpPr>
            <p:nvPr/>
          </p:nvSpPr>
          <p:spPr bwMode="auto">
            <a:xfrm>
              <a:off x="1046838" y="2992690"/>
              <a:ext cx="3033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9" name="Line 169"/>
            <p:cNvSpPr>
              <a:spLocks noChangeShapeType="1"/>
            </p:cNvSpPr>
            <p:nvPr/>
          </p:nvSpPr>
          <p:spPr bwMode="auto">
            <a:xfrm flipV="1">
              <a:off x="228747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0" name="Line 170"/>
            <p:cNvSpPr>
              <a:spLocks noChangeShapeType="1"/>
            </p:cNvSpPr>
            <p:nvPr/>
          </p:nvSpPr>
          <p:spPr bwMode="auto">
            <a:xfrm>
              <a:off x="1061281" y="3062016"/>
              <a:ext cx="0" cy="10398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1" name="Line 171"/>
            <p:cNvSpPr>
              <a:spLocks noChangeShapeType="1"/>
            </p:cNvSpPr>
            <p:nvPr/>
          </p:nvSpPr>
          <p:spPr bwMode="auto">
            <a:xfrm flipV="1">
              <a:off x="2332252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2" name="Line 172"/>
            <p:cNvSpPr>
              <a:spLocks noChangeShapeType="1"/>
            </p:cNvSpPr>
            <p:nvPr/>
          </p:nvSpPr>
          <p:spPr bwMode="auto">
            <a:xfrm flipV="1">
              <a:off x="237846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" name="Line 173"/>
            <p:cNvSpPr>
              <a:spLocks noChangeShapeType="1"/>
            </p:cNvSpPr>
            <p:nvPr/>
          </p:nvSpPr>
          <p:spPr bwMode="auto">
            <a:xfrm>
              <a:off x="1046838" y="3164560"/>
              <a:ext cx="3033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4" name="Line 174"/>
            <p:cNvSpPr>
              <a:spLocks noChangeShapeType="1"/>
            </p:cNvSpPr>
            <p:nvPr/>
          </p:nvSpPr>
          <p:spPr bwMode="auto">
            <a:xfrm flipV="1">
              <a:off x="2427575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5" name="Line 175"/>
            <p:cNvSpPr>
              <a:spLocks noChangeShapeType="1"/>
            </p:cNvSpPr>
            <p:nvPr/>
          </p:nvSpPr>
          <p:spPr bwMode="auto">
            <a:xfrm>
              <a:off x="1439684" y="3103900"/>
              <a:ext cx="0" cy="5777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6" name="Line 176"/>
            <p:cNvSpPr>
              <a:spLocks noChangeShapeType="1"/>
            </p:cNvSpPr>
            <p:nvPr/>
          </p:nvSpPr>
          <p:spPr bwMode="auto">
            <a:xfrm flipV="1">
              <a:off x="2482458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7" name="Line 177"/>
            <p:cNvSpPr>
              <a:spLocks noChangeShapeType="1"/>
            </p:cNvSpPr>
            <p:nvPr/>
          </p:nvSpPr>
          <p:spPr bwMode="auto">
            <a:xfrm flipV="1">
              <a:off x="2538785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8" name="Line 178"/>
            <p:cNvSpPr>
              <a:spLocks noChangeShapeType="1"/>
            </p:cNvSpPr>
            <p:nvPr/>
          </p:nvSpPr>
          <p:spPr bwMode="auto">
            <a:xfrm>
              <a:off x="1423796" y="3105345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9" name="Line 179"/>
            <p:cNvSpPr>
              <a:spLocks noChangeShapeType="1"/>
            </p:cNvSpPr>
            <p:nvPr/>
          </p:nvSpPr>
          <p:spPr bwMode="auto">
            <a:xfrm flipV="1">
              <a:off x="2603778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0" name="Line 180"/>
            <p:cNvSpPr>
              <a:spLocks noChangeShapeType="1"/>
            </p:cNvSpPr>
            <p:nvPr/>
          </p:nvSpPr>
          <p:spPr bwMode="auto">
            <a:xfrm>
              <a:off x="1439684" y="3158783"/>
              <a:ext cx="0" cy="7510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1" name="Line 184"/>
            <p:cNvSpPr>
              <a:spLocks noChangeShapeType="1"/>
            </p:cNvSpPr>
            <p:nvPr/>
          </p:nvSpPr>
          <p:spPr bwMode="auto">
            <a:xfrm>
              <a:off x="1423796" y="3233886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2" name="Line 185"/>
            <p:cNvSpPr>
              <a:spLocks noChangeShapeType="1"/>
            </p:cNvSpPr>
            <p:nvPr/>
          </p:nvSpPr>
          <p:spPr bwMode="auto">
            <a:xfrm>
              <a:off x="1753093" y="3141451"/>
              <a:ext cx="0" cy="5921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3" name="Line 186"/>
            <p:cNvSpPr>
              <a:spLocks noChangeShapeType="1"/>
            </p:cNvSpPr>
            <p:nvPr/>
          </p:nvSpPr>
          <p:spPr bwMode="auto">
            <a:xfrm flipV="1">
              <a:off x="2675992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4" name="Line 187"/>
            <p:cNvSpPr>
              <a:spLocks noChangeShapeType="1"/>
            </p:cNvSpPr>
            <p:nvPr/>
          </p:nvSpPr>
          <p:spPr bwMode="auto">
            <a:xfrm flipV="1">
              <a:off x="2753984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5" name="Line 188"/>
            <p:cNvSpPr>
              <a:spLocks noChangeShapeType="1"/>
            </p:cNvSpPr>
            <p:nvPr/>
          </p:nvSpPr>
          <p:spPr bwMode="auto">
            <a:xfrm>
              <a:off x="1735762" y="3142896"/>
              <a:ext cx="3466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6" name="Line 189"/>
            <p:cNvSpPr>
              <a:spLocks noChangeShapeType="1"/>
            </p:cNvSpPr>
            <p:nvPr/>
          </p:nvSpPr>
          <p:spPr bwMode="auto">
            <a:xfrm flipV="1">
              <a:off x="2842085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7" name="Line 190"/>
            <p:cNvSpPr>
              <a:spLocks noChangeShapeType="1"/>
            </p:cNvSpPr>
            <p:nvPr/>
          </p:nvSpPr>
          <p:spPr bwMode="auto">
            <a:xfrm>
              <a:off x="1753093" y="3199223"/>
              <a:ext cx="0" cy="7510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8" name="Line 191"/>
            <p:cNvSpPr>
              <a:spLocks noChangeShapeType="1"/>
            </p:cNvSpPr>
            <p:nvPr/>
          </p:nvSpPr>
          <p:spPr bwMode="auto">
            <a:xfrm flipV="1">
              <a:off x="294462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9" name="Line 192"/>
            <p:cNvSpPr>
              <a:spLocks noChangeShapeType="1"/>
            </p:cNvSpPr>
            <p:nvPr/>
          </p:nvSpPr>
          <p:spPr bwMode="auto">
            <a:xfrm flipV="1">
              <a:off x="3068838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0" name="Line 193"/>
            <p:cNvSpPr>
              <a:spLocks noChangeShapeType="1"/>
            </p:cNvSpPr>
            <p:nvPr/>
          </p:nvSpPr>
          <p:spPr bwMode="auto">
            <a:xfrm>
              <a:off x="1735762" y="3272882"/>
              <a:ext cx="3466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1" name="Line 194"/>
            <p:cNvSpPr>
              <a:spLocks noChangeShapeType="1"/>
            </p:cNvSpPr>
            <p:nvPr/>
          </p:nvSpPr>
          <p:spPr bwMode="auto">
            <a:xfrm>
              <a:off x="4232932" y="2049571"/>
              <a:ext cx="0" cy="6354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2" name="Line 197"/>
            <p:cNvSpPr>
              <a:spLocks noChangeShapeType="1"/>
            </p:cNvSpPr>
            <p:nvPr/>
          </p:nvSpPr>
          <p:spPr bwMode="auto">
            <a:xfrm>
              <a:off x="4217045" y="2049571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3" name="Line 198"/>
            <p:cNvSpPr>
              <a:spLocks noChangeShapeType="1"/>
            </p:cNvSpPr>
            <p:nvPr/>
          </p:nvSpPr>
          <p:spPr bwMode="auto">
            <a:xfrm flipV="1">
              <a:off x="3220487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4" name="Line 199"/>
            <p:cNvSpPr>
              <a:spLocks noChangeShapeType="1"/>
            </p:cNvSpPr>
            <p:nvPr/>
          </p:nvSpPr>
          <p:spPr bwMode="auto">
            <a:xfrm>
              <a:off x="4232932" y="2108787"/>
              <a:ext cx="0" cy="852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5" name="Line 200"/>
            <p:cNvSpPr>
              <a:spLocks noChangeShapeType="1"/>
            </p:cNvSpPr>
            <p:nvPr/>
          </p:nvSpPr>
          <p:spPr bwMode="auto">
            <a:xfrm flipV="1">
              <a:off x="3412578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6" name="Line 201"/>
            <p:cNvSpPr>
              <a:spLocks noChangeShapeType="1"/>
            </p:cNvSpPr>
            <p:nvPr/>
          </p:nvSpPr>
          <p:spPr bwMode="auto">
            <a:xfrm flipV="1">
              <a:off x="3686992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7" name="Line 202"/>
            <p:cNvSpPr>
              <a:spLocks noChangeShapeType="1"/>
            </p:cNvSpPr>
            <p:nvPr/>
          </p:nvSpPr>
          <p:spPr bwMode="auto">
            <a:xfrm>
              <a:off x="4217045" y="2192556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8" name="Line 203"/>
            <p:cNvSpPr>
              <a:spLocks noChangeShapeType="1"/>
            </p:cNvSpPr>
            <p:nvPr/>
          </p:nvSpPr>
          <p:spPr bwMode="auto">
            <a:xfrm>
              <a:off x="4595447" y="2071236"/>
              <a:ext cx="0" cy="4910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9" name="Line 207"/>
            <p:cNvSpPr>
              <a:spLocks noChangeShapeType="1"/>
            </p:cNvSpPr>
            <p:nvPr/>
          </p:nvSpPr>
          <p:spPr bwMode="auto">
            <a:xfrm>
              <a:off x="4579561" y="2071236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0" name="Line 208"/>
            <p:cNvSpPr>
              <a:spLocks noChangeShapeType="1"/>
            </p:cNvSpPr>
            <p:nvPr/>
          </p:nvSpPr>
          <p:spPr bwMode="auto">
            <a:xfrm flipV="1">
              <a:off x="3718766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1" name="Line 209"/>
            <p:cNvSpPr>
              <a:spLocks noChangeShapeType="1"/>
            </p:cNvSpPr>
            <p:nvPr/>
          </p:nvSpPr>
          <p:spPr bwMode="auto">
            <a:xfrm>
              <a:off x="4595447" y="2118898"/>
              <a:ext cx="0" cy="6499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2" name="Line 210"/>
            <p:cNvSpPr>
              <a:spLocks noChangeShapeType="1"/>
            </p:cNvSpPr>
            <p:nvPr/>
          </p:nvSpPr>
          <p:spPr bwMode="auto">
            <a:xfrm flipV="1">
              <a:off x="3754873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3" name="Line 211"/>
            <p:cNvSpPr>
              <a:spLocks noChangeShapeType="1"/>
            </p:cNvSpPr>
            <p:nvPr/>
          </p:nvSpPr>
          <p:spPr bwMode="auto">
            <a:xfrm flipV="1">
              <a:off x="379386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4" name="Line 212"/>
            <p:cNvSpPr>
              <a:spLocks noChangeShapeType="1"/>
            </p:cNvSpPr>
            <p:nvPr/>
          </p:nvSpPr>
          <p:spPr bwMode="auto">
            <a:xfrm>
              <a:off x="4579561" y="2182446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5" name="Line 213"/>
            <p:cNvSpPr>
              <a:spLocks noChangeShapeType="1"/>
            </p:cNvSpPr>
            <p:nvPr/>
          </p:nvSpPr>
          <p:spPr bwMode="auto">
            <a:xfrm flipV="1">
              <a:off x="3835753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6" name="Line 214"/>
            <p:cNvSpPr>
              <a:spLocks noChangeShapeType="1"/>
            </p:cNvSpPr>
            <p:nvPr/>
          </p:nvSpPr>
          <p:spPr bwMode="auto">
            <a:xfrm>
              <a:off x="4007624" y="2108787"/>
              <a:ext cx="0" cy="8954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7" name="Line 215"/>
            <p:cNvSpPr>
              <a:spLocks noChangeShapeType="1"/>
            </p:cNvSpPr>
            <p:nvPr/>
          </p:nvSpPr>
          <p:spPr bwMode="auto">
            <a:xfrm flipV="1">
              <a:off x="3879082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8" name="Line 216"/>
            <p:cNvSpPr>
              <a:spLocks noChangeShapeType="1"/>
            </p:cNvSpPr>
            <p:nvPr/>
          </p:nvSpPr>
          <p:spPr bwMode="auto">
            <a:xfrm flipV="1">
              <a:off x="3926744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9" name="Line 217"/>
            <p:cNvSpPr>
              <a:spLocks noChangeShapeType="1"/>
            </p:cNvSpPr>
            <p:nvPr/>
          </p:nvSpPr>
          <p:spPr bwMode="auto">
            <a:xfrm>
              <a:off x="3991736" y="2108787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0" name="Line 218"/>
            <p:cNvSpPr>
              <a:spLocks noChangeShapeType="1"/>
            </p:cNvSpPr>
            <p:nvPr/>
          </p:nvSpPr>
          <p:spPr bwMode="auto">
            <a:xfrm flipV="1">
              <a:off x="3974405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1" name="Line 219"/>
            <p:cNvSpPr>
              <a:spLocks noChangeShapeType="1"/>
            </p:cNvSpPr>
            <p:nvPr/>
          </p:nvSpPr>
          <p:spPr bwMode="auto">
            <a:xfrm>
              <a:off x="4007624" y="2198333"/>
              <a:ext cx="0" cy="13865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2" name="Line 220"/>
            <p:cNvSpPr>
              <a:spLocks noChangeShapeType="1"/>
            </p:cNvSpPr>
            <p:nvPr/>
          </p:nvSpPr>
          <p:spPr bwMode="auto">
            <a:xfrm flipV="1">
              <a:off x="4030732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3" name="Line 221"/>
            <p:cNvSpPr>
              <a:spLocks noChangeShapeType="1"/>
            </p:cNvSpPr>
            <p:nvPr/>
          </p:nvSpPr>
          <p:spPr bwMode="auto">
            <a:xfrm flipV="1">
              <a:off x="4088504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4" name="Line 222"/>
            <p:cNvSpPr>
              <a:spLocks noChangeShapeType="1"/>
            </p:cNvSpPr>
            <p:nvPr/>
          </p:nvSpPr>
          <p:spPr bwMode="auto">
            <a:xfrm>
              <a:off x="3991736" y="2336984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5" name="Line 223"/>
            <p:cNvSpPr>
              <a:spLocks noChangeShapeType="1"/>
            </p:cNvSpPr>
            <p:nvPr/>
          </p:nvSpPr>
          <p:spPr bwMode="auto">
            <a:xfrm flipV="1">
              <a:off x="4150607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6" name="Line 224"/>
            <p:cNvSpPr>
              <a:spLocks noChangeShapeType="1"/>
            </p:cNvSpPr>
            <p:nvPr/>
          </p:nvSpPr>
          <p:spPr bwMode="auto">
            <a:xfrm>
              <a:off x="3660995" y="2231552"/>
              <a:ext cx="0" cy="6066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7" name="Line 227"/>
            <p:cNvSpPr>
              <a:spLocks noChangeShapeType="1"/>
            </p:cNvSpPr>
            <p:nvPr/>
          </p:nvSpPr>
          <p:spPr bwMode="auto">
            <a:xfrm>
              <a:off x="3646552" y="2231552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8" name="Line 228"/>
            <p:cNvSpPr>
              <a:spLocks noChangeShapeType="1"/>
            </p:cNvSpPr>
            <p:nvPr/>
          </p:nvSpPr>
          <p:spPr bwMode="auto">
            <a:xfrm>
              <a:off x="3660995" y="2292212"/>
              <a:ext cx="0" cy="8088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9" name="Line 229"/>
            <p:cNvSpPr>
              <a:spLocks noChangeShapeType="1"/>
            </p:cNvSpPr>
            <p:nvPr/>
          </p:nvSpPr>
          <p:spPr bwMode="auto">
            <a:xfrm flipV="1">
              <a:off x="4221378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0" name="Line 230"/>
            <p:cNvSpPr>
              <a:spLocks noChangeShapeType="1"/>
            </p:cNvSpPr>
            <p:nvPr/>
          </p:nvSpPr>
          <p:spPr bwMode="auto">
            <a:xfrm flipV="1">
              <a:off x="4300813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1" name="Line 231"/>
            <p:cNvSpPr>
              <a:spLocks noChangeShapeType="1"/>
            </p:cNvSpPr>
            <p:nvPr/>
          </p:nvSpPr>
          <p:spPr bwMode="auto">
            <a:xfrm>
              <a:off x="3646552" y="2373092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2" name="Line 232"/>
            <p:cNvSpPr>
              <a:spLocks noChangeShapeType="1"/>
            </p:cNvSpPr>
            <p:nvPr/>
          </p:nvSpPr>
          <p:spPr bwMode="auto">
            <a:xfrm flipV="1">
              <a:off x="439035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3" name="Freeform 233"/>
            <p:cNvSpPr>
              <a:spLocks/>
            </p:cNvSpPr>
            <p:nvPr/>
          </p:nvSpPr>
          <p:spPr bwMode="auto">
            <a:xfrm>
              <a:off x="2725098" y="3222332"/>
              <a:ext cx="17331" cy="17331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3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4" name="Line 234"/>
            <p:cNvSpPr>
              <a:spLocks noChangeShapeType="1"/>
            </p:cNvSpPr>
            <p:nvPr/>
          </p:nvSpPr>
          <p:spPr bwMode="auto">
            <a:xfrm flipV="1">
              <a:off x="4491459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" name="Line 235"/>
            <p:cNvSpPr>
              <a:spLocks noChangeShapeType="1"/>
            </p:cNvSpPr>
            <p:nvPr/>
          </p:nvSpPr>
          <p:spPr bwMode="auto">
            <a:xfrm flipV="1">
              <a:off x="4615667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6" name="Freeform 236"/>
            <p:cNvSpPr>
              <a:spLocks/>
            </p:cNvSpPr>
            <p:nvPr/>
          </p:nvSpPr>
          <p:spPr bwMode="auto">
            <a:xfrm>
              <a:off x="2753984" y="3205001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7" name="Freeform 237"/>
            <p:cNvSpPr>
              <a:spLocks/>
            </p:cNvSpPr>
            <p:nvPr/>
          </p:nvSpPr>
          <p:spPr bwMode="auto">
            <a:xfrm>
              <a:off x="2787202" y="3186225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6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8" name="Freeform 239"/>
            <p:cNvSpPr>
              <a:spLocks/>
            </p:cNvSpPr>
            <p:nvPr/>
          </p:nvSpPr>
          <p:spPr bwMode="auto">
            <a:xfrm>
              <a:off x="2816087" y="3167449"/>
              <a:ext cx="20220" cy="17331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9" name="Line 240"/>
            <p:cNvSpPr>
              <a:spLocks noChangeShapeType="1"/>
            </p:cNvSpPr>
            <p:nvPr/>
          </p:nvSpPr>
          <p:spPr bwMode="auto">
            <a:xfrm flipV="1">
              <a:off x="4765873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" name="Freeform 241"/>
            <p:cNvSpPr>
              <a:spLocks/>
            </p:cNvSpPr>
            <p:nvPr/>
          </p:nvSpPr>
          <p:spPr bwMode="auto">
            <a:xfrm>
              <a:off x="2846418" y="3147229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" name="Line 242"/>
            <p:cNvSpPr>
              <a:spLocks noChangeShapeType="1"/>
            </p:cNvSpPr>
            <p:nvPr/>
          </p:nvSpPr>
          <p:spPr bwMode="auto">
            <a:xfrm flipV="1">
              <a:off x="4959407" y="4841376"/>
              <a:ext cx="0" cy="47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" name="Freeform 243"/>
            <p:cNvSpPr>
              <a:spLocks/>
            </p:cNvSpPr>
            <p:nvPr/>
          </p:nvSpPr>
          <p:spPr bwMode="auto">
            <a:xfrm>
              <a:off x="2878192" y="3131342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" name="Line 244"/>
            <p:cNvSpPr>
              <a:spLocks noChangeShapeType="1"/>
            </p:cNvSpPr>
            <p:nvPr/>
          </p:nvSpPr>
          <p:spPr bwMode="auto">
            <a:xfrm flipV="1">
              <a:off x="5233822" y="4795159"/>
              <a:ext cx="0" cy="938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" name="Freeform 245"/>
            <p:cNvSpPr>
              <a:spLocks/>
            </p:cNvSpPr>
            <p:nvPr/>
          </p:nvSpPr>
          <p:spPr bwMode="auto">
            <a:xfrm>
              <a:off x="2909966" y="3111122"/>
              <a:ext cx="18776" cy="17331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7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5" name="Freeform 246"/>
            <p:cNvSpPr>
              <a:spLocks/>
            </p:cNvSpPr>
            <p:nvPr/>
          </p:nvSpPr>
          <p:spPr bwMode="auto">
            <a:xfrm>
              <a:off x="2940296" y="3093790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6" name="Freeform 248"/>
            <p:cNvSpPr>
              <a:spLocks/>
            </p:cNvSpPr>
            <p:nvPr/>
          </p:nvSpPr>
          <p:spPr bwMode="auto">
            <a:xfrm>
              <a:off x="2970626" y="3073570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7" name="Freeform 249"/>
            <p:cNvSpPr>
              <a:spLocks/>
            </p:cNvSpPr>
            <p:nvPr/>
          </p:nvSpPr>
          <p:spPr bwMode="auto">
            <a:xfrm>
              <a:off x="3000956" y="3057684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8" name="Freeform 250"/>
            <p:cNvSpPr>
              <a:spLocks/>
            </p:cNvSpPr>
            <p:nvPr/>
          </p:nvSpPr>
          <p:spPr bwMode="auto">
            <a:xfrm>
              <a:off x="3032730" y="3037464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9" name="Freeform 251"/>
            <p:cNvSpPr>
              <a:spLocks/>
            </p:cNvSpPr>
            <p:nvPr/>
          </p:nvSpPr>
          <p:spPr bwMode="auto">
            <a:xfrm>
              <a:off x="3063061" y="3018687"/>
              <a:ext cx="18776" cy="17331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0" name="Freeform 252"/>
            <p:cNvSpPr>
              <a:spLocks/>
            </p:cNvSpPr>
            <p:nvPr/>
          </p:nvSpPr>
          <p:spPr bwMode="auto">
            <a:xfrm>
              <a:off x="3093390" y="2999912"/>
              <a:ext cx="17331" cy="17331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5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1" name="Freeform 253"/>
            <p:cNvSpPr>
              <a:spLocks/>
            </p:cNvSpPr>
            <p:nvPr/>
          </p:nvSpPr>
          <p:spPr bwMode="auto">
            <a:xfrm>
              <a:off x="3123721" y="2982581"/>
              <a:ext cx="18776" cy="17331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2" name="Freeform 254"/>
            <p:cNvSpPr>
              <a:spLocks/>
            </p:cNvSpPr>
            <p:nvPr/>
          </p:nvSpPr>
          <p:spPr bwMode="auto">
            <a:xfrm>
              <a:off x="3155495" y="2963804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3" name="Freeform 255"/>
            <p:cNvSpPr>
              <a:spLocks/>
            </p:cNvSpPr>
            <p:nvPr/>
          </p:nvSpPr>
          <p:spPr bwMode="auto">
            <a:xfrm>
              <a:off x="3185825" y="2945029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4" name="Freeform 256"/>
            <p:cNvSpPr>
              <a:spLocks/>
            </p:cNvSpPr>
            <p:nvPr/>
          </p:nvSpPr>
          <p:spPr bwMode="auto">
            <a:xfrm>
              <a:off x="3216155" y="2924809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10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5" name="Freeform 257"/>
            <p:cNvSpPr>
              <a:spLocks/>
            </p:cNvSpPr>
            <p:nvPr/>
          </p:nvSpPr>
          <p:spPr bwMode="auto">
            <a:xfrm>
              <a:off x="3246485" y="2908922"/>
              <a:ext cx="17331" cy="15888"/>
            </a:xfrm>
            <a:custGeom>
              <a:avLst/>
              <a:gdLst>
                <a:gd name="T0" fmla="*/ 6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6" name="Freeform 258"/>
            <p:cNvSpPr>
              <a:spLocks/>
            </p:cNvSpPr>
            <p:nvPr/>
          </p:nvSpPr>
          <p:spPr bwMode="auto">
            <a:xfrm>
              <a:off x="3278259" y="2890146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7" name="Freeform 259"/>
            <p:cNvSpPr>
              <a:spLocks/>
            </p:cNvSpPr>
            <p:nvPr/>
          </p:nvSpPr>
          <p:spPr bwMode="auto">
            <a:xfrm>
              <a:off x="3308589" y="2871370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3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8" name="Freeform 260"/>
            <p:cNvSpPr>
              <a:spLocks/>
            </p:cNvSpPr>
            <p:nvPr/>
          </p:nvSpPr>
          <p:spPr bwMode="auto">
            <a:xfrm>
              <a:off x="3338919" y="2851150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9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9" name="Freeform 261"/>
            <p:cNvSpPr>
              <a:spLocks/>
            </p:cNvSpPr>
            <p:nvPr/>
          </p:nvSpPr>
          <p:spPr bwMode="auto">
            <a:xfrm>
              <a:off x="3372138" y="2835263"/>
              <a:ext cx="15888" cy="15888"/>
            </a:xfrm>
            <a:custGeom>
              <a:avLst/>
              <a:gdLst>
                <a:gd name="T0" fmla="*/ 4 w 11"/>
                <a:gd name="T1" fmla="*/ 0 h 11"/>
                <a:gd name="T2" fmla="*/ 11 w 11"/>
                <a:gd name="T3" fmla="*/ 0 h 11"/>
                <a:gd name="T4" fmla="*/ 11 w 11"/>
                <a:gd name="T5" fmla="*/ 6 h 11"/>
                <a:gd name="T6" fmla="*/ 8 w 11"/>
                <a:gd name="T7" fmla="*/ 11 h 11"/>
                <a:gd name="T8" fmla="*/ 0 w 11"/>
                <a:gd name="T9" fmla="*/ 11 h 11"/>
                <a:gd name="T10" fmla="*/ 0 w 11"/>
                <a:gd name="T11" fmla="*/ 3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0" name="Freeform 262"/>
            <p:cNvSpPr>
              <a:spLocks/>
            </p:cNvSpPr>
            <p:nvPr/>
          </p:nvSpPr>
          <p:spPr bwMode="auto">
            <a:xfrm>
              <a:off x="3402467" y="2816487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1" name="Freeform 263"/>
            <p:cNvSpPr>
              <a:spLocks/>
            </p:cNvSpPr>
            <p:nvPr/>
          </p:nvSpPr>
          <p:spPr bwMode="auto">
            <a:xfrm>
              <a:off x="3432798" y="2796267"/>
              <a:ext cx="17331" cy="17331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2" name="Freeform 264"/>
            <p:cNvSpPr>
              <a:spLocks/>
            </p:cNvSpPr>
            <p:nvPr/>
          </p:nvSpPr>
          <p:spPr bwMode="auto">
            <a:xfrm>
              <a:off x="3461684" y="2778936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3" name="Freeform 265"/>
            <p:cNvSpPr>
              <a:spLocks/>
            </p:cNvSpPr>
            <p:nvPr/>
          </p:nvSpPr>
          <p:spPr bwMode="auto">
            <a:xfrm>
              <a:off x="3494902" y="2760161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4" name="Freeform 266"/>
            <p:cNvSpPr>
              <a:spLocks/>
            </p:cNvSpPr>
            <p:nvPr/>
          </p:nvSpPr>
          <p:spPr bwMode="auto">
            <a:xfrm>
              <a:off x="3525232" y="2742829"/>
              <a:ext cx="17331" cy="12999"/>
            </a:xfrm>
            <a:custGeom>
              <a:avLst/>
              <a:gdLst>
                <a:gd name="T0" fmla="*/ 4 w 12"/>
                <a:gd name="T1" fmla="*/ 0 h 9"/>
                <a:gd name="T2" fmla="*/ 12 w 12"/>
                <a:gd name="T3" fmla="*/ 0 h 9"/>
                <a:gd name="T4" fmla="*/ 12 w 12"/>
                <a:gd name="T5" fmla="*/ 7 h 9"/>
                <a:gd name="T6" fmla="*/ 8 w 12"/>
                <a:gd name="T7" fmla="*/ 9 h 9"/>
                <a:gd name="T8" fmla="*/ 0 w 12"/>
                <a:gd name="T9" fmla="*/ 9 h 9"/>
                <a:gd name="T10" fmla="*/ 0 w 12"/>
                <a:gd name="T11" fmla="*/ 1 h 9"/>
                <a:gd name="T12" fmla="*/ 4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5" name="Freeform 267"/>
            <p:cNvSpPr>
              <a:spLocks/>
            </p:cNvSpPr>
            <p:nvPr/>
          </p:nvSpPr>
          <p:spPr bwMode="auto">
            <a:xfrm>
              <a:off x="3555562" y="2722609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8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6" name="Freeform 268"/>
            <p:cNvSpPr>
              <a:spLocks/>
            </p:cNvSpPr>
            <p:nvPr/>
          </p:nvSpPr>
          <p:spPr bwMode="auto">
            <a:xfrm>
              <a:off x="3587336" y="2703833"/>
              <a:ext cx="18776" cy="15888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7" name="Freeform 269"/>
            <p:cNvSpPr>
              <a:spLocks/>
            </p:cNvSpPr>
            <p:nvPr/>
          </p:nvSpPr>
          <p:spPr bwMode="auto">
            <a:xfrm>
              <a:off x="3617666" y="2686502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8" name="Freeform 270"/>
            <p:cNvSpPr>
              <a:spLocks/>
            </p:cNvSpPr>
            <p:nvPr/>
          </p:nvSpPr>
          <p:spPr bwMode="auto">
            <a:xfrm>
              <a:off x="3647996" y="2667726"/>
              <a:ext cx="18776" cy="12999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1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9" name="Freeform 271"/>
            <p:cNvSpPr>
              <a:spLocks/>
            </p:cNvSpPr>
            <p:nvPr/>
          </p:nvSpPr>
          <p:spPr bwMode="auto">
            <a:xfrm>
              <a:off x="3678326" y="2644618"/>
              <a:ext cx="17331" cy="17331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8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0" name="Freeform 272"/>
            <p:cNvSpPr>
              <a:spLocks/>
            </p:cNvSpPr>
            <p:nvPr/>
          </p:nvSpPr>
          <p:spPr bwMode="auto">
            <a:xfrm>
              <a:off x="3708656" y="2620064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1" name="Freeform 273"/>
            <p:cNvSpPr>
              <a:spLocks/>
            </p:cNvSpPr>
            <p:nvPr/>
          </p:nvSpPr>
          <p:spPr bwMode="auto">
            <a:xfrm>
              <a:off x="3738986" y="2595512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2" name="Freeform 274"/>
            <p:cNvSpPr>
              <a:spLocks/>
            </p:cNvSpPr>
            <p:nvPr/>
          </p:nvSpPr>
          <p:spPr bwMode="auto">
            <a:xfrm>
              <a:off x="3770761" y="2572403"/>
              <a:ext cx="18776" cy="17331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5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3" name="Freeform 275"/>
            <p:cNvSpPr>
              <a:spLocks/>
            </p:cNvSpPr>
            <p:nvPr/>
          </p:nvSpPr>
          <p:spPr bwMode="auto">
            <a:xfrm>
              <a:off x="3801090" y="2549295"/>
              <a:ext cx="20220" cy="17331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4" name="Freeform 276"/>
            <p:cNvSpPr>
              <a:spLocks/>
            </p:cNvSpPr>
            <p:nvPr/>
          </p:nvSpPr>
          <p:spPr bwMode="auto">
            <a:xfrm>
              <a:off x="3831421" y="2524742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5" name="Freeform 277"/>
            <p:cNvSpPr>
              <a:spLocks/>
            </p:cNvSpPr>
            <p:nvPr/>
          </p:nvSpPr>
          <p:spPr bwMode="auto">
            <a:xfrm>
              <a:off x="3864639" y="2500189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4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6" name="Freeform 278"/>
            <p:cNvSpPr>
              <a:spLocks/>
            </p:cNvSpPr>
            <p:nvPr/>
          </p:nvSpPr>
          <p:spPr bwMode="auto">
            <a:xfrm>
              <a:off x="3894969" y="2477081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7" name="Freeform 279"/>
            <p:cNvSpPr>
              <a:spLocks/>
            </p:cNvSpPr>
            <p:nvPr/>
          </p:nvSpPr>
          <p:spPr bwMode="auto">
            <a:xfrm>
              <a:off x="3923855" y="2455416"/>
              <a:ext cx="17331" cy="14443"/>
            </a:xfrm>
            <a:custGeom>
              <a:avLst/>
              <a:gdLst>
                <a:gd name="T0" fmla="*/ 6 w 12"/>
                <a:gd name="T1" fmla="*/ 0 h 10"/>
                <a:gd name="T2" fmla="*/ 12 w 12"/>
                <a:gd name="T3" fmla="*/ 0 h 10"/>
                <a:gd name="T4" fmla="*/ 12 w 12"/>
                <a:gd name="T5" fmla="*/ 7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4 h 10"/>
                <a:gd name="T12" fmla="*/ 6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8" name="Freeform 280"/>
            <p:cNvSpPr>
              <a:spLocks/>
            </p:cNvSpPr>
            <p:nvPr/>
          </p:nvSpPr>
          <p:spPr bwMode="auto">
            <a:xfrm>
              <a:off x="3954185" y="2429419"/>
              <a:ext cx="21665" cy="17331"/>
            </a:xfrm>
            <a:custGeom>
              <a:avLst/>
              <a:gdLst>
                <a:gd name="T0" fmla="*/ 7 w 15"/>
                <a:gd name="T1" fmla="*/ 0 h 12"/>
                <a:gd name="T2" fmla="*/ 15 w 15"/>
                <a:gd name="T3" fmla="*/ 0 h 12"/>
                <a:gd name="T4" fmla="*/ 15 w 15"/>
                <a:gd name="T5" fmla="*/ 8 h 12"/>
                <a:gd name="T6" fmla="*/ 8 w 15"/>
                <a:gd name="T7" fmla="*/ 12 h 12"/>
                <a:gd name="T8" fmla="*/ 0 w 15"/>
                <a:gd name="T9" fmla="*/ 12 h 12"/>
                <a:gd name="T10" fmla="*/ 0 w 15"/>
                <a:gd name="T11" fmla="*/ 4 h 12"/>
                <a:gd name="T12" fmla="*/ 7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9" name="Freeform 281"/>
            <p:cNvSpPr>
              <a:spLocks/>
            </p:cNvSpPr>
            <p:nvPr/>
          </p:nvSpPr>
          <p:spPr bwMode="auto">
            <a:xfrm>
              <a:off x="3991736" y="2403422"/>
              <a:ext cx="20220" cy="15888"/>
            </a:xfrm>
            <a:custGeom>
              <a:avLst/>
              <a:gdLst>
                <a:gd name="T0" fmla="*/ 5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6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5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0" name="Freeform 282"/>
            <p:cNvSpPr>
              <a:spLocks/>
            </p:cNvSpPr>
            <p:nvPr/>
          </p:nvSpPr>
          <p:spPr bwMode="auto">
            <a:xfrm>
              <a:off x="4022066" y="2386090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1" name="Freeform 283"/>
            <p:cNvSpPr>
              <a:spLocks/>
            </p:cNvSpPr>
            <p:nvPr/>
          </p:nvSpPr>
          <p:spPr bwMode="auto">
            <a:xfrm>
              <a:off x="4050952" y="2368759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9 h 11"/>
                <a:gd name="T6" fmla="*/ 9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2" name="Freeform 284"/>
            <p:cNvSpPr>
              <a:spLocks/>
            </p:cNvSpPr>
            <p:nvPr/>
          </p:nvSpPr>
          <p:spPr bwMode="auto">
            <a:xfrm>
              <a:off x="4081282" y="2355761"/>
              <a:ext cx="18776" cy="12999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2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3" name="Freeform 285"/>
            <p:cNvSpPr>
              <a:spLocks/>
            </p:cNvSpPr>
            <p:nvPr/>
          </p:nvSpPr>
          <p:spPr bwMode="auto">
            <a:xfrm>
              <a:off x="4111612" y="2336984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3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4" name="Freeform 286"/>
            <p:cNvSpPr>
              <a:spLocks/>
            </p:cNvSpPr>
            <p:nvPr/>
          </p:nvSpPr>
          <p:spPr bwMode="auto">
            <a:xfrm>
              <a:off x="4139053" y="2322542"/>
              <a:ext cx="20220" cy="12999"/>
            </a:xfrm>
            <a:custGeom>
              <a:avLst/>
              <a:gdLst>
                <a:gd name="T0" fmla="*/ 6 w 14"/>
                <a:gd name="T1" fmla="*/ 0 h 9"/>
                <a:gd name="T2" fmla="*/ 14 w 14"/>
                <a:gd name="T3" fmla="*/ 0 h 9"/>
                <a:gd name="T4" fmla="*/ 14 w 14"/>
                <a:gd name="T5" fmla="*/ 7 h 9"/>
                <a:gd name="T6" fmla="*/ 8 w 14"/>
                <a:gd name="T7" fmla="*/ 9 h 9"/>
                <a:gd name="T8" fmla="*/ 0 w 14"/>
                <a:gd name="T9" fmla="*/ 9 h 9"/>
                <a:gd name="T10" fmla="*/ 0 w 14"/>
                <a:gd name="T11" fmla="*/ 1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5" name="Freeform 287"/>
            <p:cNvSpPr>
              <a:spLocks/>
            </p:cNvSpPr>
            <p:nvPr/>
          </p:nvSpPr>
          <p:spPr bwMode="auto">
            <a:xfrm>
              <a:off x="4170827" y="2306655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6" name="Freeform 288"/>
            <p:cNvSpPr>
              <a:spLocks/>
            </p:cNvSpPr>
            <p:nvPr/>
          </p:nvSpPr>
          <p:spPr bwMode="auto">
            <a:xfrm>
              <a:off x="4202602" y="2289323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7" name="Freeform 289"/>
            <p:cNvSpPr>
              <a:spLocks/>
            </p:cNvSpPr>
            <p:nvPr/>
          </p:nvSpPr>
          <p:spPr bwMode="auto">
            <a:xfrm>
              <a:off x="4232932" y="2271992"/>
              <a:ext cx="18776" cy="15888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8" name="Freeform 290"/>
            <p:cNvSpPr>
              <a:spLocks/>
            </p:cNvSpPr>
            <p:nvPr/>
          </p:nvSpPr>
          <p:spPr bwMode="auto">
            <a:xfrm>
              <a:off x="4264706" y="2257549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9" name="Freeform 291"/>
            <p:cNvSpPr>
              <a:spLocks/>
            </p:cNvSpPr>
            <p:nvPr/>
          </p:nvSpPr>
          <p:spPr bwMode="auto">
            <a:xfrm>
              <a:off x="4296481" y="2240218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6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0" name="Freeform 292"/>
            <p:cNvSpPr>
              <a:spLocks/>
            </p:cNvSpPr>
            <p:nvPr/>
          </p:nvSpPr>
          <p:spPr bwMode="auto">
            <a:xfrm>
              <a:off x="4325366" y="2222886"/>
              <a:ext cx="20220" cy="14443"/>
            </a:xfrm>
            <a:custGeom>
              <a:avLst/>
              <a:gdLst>
                <a:gd name="T0" fmla="*/ 6 w 14"/>
                <a:gd name="T1" fmla="*/ 0 h 10"/>
                <a:gd name="T2" fmla="*/ 14 w 14"/>
                <a:gd name="T3" fmla="*/ 0 h 10"/>
                <a:gd name="T4" fmla="*/ 14 w 14"/>
                <a:gd name="T5" fmla="*/ 8 h 10"/>
                <a:gd name="T6" fmla="*/ 8 w 14"/>
                <a:gd name="T7" fmla="*/ 10 h 10"/>
                <a:gd name="T8" fmla="*/ 0 w 14"/>
                <a:gd name="T9" fmla="*/ 10 h 10"/>
                <a:gd name="T10" fmla="*/ 0 w 14"/>
                <a:gd name="T11" fmla="*/ 2 h 10"/>
                <a:gd name="T12" fmla="*/ 6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1" name="Line 293"/>
            <p:cNvSpPr>
              <a:spLocks noChangeShapeType="1"/>
            </p:cNvSpPr>
            <p:nvPr/>
          </p:nvSpPr>
          <p:spPr bwMode="auto">
            <a:xfrm>
              <a:off x="4357141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2" name="Line 294"/>
            <p:cNvSpPr>
              <a:spLocks noChangeShapeType="1"/>
            </p:cNvSpPr>
            <p:nvPr/>
          </p:nvSpPr>
          <p:spPr bwMode="auto">
            <a:xfrm>
              <a:off x="4386026" y="2214221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3" name="Line 295"/>
            <p:cNvSpPr>
              <a:spLocks noChangeShapeType="1"/>
            </p:cNvSpPr>
            <p:nvPr/>
          </p:nvSpPr>
          <p:spPr bwMode="auto">
            <a:xfrm>
              <a:off x="4416356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4" name="Line 296"/>
            <p:cNvSpPr>
              <a:spLocks noChangeShapeType="1"/>
            </p:cNvSpPr>
            <p:nvPr/>
          </p:nvSpPr>
          <p:spPr bwMode="auto">
            <a:xfrm>
              <a:off x="4448130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5" name="Line 297"/>
            <p:cNvSpPr>
              <a:spLocks noChangeShapeType="1"/>
            </p:cNvSpPr>
            <p:nvPr/>
          </p:nvSpPr>
          <p:spPr bwMode="auto">
            <a:xfrm>
              <a:off x="4477016" y="2214221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6" name="Line 298"/>
            <p:cNvSpPr>
              <a:spLocks noChangeShapeType="1"/>
            </p:cNvSpPr>
            <p:nvPr/>
          </p:nvSpPr>
          <p:spPr bwMode="auto">
            <a:xfrm>
              <a:off x="4508790" y="2214221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7" name="Line 299"/>
            <p:cNvSpPr>
              <a:spLocks noChangeShapeType="1"/>
            </p:cNvSpPr>
            <p:nvPr/>
          </p:nvSpPr>
          <p:spPr bwMode="auto">
            <a:xfrm>
              <a:off x="4540565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8" name="Line 300"/>
            <p:cNvSpPr>
              <a:spLocks noChangeShapeType="1"/>
            </p:cNvSpPr>
            <p:nvPr/>
          </p:nvSpPr>
          <p:spPr bwMode="auto">
            <a:xfrm>
              <a:off x="4569450" y="2214221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9" name="Line 301"/>
            <p:cNvSpPr>
              <a:spLocks noChangeShapeType="1"/>
            </p:cNvSpPr>
            <p:nvPr/>
          </p:nvSpPr>
          <p:spPr bwMode="auto">
            <a:xfrm>
              <a:off x="4602669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0" name="Line 302"/>
            <p:cNvSpPr>
              <a:spLocks noChangeShapeType="1"/>
            </p:cNvSpPr>
            <p:nvPr/>
          </p:nvSpPr>
          <p:spPr bwMode="auto">
            <a:xfrm>
              <a:off x="4631555" y="2214221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1" name="Line 303"/>
            <p:cNvSpPr>
              <a:spLocks noChangeShapeType="1"/>
            </p:cNvSpPr>
            <p:nvPr/>
          </p:nvSpPr>
          <p:spPr bwMode="auto">
            <a:xfrm>
              <a:off x="4661885" y="2214221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2" name="Line 304"/>
            <p:cNvSpPr>
              <a:spLocks noChangeShapeType="1"/>
            </p:cNvSpPr>
            <p:nvPr/>
          </p:nvSpPr>
          <p:spPr bwMode="auto">
            <a:xfrm>
              <a:off x="4695104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3" name="Line 305"/>
            <p:cNvSpPr>
              <a:spLocks noChangeShapeType="1"/>
            </p:cNvSpPr>
            <p:nvPr/>
          </p:nvSpPr>
          <p:spPr bwMode="auto">
            <a:xfrm>
              <a:off x="4725433" y="2214221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4" name="Line 306"/>
            <p:cNvSpPr>
              <a:spLocks noChangeShapeType="1"/>
            </p:cNvSpPr>
            <p:nvPr/>
          </p:nvSpPr>
          <p:spPr bwMode="auto">
            <a:xfrm>
              <a:off x="4757207" y="2214221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5" name="Line 307"/>
            <p:cNvSpPr>
              <a:spLocks noChangeShapeType="1"/>
            </p:cNvSpPr>
            <p:nvPr/>
          </p:nvSpPr>
          <p:spPr bwMode="auto">
            <a:xfrm>
              <a:off x="4788982" y="2214221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6" name="Line 308"/>
            <p:cNvSpPr>
              <a:spLocks noChangeShapeType="1"/>
            </p:cNvSpPr>
            <p:nvPr/>
          </p:nvSpPr>
          <p:spPr bwMode="auto">
            <a:xfrm>
              <a:off x="4819312" y="2214221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7" name="Freeform 309"/>
            <p:cNvSpPr>
              <a:spLocks/>
            </p:cNvSpPr>
            <p:nvPr/>
          </p:nvSpPr>
          <p:spPr bwMode="auto">
            <a:xfrm>
              <a:off x="4849642" y="2212776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8" name="Freeform 310"/>
            <p:cNvSpPr>
              <a:spLocks/>
            </p:cNvSpPr>
            <p:nvPr/>
          </p:nvSpPr>
          <p:spPr bwMode="auto">
            <a:xfrm>
              <a:off x="4879972" y="2231552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6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4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9" name="Freeform 311"/>
            <p:cNvSpPr>
              <a:spLocks/>
            </p:cNvSpPr>
            <p:nvPr/>
          </p:nvSpPr>
          <p:spPr bwMode="auto">
            <a:xfrm>
              <a:off x="4908858" y="2247439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1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7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0" name="Freeform 312"/>
            <p:cNvSpPr>
              <a:spLocks/>
            </p:cNvSpPr>
            <p:nvPr/>
          </p:nvSpPr>
          <p:spPr bwMode="auto">
            <a:xfrm>
              <a:off x="4940632" y="2264770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1" name="Freeform 313"/>
            <p:cNvSpPr>
              <a:spLocks/>
            </p:cNvSpPr>
            <p:nvPr/>
          </p:nvSpPr>
          <p:spPr bwMode="auto">
            <a:xfrm>
              <a:off x="4969518" y="2280658"/>
              <a:ext cx="18776" cy="12999"/>
            </a:xfrm>
            <a:custGeom>
              <a:avLst/>
              <a:gdLst>
                <a:gd name="T0" fmla="*/ 0 w 13"/>
                <a:gd name="T1" fmla="*/ 0 h 9"/>
                <a:gd name="T2" fmla="*/ 8 w 13"/>
                <a:gd name="T3" fmla="*/ 0 h 9"/>
                <a:gd name="T4" fmla="*/ 13 w 13"/>
                <a:gd name="T5" fmla="*/ 2 h 9"/>
                <a:gd name="T6" fmla="*/ 13 w 13"/>
                <a:gd name="T7" fmla="*/ 9 h 9"/>
                <a:gd name="T8" fmla="*/ 6 w 13"/>
                <a:gd name="T9" fmla="*/ 9 h 9"/>
                <a:gd name="T10" fmla="*/ 0 w 13"/>
                <a:gd name="T11" fmla="*/ 8 h 9"/>
                <a:gd name="T12" fmla="*/ 0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2" name="Freeform 314"/>
            <p:cNvSpPr>
              <a:spLocks/>
            </p:cNvSpPr>
            <p:nvPr/>
          </p:nvSpPr>
          <p:spPr bwMode="auto">
            <a:xfrm>
              <a:off x="5001292" y="2297989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3" name="Freeform 315"/>
            <p:cNvSpPr>
              <a:spLocks/>
            </p:cNvSpPr>
            <p:nvPr/>
          </p:nvSpPr>
          <p:spPr bwMode="auto">
            <a:xfrm>
              <a:off x="5033066" y="2313876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4" name="Freeform 316"/>
            <p:cNvSpPr>
              <a:spLocks/>
            </p:cNvSpPr>
            <p:nvPr/>
          </p:nvSpPr>
          <p:spPr bwMode="auto">
            <a:xfrm>
              <a:off x="5061952" y="2332652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7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6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5" name="Freeform 317"/>
            <p:cNvSpPr>
              <a:spLocks/>
            </p:cNvSpPr>
            <p:nvPr/>
          </p:nvSpPr>
          <p:spPr bwMode="auto">
            <a:xfrm>
              <a:off x="5093726" y="2347095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3 h 10"/>
                <a:gd name="T6" fmla="*/ 12 w 12"/>
                <a:gd name="T7" fmla="*/ 10 h 10"/>
                <a:gd name="T8" fmla="*/ 6 w 12"/>
                <a:gd name="T9" fmla="*/ 10 h 10"/>
                <a:gd name="T10" fmla="*/ 0 w 12"/>
                <a:gd name="T11" fmla="*/ 8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6" name="Freeform 318"/>
            <p:cNvSpPr>
              <a:spLocks/>
            </p:cNvSpPr>
            <p:nvPr/>
          </p:nvSpPr>
          <p:spPr bwMode="auto">
            <a:xfrm>
              <a:off x="5125501" y="2362982"/>
              <a:ext cx="18776" cy="18776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0 h 13"/>
                <a:gd name="T4" fmla="*/ 13 w 13"/>
                <a:gd name="T5" fmla="*/ 4 h 13"/>
                <a:gd name="T6" fmla="*/ 13 w 13"/>
                <a:gd name="T7" fmla="*/ 13 h 13"/>
                <a:gd name="T8" fmla="*/ 5 w 13"/>
                <a:gd name="T9" fmla="*/ 13 h 13"/>
                <a:gd name="T10" fmla="*/ 0 w 13"/>
                <a:gd name="T11" fmla="*/ 8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7" name="Freeform 319"/>
            <p:cNvSpPr>
              <a:spLocks/>
            </p:cNvSpPr>
            <p:nvPr/>
          </p:nvSpPr>
          <p:spPr bwMode="auto">
            <a:xfrm>
              <a:off x="5154386" y="2381758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9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8" name="Freeform 320"/>
            <p:cNvSpPr>
              <a:spLocks/>
            </p:cNvSpPr>
            <p:nvPr/>
          </p:nvSpPr>
          <p:spPr bwMode="auto">
            <a:xfrm>
              <a:off x="5186161" y="2400533"/>
              <a:ext cx="17331" cy="15888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3 h 11"/>
                <a:gd name="T6" fmla="*/ 12 w 12"/>
                <a:gd name="T7" fmla="*/ 11 h 11"/>
                <a:gd name="T8" fmla="*/ 5 w 12"/>
                <a:gd name="T9" fmla="*/ 11 h 11"/>
                <a:gd name="T10" fmla="*/ 0 w 12"/>
                <a:gd name="T11" fmla="*/ 7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9" name="Freeform 321"/>
            <p:cNvSpPr>
              <a:spLocks/>
            </p:cNvSpPr>
            <p:nvPr/>
          </p:nvSpPr>
          <p:spPr bwMode="auto">
            <a:xfrm>
              <a:off x="5215046" y="2417864"/>
              <a:ext cx="20220" cy="14443"/>
            </a:xfrm>
            <a:custGeom>
              <a:avLst/>
              <a:gdLst>
                <a:gd name="T0" fmla="*/ 0 w 14"/>
                <a:gd name="T1" fmla="*/ 0 h 10"/>
                <a:gd name="T2" fmla="*/ 8 w 14"/>
                <a:gd name="T3" fmla="*/ 0 h 10"/>
                <a:gd name="T4" fmla="*/ 14 w 14"/>
                <a:gd name="T5" fmla="*/ 2 h 10"/>
                <a:gd name="T6" fmla="*/ 14 w 14"/>
                <a:gd name="T7" fmla="*/ 10 h 10"/>
                <a:gd name="T8" fmla="*/ 6 w 14"/>
                <a:gd name="T9" fmla="*/ 10 h 10"/>
                <a:gd name="T10" fmla="*/ 0 w 14"/>
                <a:gd name="T11" fmla="*/ 8 h 10"/>
                <a:gd name="T12" fmla="*/ 0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0" name="Freeform 322"/>
            <p:cNvSpPr>
              <a:spLocks/>
            </p:cNvSpPr>
            <p:nvPr/>
          </p:nvSpPr>
          <p:spPr bwMode="auto">
            <a:xfrm>
              <a:off x="5246821" y="2433752"/>
              <a:ext cx="20220" cy="15888"/>
            </a:xfrm>
            <a:custGeom>
              <a:avLst/>
              <a:gdLst>
                <a:gd name="T0" fmla="*/ 0 w 14"/>
                <a:gd name="T1" fmla="*/ 0 h 11"/>
                <a:gd name="T2" fmla="*/ 8 w 14"/>
                <a:gd name="T3" fmla="*/ 0 h 11"/>
                <a:gd name="T4" fmla="*/ 14 w 14"/>
                <a:gd name="T5" fmla="*/ 3 h 11"/>
                <a:gd name="T6" fmla="*/ 14 w 14"/>
                <a:gd name="T7" fmla="*/ 11 h 11"/>
                <a:gd name="T8" fmla="*/ 6 w 14"/>
                <a:gd name="T9" fmla="*/ 11 h 11"/>
                <a:gd name="T10" fmla="*/ 0 w 14"/>
                <a:gd name="T11" fmla="*/ 8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1" name="Freeform 323"/>
            <p:cNvSpPr>
              <a:spLocks/>
            </p:cNvSpPr>
            <p:nvPr/>
          </p:nvSpPr>
          <p:spPr bwMode="auto">
            <a:xfrm>
              <a:off x="5278595" y="2451083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3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8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2" name="Freeform 324"/>
            <p:cNvSpPr>
              <a:spLocks/>
            </p:cNvSpPr>
            <p:nvPr/>
          </p:nvSpPr>
          <p:spPr bwMode="auto">
            <a:xfrm>
              <a:off x="5308925" y="2466970"/>
              <a:ext cx="18776" cy="17331"/>
            </a:xfrm>
            <a:custGeom>
              <a:avLst/>
              <a:gdLst>
                <a:gd name="T0" fmla="*/ 0 w 13"/>
                <a:gd name="T1" fmla="*/ 0 h 12"/>
                <a:gd name="T2" fmla="*/ 7 w 13"/>
                <a:gd name="T3" fmla="*/ 0 h 12"/>
                <a:gd name="T4" fmla="*/ 13 w 13"/>
                <a:gd name="T5" fmla="*/ 2 h 12"/>
                <a:gd name="T6" fmla="*/ 13 w 13"/>
                <a:gd name="T7" fmla="*/ 12 h 12"/>
                <a:gd name="T8" fmla="*/ 5 w 13"/>
                <a:gd name="T9" fmla="*/ 12 h 12"/>
                <a:gd name="T10" fmla="*/ 0 w 13"/>
                <a:gd name="T11" fmla="*/ 8 h 12"/>
                <a:gd name="T12" fmla="*/ 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3" name="Freeform 325"/>
            <p:cNvSpPr>
              <a:spLocks/>
            </p:cNvSpPr>
            <p:nvPr/>
          </p:nvSpPr>
          <p:spPr bwMode="auto">
            <a:xfrm>
              <a:off x="5340699" y="2484302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4" name="Freeform 326"/>
            <p:cNvSpPr>
              <a:spLocks/>
            </p:cNvSpPr>
            <p:nvPr/>
          </p:nvSpPr>
          <p:spPr bwMode="auto">
            <a:xfrm>
              <a:off x="5372473" y="2500189"/>
              <a:ext cx="17331" cy="15888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4 h 11"/>
                <a:gd name="T6" fmla="*/ 12 w 12"/>
                <a:gd name="T7" fmla="*/ 11 h 11"/>
                <a:gd name="T8" fmla="*/ 4 w 12"/>
                <a:gd name="T9" fmla="*/ 11 h 11"/>
                <a:gd name="T10" fmla="*/ 0 w 12"/>
                <a:gd name="T11" fmla="*/ 8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5" name="Freeform 327"/>
            <p:cNvSpPr>
              <a:spLocks/>
            </p:cNvSpPr>
            <p:nvPr/>
          </p:nvSpPr>
          <p:spPr bwMode="auto">
            <a:xfrm>
              <a:off x="5401359" y="2520409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6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6" name="Freeform 328"/>
            <p:cNvSpPr>
              <a:spLocks/>
            </p:cNvSpPr>
            <p:nvPr/>
          </p:nvSpPr>
          <p:spPr bwMode="auto">
            <a:xfrm>
              <a:off x="5433133" y="2537741"/>
              <a:ext cx="15888" cy="14443"/>
            </a:xfrm>
            <a:custGeom>
              <a:avLst/>
              <a:gdLst>
                <a:gd name="T0" fmla="*/ 0 w 11"/>
                <a:gd name="T1" fmla="*/ 0 h 10"/>
                <a:gd name="T2" fmla="*/ 7 w 11"/>
                <a:gd name="T3" fmla="*/ 0 h 10"/>
                <a:gd name="T4" fmla="*/ 11 w 11"/>
                <a:gd name="T5" fmla="*/ 2 h 10"/>
                <a:gd name="T6" fmla="*/ 11 w 11"/>
                <a:gd name="T7" fmla="*/ 10 h 10"/>
                <a:gd name="T8" fmla="*/ 3 w 11"/>
                <a:gd name="T9" fmla="*/ 10 h 10"/>
                <a:gd name="T10" fmla="*/ 0 w 11"/>
                <a:gd name="T11" fmla="*/ 8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7" name="Line 329"/>
            <p:cNvSpPr>
              <a:spLocks noChangeShapeType="1"/>
            </p:cNvSpPr>
            <p:nvPr/>
          </p:nvSpPr>
          <p:spPr bwMode="auto">
            <a:xfrm>
              <a:off x="4344142" y="2014909"/>
              <a:ext cx="0" cy="1155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8" name="Line 330"/>
            <p:cNvSpPr>
              <a:spLocks noChangeShapeType="1"/>
            </p:cNvSpPr>
            <p:nvPr/>
          </p:nvSpPr>
          <p:spPr bwMode="auto">
            <a:xfrm>
              <a:off x="4325366" y="2017798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9" name="Line 331"/>
            <p:cNvSpPr>
              <a:spLocks noChangeShapeType="1"/>
            </p:cNvSpPr>
            <p:nvPr/>
          </p:nvSpPr>
          <p:spPr bwMode="auto">
            <a:xfrm>
              <a:off x="4344142" y="2129007"/>
              <a:ext cx="0" cy="2151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0" name="Line 332"/>
            <p:cNvSpPr>
              <a:spLocks noChangeShapeType="1"/>
            </p:cNvSpPr>
            <p:nvPr/>
          </p:nvSpPr>
          <p:spPr bwMode="auto">
            <a:xfrm>
              <a:off x="4325366" y="2344206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1" name="Line 333"/>
            <p:cNvSpPr>
              <a:spLocks noChangeShapeType="1"/>
            </p:cNvSpPr>
            <p:nvPr/>
          </p:nvSpPr>
          <p:spPr bwMode="auto">
            <a:xfrm>
              <a:off x="4622889" y="2188223"/>
              <a:ext cx="0" cy="44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2" name="Line 334"/>
            <p:cNvSpPr>
              <a:spLocks noChangeShapeType="1"/>
            </p:cNvSpPr>
            <p:nvPr/>
          </p:nvSpPr>
          <p:spPr bwMode="auto">
            <a:xfrm>
              <a:off x="4607002" y="218822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3" name="Line 335"/>
            <p:cNvSpPr>
              <a:spLocks noChangeShapeType="1"/>
            </p:cNvSpPr>
            <p:nvPr/>
          </p:nvSpPr>
          <p:spPr bwMode="auto">
            <a:xfrm>
              <a:off x="4622889" y="2231552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4" name="Line 336"/>
            <p:cNvSpPr>
              <a:spLocks noChangeShapeType="1"/>
            </p:cNvSpPr>
            <p:nvPr/>
          </p:nvSpPr>
          <p:spPr bwMode="auto">
            <a:xfrm>
              <a:off x="4607002" y="2286435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5" name="Line 337"/>
            <p:cNvSpPr>
              <a:spLocks noChangeShapeType="1"/>
            </p:cNvSpPr>
            <p:nvPr/>
          </p:nvSpPr>
          <p:spPr bwMode="auto">
            <a:xfrm>
              <a:off x="4848198" y="2237329"/>
              <a:ext cx="0" cy="505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6" name="Line 338"/>
            <p:cNvSpPr>
              <a:spLocks noChangeShapeType="1"/>
            </p:cNvSpPr>
            <p:nvPr/>
          </p:nvSpPr>
          <p:spPr bwMode="auto">
            <a:xfrm>
              <a:off x="4833755" y="2240218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" name="Line 339"/>
            <p:cNvSpPr>
              <a:spLocks noChangeShapeType="1"/>
            </p:cNvSpPr>
            <p:nvPr/>
          </p:nvSpPr>
          <p:spPr bwMode="auto">
            <a:xfrm>
              <a:off x="4848198" y="2287879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8" name="Line 340"/>
            <p:cNvSpPr>
              <a:spLocks noChangeShapeType="1"/>
            </p:cNvSpPr>
            <p:nvPr/>
          </p:nvSpPr>
          <p:spPr bwMode="auto">
            <a:xfrm>
              <a:off x="4833755" y="2345650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9" name="Line 341"/>
            <p:cNvSpPr>
              <a:spLocks noChangeShapeType="1"/>
            </p:cNvSpPr>
            <p:nvPr/>
          </p:nvSpPr>
          <p:spPr bwMode="auto">
            <a:xfrm>
              <a:off x="5087949" y="2335541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0" name="Line 342"/>
            <p:cNvSpPr>
              <a:spLocks noChangeShapeType="1"/>
            </p:cNvSpPr>
            <p:nvPr/>
          </p:nvSpPr>
          <p:spPr bwMode="auto">
            <a:xfrm>
              <a:off x="5072062" y="2335541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1" name="Line 343"/>
            <p:cNvSpPr>
              <a:spLocks noChangeShapeType="1"/>
            </p:cNvSpPr>
            <p:nvPr/>
          </p:nvSpPr>
          <p:spPr bwMode="auto">
            <a:xfrm>
              <a:off x="5087949" y="2388979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2" name="Line 344"/>
            <p:cNvSpPr>
              <a:spLocks noChangeShapeType="1"/>
            </p:cNvSpPr>
            <p:nvPr/>
          </p:nvSpPr>
          <p:spPr bwMode="auto">
            <a:xfrm>
              <a:off x="5072062" y="2462638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3" name="Freeform 345"/>
            <p:cNvSpPr>
              <a:spLocks/>
            </p:cNvSpPr>
            <p:nvPr/>
          </p:nvSpPr>
          <p:spPr bwMode="auto">
            <a:xfrm>
              <a:off x="4529010" y="3719167"/>
              <a:ext cx="95323" cy="714922"/>
            </a:xfrm>
            <a:custGeom>
              <a:avLst/>
              <a:gdLst>
                <a:gd name="T0" fmla="*/ 63 w 66"/>
                <a:gd name="T1" fmla="*/ 0 h 495"/>
                <a:gd name="T2" fmla="*/ 66 w 66"/>
                <a:gd name="T3" fmla="*/ 0 h 495"/>
                <a:gd name="T4" fmla="*/ 66 w 66"/>
                <a:gd name="T5" fmla="*/ 4 h 495"/>
                <a:gd name="T6" fmla="*/ 2 w 66"/>
                <a:gd name="T7" fmla="*/ 495 h 495"/>
                <a:gd name="T8" fmla="*/ 0 w 66"/>
                <a:gd name="T9" fmla="*/ 495 h 495"/>
                <a:gd name="T10" fmla="*/ 0 w 66"/>
                <a:gd name="T11" fmla="*/ 492 h 495"/>
                <a:gd name="T12" fmla="*/ 63 w 66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4" name="Freeform 346"/>
            <p:cNvSpPr>
              <a:spLocks/>
            </p:cNvSpPr>
            <p:nvPr/>
          </p:nvSpPr>
          <p:spPr bwMode="auto">
            <a:xfrm>
              <a:off x="4620001" y="2984024"/>
              <a:ext cx="125653" cy="740919"/>
            </a:xfrm>
            <a:custGeom>
              <a:avLst/>
              <a:gdLst>
                <a:gd name="T0" fmla="*/ 85 w 87"/>
                <a:gd name="T1" fmla="*/ 0 h 513"/>
                <a:gd name="T2" fmla="*/ 87 w 87"/>
                <a:gd name="T3" fmla="*/ 0 h 513"/>
                <a:gd name="T4" fmla="*/ 87 w 87"/>
                <a:gd name="T5" fmla="*/ 3 h 513"/>
                <a:gd name="T6" fmla="*/ 3 w 87"/>
                <a:gd name="T7" fmla="*/ 513 h 513"/>
                <a:gd name="T8" fmla="*/ 0 w 87"/>
                <a:gd name="T9" fmla="*/ 513 h 513"/>
                <a:gd name="T10" fmla="*/ 0 w 87"/>
                <a:gd name="T11" fmla="*/ 509 h 513"/>
                <a:gd name="T12" fmla="*/ 85 w 87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5" name="Freeform 347"/>
            <p:cNvSpPr>
              <a:spLocks/>
            </p:cNvSpPr>
            <p:nvPr/>
          </p:nvSpPr>
          <p:spPr bwMode="auto">
            <a:xfrm>
              <a:off x="4742765" y="2477081"/>
              <a:ext cx="106877" cy="511277"/>
            </a:xfrm>
            <a:custGeom>
              <a:avLst/>
              <a:gdLst>
                <a:gd name="T0" fmla="*/ 71 w 74"/>
                <a:gd name="T1" fmla="*/ 0 h 354"/>
                <a:gd name="T2" fmla="*/ 74 w 74"/>
                <a:gd name="T3" fmla="*/ 0 h 354"/>
                <a:gd name="T4" fmla="*/ 74 w 74"/>
                <a:gd name="T5" fmla="*/ 2 h 354"/>
                <a:gd name="T6" fmla="*/ 2 w 74"/>
                <a:gd name="T7" fmla="*/ 354 h 354"/>
                <a:gd name="T8" fmla="*/ 0 w 74"/>
                <a:gd name="T9" fmla="*/ 354 h 354"/>
                <a:gd name="T10" fmla="*/ 0 w 74"/>
                <a:gd name="T11" fmla="*/ 351 h 354"/>
                <a:gd name="T12" fmla="*/ 71 w 74"/>
                <a:gd name="T1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6" name="Freeform 348"/>
            <p:cNvSpPr>
              <a:spLocks/>
            </p:cNvSpPr>
            <p:nvPr/>
          </p:nvSpPr>
          <p:spPr bwMode="auto">
            <a:xfrm>
              <a:off x="4845309" y="2108787"/>
              <a:ext cx="95323" cy="371182"/>
            </a:xfrm>
            <a:custGeom>
              <a:avLst/>
              <a:gdLst>
                <a:gd name="T0" fmla="*/ 63 w 66"/>
                <a:gd name="T1" fmla="*/ 0 h 257"/>
                <a:gd name="T2" fmla="*/ 66 w 66"/>
                <a:gd name="T3" fmla="*/ 0 h 257"/>
                <a:gd name="T4" fmla="*/ 66 w 66"/>
                <a:gd name="T5" fmla="*/ 3 h 257"/>
                <a:gd name="T6" fmla="*/ 3 w 66"/>
                <a:gd name="T7" fmla="*/ 257 h 257"/>
                <a:gd name="T8" fmla="*/ 0 w 66"/>
                <a:gd name="T9" fmla="*/ 257 h 257"/>
                <a:gd name="T10" fmla="*/ 0 w 66"/>
                <a:gd name="T11" fmla="*/ 255 h 257"/>
                <a:gd name="T12" fmla="*/ 63 w 66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7" name="Freeform 349"/>
            <p:cNvSpPr>
              <a:spLocks/>
            </p:cNvSpPr>
            <p:nvPr/>
          </p:nvSpPr>
          <p:spPr bwMode="auto">
            <a:xfrm>
              <a:off x="4936299" y="1832929"/>
              <a:ext cx="80880" cy="280191"/>
            </a:xfrm>
            <a:custGeom>
              <a:avLst/>
              <a:gdLst>
                <a:gd name="T0" fmla="*/ 54 w 56"/>
                <a:gd name="T1" fmla="*/ 0 h 194"/>
                <a:gd name="T2" fmla="*/ 56 w 56"/>
                <a:gd name="T3" fmla="*/ 0 h 194"/>
                <a:gd name="T4" fmla="*/ 56 w 56"/>
                <a:gd name="T5" fmla="*/ 3 h 194"/>
                <a:gd name="T6" fmla="*/ 3 w 56"/>
                <a:gd name="T7" fmla="*/ 194 h 194"/>
                <a:gd name="T8" fmla="*/ 0 w 56"/>
                <a:gd name="T9" fmla="*/ 194 h 194"/>
                <a:gd name="T10" fmla="*/ 0 w 56"/>
                <a:gd name="T11" fmla="*/ 191 h 194"/>
                <a:gd name="T12" fmla="*/ 54 w 56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8" name="Freeform 350"/>
            <p:cNvSpPr>
              <a:spLocks/>
            </p:cNvSpPr>
            <p:nvPr/>
          </p:nvSpPr>
          <p:spPr bwMode="auto">
            <a:xfrm>
              <a:off x="5014290" y="1620619"/>
              <a:ext cx="76548" cy="216643"/>
            </a:xfrm>
            <a:custGeom>
              <a:avLst/>
              <a:gdLst>
                <a:gd name="T0" fmla="*/ 50 w 53"/>
                <a:gd name="T1" fmla="*/ 0 h 150"/>
                <a:gd name="T2" fmla="*/ 53 w 53"/>
                <a:gd name="T3" fmla="*/ 0 h 150"/>
                <a:gd name="T4" fmla="*/ 53 w 53"/>
                <a:gd name="T5" fmla="*/ 2 h 150"/>
                <a:gd name="T6" fmla="*/ 2 w 53"/>
                <a:gd name="T7" fmla="*/ 150 h 150"/>
                <a:gd name="T8" fmla="*/ 0 w 53"/>
                <a:gd name="T9" fmla="*/ 150 h 150"/>
                <a:gd name="T10" fmla="*/ 0 w 53"/>
                <a:gd name="T11" fmla="*/ 147 h 150"/>
                <a:gd name="T12" fmla="*/ 50 w 53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9" name="Freeform 351"/>
            <p:cNvSpPr>
              <a:spLocks/>
            </p:cNvSpPr>
            <p:nvPr/>
          </p:nvSpPr>
          <p:spPr bwMode="auto">
            <a:xfrm>
              <a:off x="5086505" y="1453081"/>
              <a:ext cx="67882" cy="170426"/>
            </a:xfrm>
            <a:custGeom>
              <a:avLst/>
              <a:gdLst>
                <a:gd name="T0" fmla="*/ 44 w 47"/>
                <a:gd name="T1" fmla="*/ 0 h 118"/>
                <a:gd name="T2" fmla="*/ 47 w 47"/>
                <a:gd name="T3" fmla="*/ 0 h 118"/>
                <a:gd name="T4" fmla="*/ 47 w 47"/>
                <a:gd name="T5" fmla="*/ 3 h 118"/>
                <a:gd name="T6" fmla="*/ 3 w 47"/>
                <a:gd name="T7" fmla="*/ 118 h 118"/>
                <a:gd name="T8" fmla="*/ 0 w 47"/>
                <a:gd name="T9" fmla="*/ 118 h 118"/>
                <a:gd name="T10" fmla="*/ 0 w 47"/>
                <a:gd name="T11" fmla="*/ 116 h 118"/>
                <a:gd name="T12" fmla="*/ 44 w 4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0" name="Freeform 352"/>
            <p:cNvSpPr>
              <a:spLocks/>
            </p:cNvSpPr>
            <p:nvPr/>
          </p:nvSpPr>
          <p:spPr bwMode="auto">
            <a:xfrm>
              <a:off x="5150053" y="1320207"/>
              <a:ext cx="62105" cy="137208"/>
            </a:xfrm>
            <a:custGeom>
              <a:avLst/>
              <a:gdLst>
                <a:gd name="T0" fmla="*/ 41 w 43"/>
                <a:gd name="T1" fmla="*/ 0 h 95"/>
                <a:gd name="T2" fmla="*/ 43 w 43"/>
                <a:gd name="T3" fmla="*/ 0 h 95"/>
                <a:gd name="T4" fmla="*/ 43 w 43"/>
                <a:gd name="T5" fmla="*/ 2 h 95"/>
                <a:gd name="T6" fmla="*/ 3 w 43"/>
                <a:gd name="T7" fmla="*/ 95 h 95"/>
                <a:gd name="T8" fmla="*/ 0 w 43"/>
                <a:gd name="T9" fmla="*/ 95 h 95"/>
                <a:gd name="T10" fmla="*/ 0 w 43"/>
                <a:gd name="T11" fmla="*/ 92 h 95"/>
                <a:gd name="T12" fmla="*/ 41 w 4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1" name="Freeform 353"/>
            <p:cNvSpPr>
              <a:spLocks/>
            </p:cNvSpPr>
            <p:nvPr/>
          </p:nvSpPr>
          <p:spPr bwMode="auto">
            <a:xfrm>
              <a:off x="5209269" y="1213330"/>
              <a:ext cx="57771" cy="109766"/>
            </a:xfrm>
            <a:custGeom>
              <a:avLst/>
              <a:gdLst>
                <a:gd name="T0" fmla="*/ 37 w 40"/>
                <a:gd name="T1" fmla="*/ 0 h 76"/>
                <a:gd name="T2" fmla="*/ 40 w 40"/>
                <a:gd name="T3" fmla="*/ 0 h 76"/>
                <a:gd name="T4" fmla="*/ 40 w 40"/>
                <a:gd name="T5" fmla="*/ 2 h 76"/>
                <a:gd name="T6" fmla="*/ 2 w 40"/>
                <a:gd name="T7" fmla="*/ 76 h 76"/>
                <a:gd name="T8" fmla="*/ 0 w 40"/>
                <a:gd name="T9" fmla="*/ 76 h 76"/>
                <a:gd name="T10" fmla="*/ 0 w 40"/>
                <a:gd name="T11" fmla="*/ 74 h 76"/>
                <a:gd name="T12" fmla="*/ 37 w 4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2" name="Freeform 354"/>
            <p:cNvSpPr>
              <a:spLocks/>
            </p:cNvSpPr>
            <p:nvPr/>
          </p:nvSpPr>
          <p:spPr bwMode="auto">
            <a:xfrm>
              <a:off x="5262707" y="1123784"/>
              <a:ext cx="53439" cy="92434"/>
            </a:xfrm>
            <a:custGeom>
              <a:avLst/>
              <a:gdLst>
                <a:gd name="T0" fmla="*/ 35 w 37"/>
                <a:gd name="T1" fmla="*/ 0 h 64"/>
                <a:gd name="T2" fmla="*/ 37 w 37"/>
                <a:gd name="T3" fmla="*/ 0 h 64"/>
                <a:gd name="T4" fmla="*/ 37 w 37"/>
                <a:gd name="T5" fmla="*/ 2 h 64"/>
                <a:gd name="T6" fmla="*/ 3 w 37"/>
                <a:gd name="T7" fmla="*/ 64 h 64"/>
                <a:gd name="T8" fmla="*/ 0 w 37"/>
                <a:gd name="T9" fmla="*/ 64 h 64"/>
                <a:gd name="T10" fmla="*/ 0 w 37"/>
                <a:gd name="T11" fmla="*/ 62 h 64"/>
                <a:gd name="T12" fmla="*/ 35 w 3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3" name="Freeform 355"/>
            <p:cNvSpPr>
              <a:spLocks/>
            </p:cNvSpPr>
            <p:nvPr/>
          </p:nvSpPr>
          <p:spPr bwMode="auto">
            <a:xfrm>
              <a:off x="5313258" y="1051570"/>
              <a:ext cx="49106" cy="75103"/>
            </a:xfrm>
            <a:custGeom>
              <a:avLst/>
              <a:gdLst>
                <a:gd name="T0" fmla="*/ 32 w 34"/>
                <a:gd name="T1" fmla="*/ 0 h 52"/>
                <a:gd name="T2" fmla="*/ 34 w 34"/>
                <a:gd name="T3" fmla="*/ 0 h 52"/>
                <a:gd name="T4" fmla="*/ 34 w 34"/>
                <a:gd name="T5" fmla="*/ 2 h 52"/>
                <a:gd name="T6" fmla="*/ 2 w 34"/>
                <a:gd name="T7" fmla="*/ 52 h 52"/>
                <a:gd name="T8" fmla="*/ 0 w 34"/>
                <a:gd name="T9" fmla="*/ 52 h 52"/>
                <a:gd name="T10" fmla="*/ 0 w 34"/>
                <a:gd name="T11" fmla="*/ 50 h 52"/>
                <a:gd name="T12" fmla="*/ 32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4" name="Freeform 356"/>
            <p:cNvSpPr>
              <a:spLocks/>
            </p:cNvSpPr>
            <p:nvPr/>
          </p:nvSpPr>
          <p:spPr bwMode="auto">
            <a:xfrm>
              <a:off x="5359475" y="1005353"/>
              <a:ext cx="31774" cy="49106"/>
            </a:xfrm>
            <a:custGeom>
              <a:avLst/>
              <a:gdLst>
                <a:gd name="T0" fmla="*/ 20 w 22"/>
                <a:gd name="T1" fmla="*/ 0 h 34"/>
                <a:gd name="T2" fmla="*/ 22 w 22"/>
                <a:gd name="T3" fmla="*/ 0 h 34"/>
                <a:gd name="T4" fmla="*/ 22 w 22"/>
                <a:gd name="T5" fmla="*/ 2 h 34"/>
                <a:gd name="T6" fmla="*/ 2 w 22"/>
                <a:gd name="T7" fmla="*/ 34 h 34"/>
                <a:gd name="T8" fmla="*/ 0 w 22"/>
                <a:gd name="T9" fmla="*/ 34 h 34"/>
                <a:gd name="T10" fmla="*/ 0 w 22"/>
                <a:gd name="T11" fmla="*/ 32 h 34"/>
                <a:gd name="T12" fmla="*/ 2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5" name="Freeform 357"/>
            <p:cNvSpPr>
              <a:spLocks/>
            </p:cNvSpPr>
            <p:nvPr/>
          </p:nvSpPr>
          <p:spPr bwMode="auto">
            <a:xfrm>
              <a:off x="909630" y="2534852"/>
              <a:ext cx="153094" cy="33219"/>
            </a:xfrm>
            <a:custGeom>
              <a:avLst/>
              <a:gdLst>
                <a:gd name="T0" fmla="*/ 0 w 106"/>
                <a:gd name="T1" fmla="*/ 0 h 23"/>
                <a:gd name="T2" fmla="*/ 2 w 106"/>
                <a:gd name="T3" fmla="*/ 0 h 23"/>
                <a:gd name="T4" fmla="*/ 106 w 106"/>
                <a:gd name="T5" fmla="*/ 20 h 23"/>
                <a:gd name="T6" fmla="*/ 106 w 106"/>
                <a:gd name="T7" fmla="*/ 23 h 23"/>
                <a:gd name="T8" fmla="*/ 103 w 106"/>
                <a:gd name="T9" fmla="*/ 23 h 23"/>
                <a:gd name="T10" fmla="*/ 0 w 106"/>
                <a:gd name="T11" fmla="*/ 2 h 23"/>
                <a:gd name="T12" fmla="*/ 0 w 10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6" name="Freeform 358"/>
            <p:cNvSpPr>
              <a:spLocks/>
            </p:cNvSpPr>
            <p:nvPr/>
          </p:nvSpPr>
          <p:spPr bwMode="auto">
            <a:xfrm>
              <a:off x="1058392" y="2563738"/>
              <a:ext cx="189202" cy="64993"/>
            </a:xfrm>
            <a:custGeom>
              <a:avLst/>
              <a:gdLst>
                <a:gd name="T0" fmla="*/ 0 w 131"/>
                <a:gd name="T1" fmla="*/ 0 h 45"/>
                <a:gd name="T2" fmla="*/ 3 w 131"/>
                <a:gd name="T3" fmla="*/ 0 h 45"/>
                <a:gd name="T4" fmla="*/ 131 w 131"/>
                <a:gd name="T5" fmla="*/ 42 h 45"/>
                <a:gd name="T6" fmla="*/ 131 w 131"/>
                <a:gd name="T7" fmla="*/ 45 h 45"/>
                <a:gd name="T8" fmla="*/ 129 w 131"/>
                <a:gd name="T9" fmla="*/ 45 h 45"/>
                <a:gd name="T10" fmla="*/ 0 w 131"/>
                <a:gd name="T11" fmla="*/ 3 h 45"/>
                <a:gd name="T12" fmla="*/ 0 w 13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7" name="Freeform 359"/>
            <p:cNvSpPr>
              <a:spLocks/>
            </p:cNvSpPr>
            <p:nvPr/>
          </p:nvSpPr>
          <p:spPr bwMode="auto">
            <a:xfrm>
              <a:off x="1244705" y="2624398"/>
              <a:ext cx="132874" cy="60660"/>
            </a:xfrm>
            <a:custGeom>
              <a:avLst/>
              <a:gdLst>
                <a:gd name="T0" fmla="*/ 0 w 92"/>
                <a:gd name="T1" fmla="*/ 0 h 42"/>
                <a:gd name="T2" fmla="*/ 2 w 92"/>
                <a:gd name="T3" fmla="*/ 0 h 42"/>
                <a:gd name="T4" fmla="*/ 92 w 92"/>
                <a:gd name="T5" fmla="*/ 39 h 42"/>
                <a:gd name="T6" fmla="*/ 92 w 92"/>
                <a:gd name="T7" fmla="*/ 42 h 42"/>
                <a:gd name="T8" fmla="*/ 90 w 92"/>
                <a:gd name="T9" fmla="*/ 42 h 42"/>
                <a:gd name="T10" fmla="*/ 0 w 92"/>
                <a:gd name="T11" fmla="*/ 3 h 42"/>
                <a:gd name="T12" fmla="*/ 0 w 9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8" name="Freeform 360"/>
            <p:cNvSpPr>
              <a:spLocks/>
            </p:cNvSpPr>
            <p:nvPr/>
          </p:nvSpPr>
          <p:spPr bwMode="auto">
            <a:xfrm>
              <a:off x="1374690" y="2680724"/>
              <a:ext cx="67882" cy="31774"/>
            </a:xfrm>
            <a:custGeom>
              <a:avLst/>
              <a:gdLst>
                <a:gd name="T0" fmla="*/ 0 w 47"/>
                <a:gd name="T1" fmla="*/ 0 h 22"/>
                <a:gd name="T2" fmla="*/ 2 w 47"/>
                <a:gd name="T3" fmla="*/ 0 h 22"/>
                <a:gd name="T4" fmla="*/ 47 w 47"/>
                <a:gd name="T5" fmla="*/ 21 h 22"/>
                <a:gd name="T6" fmla="*/ 47 w 47"/>
                <a:gd name="T7" fmla="*/ 22 h 22"/>
                <a:gd name="T8" fmla="*/ 44 w 47"/>
                <a:gd name="T9" fmla="*/ 22 h 22"/>
                <a:gd name="T10" fmla="*/ 0 w 47"/>
                <a:gd name="T11" fmla="*/ 3 h 22"/>
                <a:gd name="T12" fmla="*/ 0 w 4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9" name="Freeform 361"/>
            <p:cNvSpPr>
              <a:spLocks/>
            </p:cNvSpPr>
            <p:nvPr/>
          </p:nvSpPr>
          <p:spPr bwMode="auto">
            <a:xfrm>
              <a:off x="1438239" y="2711055"/>
              <a:ext cx="89546" cy="46217"/>
            </a:xfrm>
            <a:custGeom>
              <a:avLst/>
              <a:gdLst>
                <a:gd name="T0" fmla="*/ 0 w 62"/>
                <a:gd name="T1" fmla="*/ 0 h 32"/>
                <a:gd name="T2" fmla="*/ 3 w 62"/>
                <a:gd name="T3" fmla="*/ 0 h 32"/>
                <a:gd name="T4" fmla="*/ 62 w 62"/>
                <a:gd name="T5" fmla="*/ 31 h 32"/>
                <a:gd name="T6" fmla="*/ 62 w 62"/>
                <a:gd name="T7" fmla="*/ 32 h 32"/>
                <a:gd name="T8" fmla="*/ 59 w 62"/>
                <a:gd name="T9" fmla="*/ 32 h 32"/>
                <a:gd name="T10" fmla="*/ 0 w 62"/>
                <a:gd name="T11" fmla="*/ 1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0" name="Freeform 362"/>
            <p:cNvSpPr>
              <a:spLocks/>
            </p:cNvSpPr>
            <p:nvPr/>
          </p:nvSpPr>
          <p:spPr bwMode="auto">
            <a:xfrm>
              <a:off x="1523452" y="2755827"/>
              <a:ext cx="127097" cy="69326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1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1" name="Freeform 363"/>
            <p:cNvSpPr>
              <a:spLocks/>
            </p:cNvSpPr>
            <p:nvPr/>
          </p:nvSpPr>
          <p:spPr bwMode="auto">
            <a:xfrm>
              <a:off x="1646216" y="2820821"/>
              <a:ext cx="47662" cy="28886"/>
            </a:xfrm>
            <a:custGeom>
              <a:avLst/>
              <a:gdLst>
                <a:gd name="T0" fmla="*/ 0 w 33"/>
                <a:gd name="T1" fmla="*/ 0 h 20"/>
                <a:gd name="T2" fmla="*/ 3 w 33"/>
                <a:gd name="T3" fmla="*/ 0 h 20"/>
                <a:gd name="T4" fmla="*/ 33 w 33"/>
                <a:gd name="T5" fmla="*/ 16 h 20"/>
                <a:gd name="T6" fmla="*/ 33 w 33"/>
                <a:gd name="T7" fmla="*/ 20 h 20"/>
                <a:gd name="T8" fmla="*/ 31 w 33"/>
                <a:gd name="T9" fmla="*/ 20 h 20"/>
                <a:gd name="T10" fmla="*/ 0 w 33"/>
                <a:gd name="T11" fmla="*/ 3 h 20"/>
                <a:gd name="T12" fmla="*/ 0 w 3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2" name="Freeform 364"/>
            <p:cNvSpPr>
              <a:spLocks/>
            </p:cNvSpPr>
            <p:nvPr/>
          </p:nvSpPr>
          <p:spPr bwMode="auto">
            <a:xfrm>
              <a:off x="1690989" y="2843929"/>
              <a:ext cx="23109" cy="17331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0 h 12"/>
                <a:gd name="T4" fmla="*/ 16 w 16"/>
                <a:gd name="T5" fmla="*/ 11 h 12"/>
                <a:gd name="T6" fmla="*/ 16 w 16"/>
                <a:gd name="T7" fmla="*/ 12 h 12"/>
                <a:gd name="T8" fmla="*/ 14 w 16"/>
                <a:gd name="T9" fmla="*/ 12 h 12"/>
                <a:gd name="T10" fmla="*/ 0 w 16"/>
                <a:gd name="T11" fmla="*/ 4 h 12"/>
                <a:gd name="T12" fmla="*/ 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3" name="Freeform 365"/>
            <p:cNvSpPr>
              <a:spLocks/>
            </p:cNvSpPr>
            <p:nvPr/>
          </p:nvSpPr>
          <p:spPr bwMode="auto">
            <a:xfrm>
              <a:off x="1711209" y="2859816"/>
              <a:ext cx="24553" cy="12999"/>
            </a:xfrm>
            <a:custGeom>
              <a:avLst/>
              <a:gdLst>
                <a:gd name="T0" fmla="*/ 0 w 17"/>
                <a:gd name="T1" fmla="*/ 0 h 9"/>
                <a:gd name="T2" fmla="*/ 2 w 17"/>
                <a:gd name="T3" fmla="*/ 0 h 9"/>
                <a:gd name="T4" fmla="*/ 17 w 17"/>
                <a:gd name="T5" fmla="*/ 7 h 9"/>
                <a:gd name="T6" fmla="*/ 17 w 17"/>
                <a:gd name="T7" fmla="*/ 9 h 9"/>
                <a:gd name="T8" fmla="*/ 13 w 17"/>
                <a:gd name="T9" fmla="*/ 9 h 9"/>
                <a:gd name="T10" fmla="*/ 0 w 17"/>
                <a:gd name="T11" fmla="*/ 1 h 9"/>
                <a:gd name="T12" fmla="*/ 0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4" name="Freeform 366"/>
            <p:cNvSpPr>
              <a:spLocks/>
            </p:cNvSpPr>
            <p:nvPr/>
          </p:nvSpPr>
          <p:spPr bwMode="auto">
            <a:xfrm>
              <a:off x="1729985" y="2869926"/>
              <a:ext cx="43329" cy="25997"/>
            </a:xfrm>
            <a:custGeom>
              <a:avLst/>
              <a:gdLst>
                <a:gd name="T0" fmla="*/ 0 w 30"/>
                <a:gd name="T1" fmla="*/ 0 h 18"/>
                <a:gd name="T2" fmla="*/ 4 w 30"/>
                <a:gd name="T3" fmla="*/ 0 h 18"/>
                <a:gd name="T4" fmla="*/ 30 w 30"/>
                <a:gd name="T5" fmla="*/ 14 h 18"/>
                <a:gd name="T6" fmla="*/ 30 w 30"/>
                <a:gd name="T7" fmla="*/ 18 h 18"/>
                <a:gd name="T8" fmla="*/ 28 w 30"/>
                <a:gd name="T9" fmla="*/ 18 h 18"/>
                <a:gd name="T10" fmla="*/ 0 w 30"/>
                <a:gd name="T11" fmla="*/ 2 h 18"/>
                <a:gd name="T12" fmla="*/ 0 w 3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5" name="Freeform 367"/>
            <p:cNvSpPr>
              <a:spLocks/>
            </p:cNvSpPr>
            <p:nvPr/>
          </p:nvSpPr>
          <p:spPr bwMode="auto">
            <a:xfrm>
              <a:off x="1770425" y="2890146"/>
              <a:ext cx="73659" cy="50550"/>
            </a:xfrm>
            <a:custGeom>
              <a:avLst/>
              <a:gdLst>
                <a:gd name="T0" fmla="*/ 0 w 51"/>
                <a:gd name="T1" fmla="*/ 0 h 35"/>
                <a:gd name="T2" fmla="*/ 2 w 51"/>
                <a:gd name="T3" fmla="*/ 0 h 35"/>
                <a:gd name="T4" fmla="*/ 51 w 51"/>
                <a:gd name="T5" fmla="*/ 31 h 35"/>
                <a:gd name="T6" fmla="*/ 51 w 51"/>
                <a:gd name="T7" fmla="*/ 35 h 35"/>
                <a:gd name="T8" fmla="*/ 49 w 51"/>
                <a:gd name="T9" fmla="*/ 35 h 35"/>
                <a:gd name="T10" fmla="*/ 0 w 51"/>
                <a:gd name="T11" fmla="*/ 4 h 35"/>
                <a:gd name="T12" fmla="*/ 0 w 5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6" name="Freeform 368"/>
            <p:cNvSpPr>
              <a:spLocks/>
            </p:cNvSpPr>
            <p:nvPr/>
          </p:nvSpPr>
          <p:spPr bwMode="auto">
            <a:xfrm>
              <a:off x="1841195" y="2934919"/>
              <a:ext cx="82325" cy="53439"/>
            </a:xfrm>
            <a:custGeom>
              <a:avLst/>
              <a:gdLst>
                <a:gd name="T0" fmla="*/ 0 w 57"/>
                <a:gd name="T1" fmla="*/ 0 h 37"/>
                <a:gd name="T2" fmla="*/ 2 w 57"/>
                <a:gd name="T3" fmla="*/ 0 h 37"/>
                <a:gd name="T4" fmla="*/ 57 w 57"/>
                <a:gd name="T5" fmla="*/ 34 h 37"/>
                <a:gd name="T6" fmla="*/ 57 w 57"/>
                <a:gd name="T7" fmla="*/ 37 h 37"/>
                <a:gd name="T8" fmla="*/ 54 w 57"/>
                <a:gd name="T9" fmla="*/ 37 h 37"/>
                <a:gd name="T10" fmla="*/ 0 w 57"/>
                <a:gd name="T11" fmla="*/ 4 h 37"/>
                <a:gd name="T12" fmla="*/ 0 w 5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7" name="Freeform 369"/>
            <p:cNvSpPr>
              <a:spLocks/>
            </p:cNvSpPr>
            <p:nvPr/>
          </p:nvSpPr>
          <p:spPr bwMode="auto">
            <a:xfrm>
              <a:off x="1919186" y="2984024"/>
              <a:ext cx="75103" cy="46217"/>
            </a:xfrm>
            <a:custGeom>
              <a:avLst/>
              <a:gdLst>
                <a:gd name="T0" fmla="*/ 0 w 52"/>
                <a:gd name="T1" fmla="*/ 0 h 32"/>
                <a:gd name="T2" fmla="*/ 3 w 52"/>
                <a:gd name="T3" fmla="*/ 0 h 32"/>
                <a:gd name="T4" fmla="*/ 52 w 52"/>
                <a:gd name="T5" fmla="*/ 31 h 32"/>
                <a:gd name="T6" fmla="*/ 52 w 52"/>
                <a:gd name="T7" fmla="*/ 32 h 32"/>
                <a:gd name="T8" fmla="*/ 50 w 52"/>
                <a:gd name="T9" fmla="*/ 32 h 32"/>
                <a:gd name="T10" fmla="*/ 0 w 52"/>
                <a:gd name="T11" fmla="*/ 3 h 32"/>
                <a:gd name="T12" fmla="*/ 0 w 5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8" name="Freeform 370"/>
            <p:cNvSpPr>
              <a:spLocks/>
            </p:cNvSpPr>
            <p:nvPr/>
          </p:nvSpPr>
          <p:spPr bwMode="auto">
            <a:xfrm>
              <a:off x="1991401" y="3028798"/>
              <a:ext cx="125653" cy="82325"/>
            </a:xfrm>
            <a:custGeom>
              <a:avLst/>
              <a:gdLst>
                <a:gd name="T0" fmla="*/ 0 w 87"/>
                <a:gd name="T1" fmla="*/ 0 h 57"/>
                <a:gd name="T2" fmla="*/ 2 w 87"/>
                <a:gd name="T3" fmla="*/ 0 h 57"/>
                <a:gd name="T4" fmla="*/ 87 w 87"/>
                <a:gd name="T5" fmla="*/ 55 h 57"/>
                <a:gd name="T6" fmla="*/ 87 w 87"/>
                <a:gd name="T7" fmla="*/ 57 h 57"/>
                <a:gd name="T8" fmla="*/ 85 w 87"/>
                <a:gd name="T9" fmla="*/ 57 h 57"/>
                <a:gd name="T10" fmla="*/ 0 w 87"/>
                <a:gd name="T11" fmla="*/ 1 h 57"/>
                <a:gd name="T12" fmla="*/ 0 w 8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9" name="Freeform 371"/>
            <p:cNvSpPr>
              <a:spLocks/>
            </p:cNvSpPr>
            <p:nvPr/>
          </p:nvSpPr>
          <p:spPr bwMode="auto">
            <a:xfrm>
              <a:off x="2114165" y="3108233"/>
              <a:ext cx="14443" cy="10110"/>
            </a:xfrm>
            <a:custGeom>
              <a:avLst/>
              <a:gdLst>
                <a:gd name="T0" fmla="*/ 0 w 10"/>
                <a:gd name="T1" fmla="*/ 0 h 7"/>
                <a:gd name="T2" fmla="*/ 2 w 10"/>
                <a:gd name="T3" fmla="*/ 0 h 7"/>
                <a:gd name="T4" fmla="*/ 10 w 10"/>
                <a:gd name="T5" fmla="*/ 5 h 7"/>
                <a:gd name="T6" fmla="*/ 10 w 10"/>
                <a:gd name="T7" fmla="*/ 7 h 7"/>
                <a:gd name="T8" fmla="*/ 7 w 10"/>
                <a:gd name="T9" fmla="*/ 7 h 7"/>
                <a:gd name="T10" fmla="*/ 0 w 10"/>
                <a:gd name="T11" fmla="*/ 2 h 7"/>
                <a:gd name="T12" fmla="*/ 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0" name="Freeform 372"/>
            <p:cNvSpPr>
              <a:spLocks/>
            </p:cNvSpPr>
            <p:nvPr/>
          </p:nvSpPr>
          <p:spPr bwMode="auto">
            <a:xfrm>
              <a:off x="2124275" y="3115455"/>
              <a:ext cx="14443" cy="11554"/>
            </a:xfrm>
            <a:custGeom>
              <a:avLst/>
              <a:gdLst>
                <a:gd name="T0" fmla="*/ 0 w 10"/>
                <a:gd name="T1" fmla="*/ 0 h 8"/>
                <a:gd name="T2" fmla="*/ 3 w 10"/>
                <a:gd name="T3" fmla="*/ 0 h 8"/>
                <a:gd name="T4" fmla="*/ 10 w 10"/>
                <a:gd name="T5" fmla="*/ 5 h 8"/>
                <a:gd name="T6" fmla="*/ 10 w 10"/>
                <a:gd name="T7" fmla="*/ 8 h 8"/>
                <a:gd name="T8" fmla="*/ 8 w 10"/>
                <a:gd name="T9" fmla="*/ 8 h 8"/>
                <a:gd name="T10" fmla="*/ 0 w 10"/>
                <a:gd name="T11" fmla="*/ 2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1" name="Freeform 373"/>
            <p:cNvSpPr>
              <a:spLocks/>
            </p:cNvSpPr>
            <p:nvPr/>
          </p:nvSpPr>
          <p:spPr bwMode="auto">
            <a:xfrm>
              <a:off x="2135829" y="3122676"/>
              <a:ext cx="12999" cy="11554"/>
            </a:xfrm>
            <a:custGeom>
              <a:avLst/>
              <a:gdLst>
                <a:gd name="T0" fmla="*/ 0 w 9"/>
                <a:gd name="T1" fmla="*/ 0 h 8"/>
                <a:gd name="T2" fmla="*/ 2 w 9"/>
                <a:gd name="T3" fmla="*/ 0 h 8"/>
                <a:gd name="T4" fmla="*/ 9 w 9"/>
                <a:gd name="T5" fmla="*/ 6 h 8"/>
                <a:gd name="T6" fmla="*/ 9 w 9"/>
                <a:gd name="T7" fmla="*/ 8 h 8"/>
                <a:gd name="T8" fmla="*/ 7 w 9"/>
                <a:gd name="T9" fmla="*/ 8 h 8"/>
                <a:gd name="T10" fmla="*/ 0 w 9"/>
                <a:gd name="T11" fmla="*/ 3 h 8"/>
                <a:gd name="T12" fmla="*/ 0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2" name="Freeform 374"/>
            <p:cNvSpPr>
              <a:spLocks/>
            </p:cNvSpPr>
            <p:nvPr/>
          </p:nvSpPr>
          <p:spPr bwMode="auto">
            <a:xfrm>
              <a:off x="2145939" y="3131342"/>
              <a:ext cx="75103" cy="50550"/>
            </a:xfrm>
            <a:custGeom>
              <a:avLst/>
              <a:gdLst>
                <a:gd name="T0" fmla="*/ 0 w 52"/>
                <a:gd name="T1" fmla="*/ 0 h 35"/>
                <a:gd name="T2" fmla="*/ 2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50 w 52"/>
                <a:gd name="T9" fmla="*/ 35 h 35"/>
                <a:gd name="T10" fmla="*/ 0 w 52"/>
                <a:gd name="T11" fmla="*/ 2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3" name="Freeform 375"/>
            <p:cNvSpPr>
              <a:spLocks/>
            </p:cNvSpPr>
            <p:nvPr/>
          </p:nvSpPr>
          <p:spPr bwMode="auto">
            <a:xfrm>
              <a:off x="2218153" y="3177559"/>
              <a:ext cx="49106" cy="34663"/>
            </a:xfrm>
            <a:custGeom>
              <a:avLst/>
              <a:gdLst>
                <a:gd name="T0" fmla="*/ 0 w 34"/>
                <a:gd name="T1" fmla="*/ 0 h 24"/>
                <a:gd name="T2" fmla="*/ 2 w 34"/>
                <a:gd name="T3" fmla="*/ 0 h 24"/>
                <a:gd name="T4" fmla="*/ 34 w 34"/>
                <a:gd name="T5" fmla="*/ 22 h 24"/>
                <a:gd name="T6" fmla="*/ 34 w 34"/>
                <a:gd name="T7" fmla="*/ 24 h 24"/>
                <a:gd name="T8" fmla="*/ 32 w 34"/>
                <a:gd name="T9" fmla="*/ 24 h 24"/>
                <a:gd name="T10" fmla="*/ 0 w 34"/>
                <a:gd name="T11" fmla="*/ 3 h 24"/>
                <a:gd name="T12" fmla="*/ 0 w 3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4" name="Freeform 376"/>
            <p:cNvSpPr>
              <a:spLocks/>
            </p:cNvSpPr>
            <p:nvPr/>
          </p:nvSpPr>
          <p:spPr bwMode="auto">
            <a:xfrm>
              <a:off x="2264370" y="3209333"/>
              <a:ext cx="20220" cy="15888"/>
            </a:xfrm>
            <a:custGeom>
              <a:avLst/>
              <a:gdLst>
                <a:gd name="T0" fmla="*/ 0 w 14"/>
                <a:gd name="T1" fmla="*/ 0 h 11"/>
                <a:gd name="T2" fmla="*/ 2 w 14"/>
                <a:gd name="T3" fmla="*/ 0 h 11"/>
                <a:gd name="T4" fmla="*/ 14 w 14"/>
                <a:gd name="T5" fmla="*/ 8 h 11"/>
                <a:gd name="T6" fmla="*/ 14 w 14"/>
                <a:gd name="T7" fmla="*/ 11 h 11"/>
                <a:gd name="T8" fmla="*/ 11 w 14"/>
                <a:gd name="T9" fmla="*/ 11 h 11"/>
                <a:gd name="T10" fmla="*/ 0 w 14"/>
                <a:gd name="T11" fmla="*/ 2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5" name="Freeform 377"/>
            <p:cNvSpPr>
              <a:spLocks/>
            </p:cNvSpPr>
            <p:nvPr/>
          </p:nvSpPr>
          <p:spPr bwMode="auto">
            <a:xfrm>
              <a:off x="2280258" y="3220887"/>
              <a:ext cx="30330" cy="20220"/>
            </a:xfrm>
            <a:custGeom>
              <a:avLst/>
              <a:gdLst>
                <a:gd name="T0" fmla="*/ 0 w 21"/>
                <a:gd name="T1" fmla="*/ 0 h 14"/>
                <a:gd name="T2" fmla="*/ 3 w 21"/>
                <a:gd name="T3" fmla="*/ 0 h 14"/>
                <a:gd name="T4" fmla="*/ 21 w 21"/>
                <a:gd name="T5" fmla="*/ 11 h 14"/>
                <a:gd name="T6" fmla="*/ 21 w 21"/>
                <a:gd name="T7" fmla="*/ 14 h 14"/>
                <a:gd name="T8" fmla="*/ 19 w 21"/>
                <a:gd name="T9" fmla="*/ 14 h 14"/>
                <a:gd name="T10" fmla="*/ 0 w 21"/>
                <a:gd name="T11" fmla="*/ 3 h 14"/>
                <a:gd name="T12" fmla="*/ 0 w 2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6" name="Freeform 378"/>
            <p:cNvSpPr>
              <a:spLocks/>
            </p:cNvSpPr>
            <p:nvPr/>
          </p:nvSpPr>
          <p:spPr bwMode="auto">
            <a:xfrm>
              <a:off x="2307699" y="3236775"/>
              <a:ext cx="153094" cy="105433"/>
            </a:xfrm>
            <a:custGeom>
              <a:avLst/>
              <a:gdLst>
                <a:gd name="T0" fmla="*/ 0 w 106"/>
                <a:gd name="T1" fmla="*/ 0 h 73"/>
                <a:gd name="T2" fmla="*/ 2 w 106"/>
                <a:gd name="T3" fmla="*/ 0 h 73"/>
                <a:gd name="T4" fmla="*/ 106 w 106"/>
                <a:gd name="T5" fmla="*/ 71 h 73"/>
                <a:gd name="T6" fmla="*/ 106 w 106"/>
                <a:gd name="T7" fmla="*/ 73 h 73"/>
                <a:gd name="T8" fmla="*/ 102 w 106"/>
                <a:gd name="T9" fmla="*/ 73 h 73"/>
                <a:gd name="T10" fmla="*/ 0 w 106"/>
                <a:gd name="T11" fmla="*/ 3 h 73"/>
                <a:gd name="T12" fmla="*/ 0 w 10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7" name="Freeform 379"/>
            <p:cNvSpPr>
              <a:spLocks/>
            </p:cNvSpPr>
            <p:nvPr/>
          </p:nvSpPr>
          <p:spPr bwMode="auto">
            <a:xfrm>
              <a:off x="2455016" y="3339319"/>
              <a:ext cx="67882" cy="50550"/>
            </a:xfrm>
            <a:custGeom>
              <a:avLst/>
              <a:gdLst>
                <a:gd name="T0" fmla="*/ 0 w 47"/>
                <a:gd name="T1" fmla="*/ 0 h 35"/>
                <a:gd name="T2" fmla="*/ 4 w 47"/>
                <a:gd name="T3" fmla="*/ 0 h 35"/>
                <a:gd name="T4" fmla="*/ 47 w 47"/>
                <a:gd name="T5" fmla="*/ 32 h 35"/>
                <a:gd name="T6" fmla="*/ 47 w 47"/>
                <a:gd name="T7" fmla="*/ 35 h 35"/>
                <a:gd name="T8" fmla="*/ 45 w 47"/>
                <a:gd name="T9" fmla="*/ 35 h 35"/>
                <a:gd name="T10" fmla="*/ 0 w 47"/>
                <a:gd name="T11" fmla="*/ 2 h 35"/>
                <a:gd name="T12" fmla="*/ 0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8" name="Freeform 380"/>
            <p:cNvSpPr>
              <a:spLocks/>
            </p:cNvSpPr>
            <p:nvPr/>
          </p:nvSpPr>
          <p:spPr bwMode="auto">
            <a:xfrm>
              <a:off x="2520009" y="3385536"/>
              <a:ext cx="21665" cy="14443"/>
            </a:xfrm>
            <a:custGeom>
              <a:avLst/>
              <a:gdLst>
                <a:gd name="T0" fmla="*/ 0 w 15"/>
                <a:gd name="T1" fmla="*/ 0 h 10"/>
                <a:gd name="T2" fmla="*/ 2 w 15"/>
                <a:gd name="T3" fmla="*/ 0 h 10"/>
                <a:gd name="T4" fmla="*/ 15 w 15"/>
                <a:gd name="T5" fmla="*/ 8 h 10"/>
                <a:gd name="T6" fmla="*/ 15 w 15"/>
                <a:gd name="T7" fmla="*/ 10 h 10"/>
                <a:gd name="T8" fmla="*/ 11 w 15"/>
                <a:gd name="T9" fmla="*/ 10 h 10"/>
                <a:gd name="T10" fmla="*/ 0 w 15"/>
                <a:gd name="T11" fmla="*/ 3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9" name="Freeform 381"/>
            <p:cNvSpPr>
              <a:spLocks/>
            </p:cNvSpPr>
            <p:nvPr/>
          </p:nvSpPr>
          <p:spPr bwMode="auto">
            <a:xfrm>
              <a:off x="2535896" y="3397090"/>
              <a:ext cx="23109" cy="15888"/>
            </a:xfrm>
            <a:custGeom>
              <a:avLst/>
              <a:gdLst>
                <a:gd name="T0" fmla="*/ 0 w 16"/>
                <a:gd name="T1" fmla="*/ 0 h 11"/>
                <a:gd name="T2" fmla="*/ 4 w 16"/>
                <a:gd name="T3" fmla="*/ 0 h 11"/>
                <a:gd name="T4" fmla="*/ 16 w 16"/>
                <a:gd name="T5" fmla="*/ 9 h 11"/>
                <a:gd name="T6" fmla="*/ 16 w 16"/>
                <a:gd name="T7" fmla="*/ 11 h 11"/>
                <a:gd name="T8" fmla="*/ 14 w 16"/>
                <a:gd name="T9" fmla="*/ 11 h 11"/>
                <a:gd name="T10" fmla="*/ 0 w 16"/>
                <a:gd name="T11" fmla="*/ 2 h 11"/>
                <a:gd name="T12" fmla="*/ 0 w 1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0" name="Freeform 382"/>
            <p:cNvSpPr>
              <a:spLocks/>
            </p:cNvSpPr>
            <p:nvPr/>
          </p:nvSpPr>
          <p:spPr bwMode="auto">
            <a:xfrm>
              <a:off x="2556116" y="3410089"/>
              <a:ext cx="25997" cy="21665"/>
            </a:xfrm>
            <a:custGeom>
              <a:avLst/>
              <a:gdLst>
                <a:gd name="T0" fmla="*/ 0 w 18"/>
                <a:gd name="T1" fmla="*/ 0 h 15"/>
                <a:gd name="T2" fmla="*/ 2 w 18"/>
                <a:gd name="T3" fmla="*/ 0 h 15"/>
                <a:gd name="T4" fmla="*/ 18 w 18"/>
                <a:gd name="T5" fmla="*/ 11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2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1" name="Freeform 383"/>
            <p:cNvSpPr>
              <a:spLocks/>
            </p:cNvSpPr>
            <p:nvPr/>
          </p:nvSpPr>
          <p:spPr bwMode="auto">
            <a:xfrm>
              <a:off x="2579225" y="3425976"/>
              <a:ext cx="197868" cy="138651"/>
            </a:xfrm>
            <a:custGeom>
              <a:avLst/>
              <a:gdLst>
                <a:gd name="T0" fmla="*/ 0 w 137"/>
                <a:gd name="T1" fmla="*/ 0 h 96"/>
                <a:gd name="T2" fmla="*/ 2 w 137"/>
                <a:gd name="T3" fmla="*/ 0 h 96"/>
                <a:gd name="T4" fmla="*/ 137 w 137"/>
                <a:gd name="T5" fmla="*/ 94 h 96"/>
                <a:gd name="T6" fmla="*/ 137 w 137"/>
                <a:gd name="T7" fmla="*/ 96 h 96"/>
                <a:gd name="T8" fmla="*/ 134 w 137"/>
                <a:gd name="T9" fmla="*/ 96 h 96"/>
                <a:gd name="T10" fmla="*/ 0 w 137"/>
                <a:gd name="T11" fmla="*/ 4 h 96"/>
                <a:gd name="T12" fmla="*/ 0 w 137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2" name="Freeform 384"/>
            <p:cNvSpPr>
              <a:spLocks/>
            </p:cNvSpPr>
            <p:nvPr/>
          </p:nvSpPr>
          <p:spPr bwMode="auto">
            <a:xfrm>
              <a:off x="2772759" y="3561739"/>
              <a:ext cx="154539" cy="109766"/>
            </a:xfrm>
            <a:custGeom>
              <a:avLst/>
              <a:gdLst>
                <a:gd name="T0" fmla="*/ 0 w 107"/>
                <a:gd name="T1" fmla="*/ 0 h 76"/>
                <a:gd name="T2" fmla="*/ 3 w 107"/>
                <a:gd name="T3" fmla="*/ 0 h 76"/>
                <a:gd name="T4" fmla="*/ 107 w 107"/>
                <a:gd name="T5" fmla="*/ 75 h 76"/>
                <a:gd name="T6" fmla="*/ 107 w 107"/>
                <a:gd name="T7" fmla="*/ 76 h 76"/>
                <a:gd name="T8" fmla="*/ 104 w 107"/>
                <a:gd name="T9" fmla="*/ 76 h 76"/>
                <a:gd name="T10" fmla="*/ 0 w 107"/>
                <a:gd name="T11" fmla="*/ 2 h 76"/>
                <a:gd name="T12" fmla="*/ 0 w 10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3" name="Freeform 385"/>
            <p:cNvSpPr>
              <a:spLocks/>
            </p:cNvSpPr>
            <p:nvPr/>
          </p:nvSpPr>
          <p:spPr bwMode="auto">
            <a:xfrm>
              <a:off x="2922965" y="3670061"/>
              <a:ext cx="153094" cy="109766"/>
            </a:xfrm>
            <a:custGeom>
              <a:avLst/>
              <a:gdLst>
                <a:gd name="T0" fmla="*/ 0 w 106"/>
                <a:gd name="T1" fmla="*/ 0 h 76"/>
                <a:gd name="T2" fmla="*/ 3 w 106"/>
                <a:gd name="T3" fmla="*/ 0 h 76"/>
                <a:gd name="T4" fmla="*/ 106 w 106"/>
                <a:gd name="T5" fmla="*/ 74 h 76"/>
                <a:gd name="T6" fmla="*/ 106 w 106"/>
                <a:gd name="T7" fmla="*/ 76 h 76"/>
                <a:gd name="T8" fmla="*/ 104 w 106"/>
                <a:gd name="T9" fmla="*/ 76 h 76"/>
                <a:gd name="T10" fmla="*/ 0 w 106"/>
                <a:gd name="T11" fmla="*/ 1 h 76"/>
                <a:gd name="T12" fmla="*/ 0 w 10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4" name="Freeform 386"/>
            <p:cNvSpPr>
              <a:spLocks/>
            </p:cNvSpPr>
            <p:nvPr/>
          </p:nvSpPr>
          <p:spPr bwMode="auto">
            <a:xfrm>
              <a:off x="3073170" y="3776938"/>
              <a:ext cx="125653" cy="90990"/>
            </a:xfrm>
            <a:custGeom>
              <a:avLst/>
              <a:gdLst>
                <a:gd name="T0" fmla="*/ 0 w 87"/>
                <a:gd name="T1" fmla="*/ 0 h 63"/>
                <a:gd name="T2" fmla="*/ 2 w 87"/>
                <a:gd name="T3" fmla="*/ 0 h 63"/>
                <a:gd name="T4" fmla="*/ 87 w 87"/>
                <a:gd name="T5" fmla="*/ 61 h 63"/>
                <a:gd name="T6" fmla="*/ 87 w 87"/>
                <a:gd name="T7" fmla="*/ 63 h 63"/>
                <a:gd name="T8" fmla="*/ 85 w 87"/>
                <a:gd name="T9" fmla="*/ 63 h 63"/>
                <a:gd name="T10" fmla="*/ 0 w 87"/>
                <a:gd name="T11" fmla="*/ 2 h 63"/>
                <a:gd name="T12" fmla="*/ 0 w 87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5" name="Freeform 387"/>
            <p:cNvSpPr>
              <a:spLocks/>
            </p:cNvSpPr>
            <p:nvPr/>
          </p:nvSpPr>
          <p:spPr bwMode="auto">
            <a:xfrm>
              <a:off x="3195935" y="3865039"/>
              <a:ext cx="194979" cy="142985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6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2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6" name="Freeform 388"/>
            <p:cNvSpPr>
              <a:spLocks/>
            </p:cNvSpPr>
            <p:nvPr/>
          </p:nvSpPr>
          <p:spPr bwMode="auto">
            <a:xfrm>
              <a:off x="3388025" y="4003690"/>
              <a:ext cx="153094" cy="114099"/>
            </a:xfrm>
            <a:custGeom>
              <a:avLst/>
              <a:gdLst>
                <a:gd name="T0" fmla="*/ 0 w 106"/>
                <a:gd name="T1" fmla="*/ 0 h 79"/>
                <a:gd name="T2" fmla="*/ 2 w 106"/>
                <a:gd name="T3" fmla="*/ 0 h 79"/>
                <a:gd name="T4" fmla="*/ 106 w 106"/>
                <a:gd name="T5" fmla="*/ 76 h 79"/>
                <a:gd name="T6" fmla="*/ 106 w 106"/>
                <a:gd name="T7" fmla="*/ 79 h 79"/>
                <a:gd name="T8" fmla="*/ 103 w 106"/>
                <a:gd name="T9" fmla="*/ 79 h 79"/>
                <a:gd name="T10" fmla="*/ 0 w 106"/>
                <a:gd name="T11" fmla="*/ 3 h 79"/>
                <a:gd name="T12" fmla="*/ 0 w 10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7" name="Freeform 389"/>
            <p:cNvSpPr>
              <a:spLocks/>
            </p:cNvSpPr>
            <p:nvPr/>
          </p:nvSpPr>
          <p:spPr bwMode="auto">
            <a:xfrm>
              <a:off x="3536786" y="4113456"/>
              <a:ext cx="127097" cy="92434"/>
            </a:xfrm>
            <a:custGeom>
              <a:avLst/>
              <a:gdLst>
                <a:gd name="T0" fmla="*/ 0 w 88"/>
                <a:gd name="T1" fmla="*/ 0 h 64"/>
                <a:gd name="T2" fmla="*/ 3 w 88"/>
                <a:gd name="T3" fmla="*/ 0 h 64"/>
                <a:gd name="T4" fmla="*/ 88 w 88"/>
                <a:gd name="T5" fmla="*/ 61 h 64"/>
                <a:gd name="T6" fmla="*/ 88 w 88"/>
                <a:gd name="T7" fmla="*/ 64 h 64"/>
                <a:gd name="T8" fmla="*/ 85 w 88"/>
                <a:gd name="T9" fmla="*/ 64 h 64"/>
                <a:gd name="T10" fmla="*/ 0 w 88"/>
                <a:gd name="T11" fmla="*/ 3 h 64"/>
                <a:gd name="T12" fmla="*/ 0 w 8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8" name="Freeform 390"/>
            <p:cNvSpPr>
              <a:spLocks/>
            </p:cNvSpPr>
            <p:nvPr/>
          </p:nvSpPr>
          <p:spPr bwMode="auto">
            <a:xfrm>
              <a:off x="3659550" y="4201558"/>
              <a:ext cx="197868" cy="144429"/>
            </a:xfrm>
            <a:custGeom>
              <a:avLst/>
              <a:gdLst>
                <a:gd name="T0" fmla="*/ 0 w 137"/>
                <a:gd name="T1" fmla="*/ 0 h 100"/>
                <a:gd name="T2" fmla="*/ 3 w 137"/>
                <a:gd name="T3" fmla="*/ 0 h 100"/>
                <a:gd name="T4" fmla="*/ 137 w 137"/>
                <a:gd name="T5" fmla="*/ 98 h 100"/>
                <a:gd name="T6" fmla="*/ 137 w 137"/>
                <a:gd name="T7" fmla="*/ 100 h 100"/>
                <a:gd name="T8" fmla="*/ 134 w 137"/>
                <a:gd name="T9" fmla="*/ 100 h 100"/>
                <a:gd name="T10" fmla="*/ 0 w 137"/>
                <a:gd name="T11" fmla="*/ 3 h 100"/>
                <a:gd name="T12" fmla="*/ 0 w 13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9" name="Freeform 391"/>
            <p:cNvSpPr>
              <a:spLocks/>
            </p:cNvSpPr>
            <p:nvPr/>
          </p:nvSpPr>
          <p:spPr bwMode="auto">
            <a:xfrm>
              <a:off x="3853085" y="4343098"/>
              <a:ext cx="122765" cy="90990"/>
            </a:xfrm>
            <a:custGeom>
              <a:avLst/>
              <a:gdLst>
                <a:gd name="T0" fmla="*/ 0 w 85"/>
                <a:gd name="T1" fmla="*/ 0 h 63"/>
                <a:gd name="T2" fmla="*/ 3 w 85"/>
                <a:gd name="T3" fmla="*/ 0 h 63"/>
                <a:gd name="T4" fmla="*/ 85 w 85"/>
                <a:gd name="T5" fmla="*/ 60 h 63"/>
                <a:gd name="T6" fmla="*/ 85 w 85"/>
                <a:gd name="T7" fmla="*/ 63 h 63"/>
                <a:gd name="T8" fmla="*/ 82 w 85"/>
                <a:gd name="T9" fmla="*/ 63 h 63"/>
                <a:gd name="T10" fmla="*/ 0 w 85"/>
                <a:gd name="T11" fmla="*/ 2 h 63"/>
                <a:gd name="T12" fmla="*/ 0 w 8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0" name="Freeform 392"/>
            <p:cNvSpPr>
              <a:spLocks/>
            </p:cNvSpPr>
            <p:nvPr/>
          </p:nvSpPr>
          <p:spPr bwMode="auto">
            <a:xfrm>
              <a:off x="909630" y="3467861"/>
              <a:ext cx="122765" cy="20220"/>
            </a:xfrm>
            <a:custGeom>
              <a:avLst/>
              <a:gdLst>
                <a:gd name="T0" fmla="*/ 82 w 85"/>
                <a:gd name="T1" fmla="*/ 0 h 14"/>
                <a:gd name="T2" fmla="*/ 85 w 85"/>
                <a:gd name="T3" fmla="*/ 0 h 14"/>
                <a:gd name="T4" fmla="*/ 85 w 85"/>
                <a:gd name="T5" fmla="*/ 2 h 14"/>
                <a:gd name="T6" fmla="*/ 2 w 85"/>
                <a:gd name="T7" fmla="*/ 14 h 14"/>
                <a:gd name="T8" fmla="*/ 0 w 85"/>
                <a:gd name="T9" fmla="*/ 14 h 14"/>
                <a:gd name="T10" fmla="*/ 0 w 85"/>
                <a:gd name="T11" fmla="*/ 11 h 14"/>
                <a:gd name="T12" fmla="*/ 82 w 8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1" name="Freeform 393"/>
            <p:cNvSpPr>
              <a:spLocks/>
            </p:cNvSpPr>
            <p:nvPr/>
          </p:nvSpPr>
          <p:spPr bwMode="auto">
            <a:xfrm>
              <a:off x="1081501" y="3464972"/>
              <a:ext cx="25997" cy="5777"/>
            </a:xfrm>
            <a:custGeom>
              <a:avLst/>
              <a:gdLst>
                <a:gd name="T0" fmla="*/ 0 w 18"/>
                <a:gd name="T1" fmla="*/ 0 h 4"/>
                <a:gd name="T2" fmla="*/ 2 w 18"/>
                <a:gd name="T3" fmla="*/ 0 h 4"/>
                <a:gd name="T4" fmla="*/ 18 w 18"/>
                <a:gd name="T5" fmla="*/ 2 h 4"/>
                <a:gd name="T6" fmla="*/ 18 w 18"/>
                <a:gd name="T7" fmla="*/ 4 h 4"/>
                <a:gd name="T8" fmla="*/ 15 w 18"/>
                <a:gd name="T9" fmla="*/ 4 h 4"/>
                <a:gd name="T10" fmla="*/ 0 w 18"/>
                <a:gd name="T11" fmla="*/ 3 h 4"/>
                <a:gd name="T12" fmla="*/ 0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2" name="Freeform 394"/>
            <p:cNvSpPr>
              <a:spLocks/>
            </p:cNvSpPr>
            <p:nvPr/>
          </p:nvSpPr>
          <p:spPr bwMode="auto">
            <a:xfrm>
              <a:off x="1155159" y="3472193"/>
              <a:ext cx="92434" cy="12999"/>
            </a:xfrm>
            <a:custGeom>
              <a:avLst/>
              <a:gdLst>
                <a:gd name="T0" fmla="*/ 0 w 64"/>
                <a:gd name="T1" fmla="*/ 0 h 9"/>
                <a:gd name="T2" fmla="*/ 2 w 64"/>
                <a:gd name="T3" fmla="*/ 0 h 9"/>
                <a:gd name="T4" fmla="*/ 64 w 64"/>
                <a:gd name="T5" fmla="*/ 7 h 9"/>
                <a:gd name="T6" fmla="*/ 64 w 64"/>
                <a:gd name="T7" fmla="*/ 9 h 9"/>
                <a:gd name="T8" fmla="*/ 62 w 64"/>
                <a:gd name="T9" fmla="*/ 9 h 9"/>
                <a:gd name="T10" fmla="*/ 0 w 64"/>
                <a:gd name="T11" fmla="*/ 3 h 9"/>
                <a:gd name="T12" fmla="*/ 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3" name="Freeform 395"/>
            <p:cNvSpPr>
              <a:spLocks/>
            </p:cNvSpPr>
            <p:nvPr/>
          </p:nvSpPr>
          <p:spPr bwMode="auto">
            <a:xfrm>
              <a:off x="1244705" y="3482304"/>
              <a:ext cx="33219" cy="10110"/>
            </a:xfrm>
            <a:custGeom>
              <a:avLst/>
              <a:gdLst>
                <a:gd name="T0" fmla="*/ 0 w 23"/>
                <a:gd name="T1" fmla="*/ 0 h 7"/>
                <a:gd name="T2" fmla="*/ 2 w 23"/>
                <a:gd name="T3" fmla="*/ 0 h 7"/>
                <a:gd name="T4" fmla="*/ 23 w 23"/>
                <a:gd name="T5" fmla="*/ 5 h 7"/>
                <a:gd name="T6" fmla="*/ 23 w 23"/>
                <a:gd name="T7" fmla="*/ 7 h 7"/>
                <a:gd name="T8" fmla="*/ 20 w 23"/>
                <a:gd name="T9" fmla="*/ 7 h 7"/>
                <a:gd name="T10" fmla="*/ 0 w 23"/>
                <a:gd name="T11" fmla="*/ 2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4" name="Freeform 396"/>
            <p:cNvSpPr>
              <a:spLocks/>
            </p:cNvSpPr>
            <p:nvPr/>
          </p:nvSpPr>
          <p:spPr bwMode="auto">
            <a:xfrm>
              <a:off x="1328473" y="3505412"/>
              <a:ext cx="25997" cy="8666"/>
            </a:xfrm>
            <a:custGeom>
              <a:avLst/>
              <a:gdLst>
                <a:gd name="T0" fmla="*/ 0 w 18"/>
                <a:gd name="T1" fmla="*/ 0 h 6"/>
                <a:gd name="T2" fmla="*/ 1 w 18"/>
                <a:gd name="T3" fmla="*/ 0 h 6"/>
                <a:gd name="T4" fmla="*/ 18 w 18"/>
                <a:gd name="T5" fmla="*/ 4 h 6"/>
                <a:gd name="T6" fmla="*/ 18 w 18"/>
                <a:gd name="T7" fmla="*/ 6 h 6"/>
                <a:gd name="T8" fmla="*/ 16 w 18"/>
                <a:gd name="T9" fmla="*/ 6 h 6"/>
                <a:gd name="T10" fmla="*/ 0 w 18"/>
                <a:gd name="T11" fmla="*/ 1 h 6"/>
                <a:gd name="T12" fmla="*/ 0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5" name="Freeform 397"/>
            <p:cNvSpPr>
              <a:spLocks/>
            </p:cNvSpPr>
            <p:nvPr/>
          </p:nvSpPr>
          <p:spPr bwMode="auto">
            <a:xfrm>
              <a:off x="1402132" y="3524187"/>
              <a:ext cx="40440" cy="17331"/>
            </a:xfrm>
            <a:custGeom>
              <a:avLst/>
              <a:gdLst>
                <a:gd name="T0" fmla="*/ 0 w 28"/>
                <a:gd name="T1" fmla="*/ 0 h 12"/>
                <a:gd name="T2" fmla="*/ 1 w 28"/>
                <a:gd name="T3" fmla="*/ 0 h 12"/>
                <a:gd name="T4" fmla="*/ 28 w 28"/>
                <a:gd name="T5" fmla="*/ 9 h 12"/>
                <a:gd name="T6" fmla="*/ 28 w 28"/>
                <a:gd name="T7" fmla="*/ 12 h 12"/>
                <a:gd name="T8" fmla="*/ 25 w 28"/>
                <a:gd name="T9" fmla="*/ 12 h 12"/>
                <a:gd name="T10" fmla="*/ 0 w 28"/>
                <a:gd name="T11" fmla="*/ 3 h 12"/>
                <a:gd name="T12" fmla="*/ 0 w 2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6" name="Freeform 398"/>
            <p:cNvSpPr>
              <a:spLocks/>
            </p:cNvSpPr>
            <p:nvPr/>
          </p:nvSpPr>
          <p:spPr bwMode="auto">
            <a:xfrm>
              <a:off x="1438239" y="3537186"/>
              <a:ext cx="89546" cy="37551"/>
            </a:xfrm>
            <a:custGeom>
              <a:avLst/>
              <a:gdLst>
                <a:gd name="T0" fmla="*/ 0 w 62"/>
                <a:gd name="T1" fmla="*/ 0 h 26"/>
                <a:gd name="T2" fmla="*/ 3 w 62"/>
                <a:gd name="T3" fmla="*/ 0 h 26"/>
                <a:gd name="T4" fmla="*/ 62 w 62"/>
                <a:gd name="T5" fmla="*/ 24 h 26"/>
                <a:gd name="T6" fmla="*/ 62 w 62"/>
                <a:gd name="T7" fmla="*/ 26 h 26"/>
                <a:gd name="T8" fmla="*/ 59 w 62"/>
                <a:gd name="T9" fmla="*/ 26 h 26"/>
                <a:gd name="T10" fmla="*/ 0 w 62"/>
                <a:gd name="T11" fmla="*/ 3 h 26"/>
                <a:gd name="T12" fmla="*/ 0 w 6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7" name="Freeform 399"/>
            <p:cNvSpPr>
              <a:spLocks/>
            </p:cNvSpPr>
            <p:nvPr/>
          </p:nvSpPr>
          <p:spPr bwMode="auto">
            <a:xfrm>
              <a:off x="1575446" y="3593513"/>
              <a:ext cx="25997" cy="12999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18 w 18"/>
                <a:gd name="T5" fmla="*/ 6 h 9"/>
                <a:gd name="T6" fmla="*/ 18 w 18"/>
                <a:gd name="T7" fmla="*/ 9 h 9"/>
                <a:gd name="T8" fmla="*/ 15 w 18"/>
                <a:gd name="T9" fmla="*/ 9 h 9"/>
                <a:gd name="T10" fmla="*/ 0 w 18"/>
                <a:gd name="T11" fmla="*/ 2 h 9"/>
                <a:gd name="T12" fmla="*/ 0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8" name="Freeform 400"/>
            <p:cNvSpPr>
              <a:spLocks/>
            </p:cNvSpPr>
            <p:nvPr/>
          </p:nvSpPr>
          <p:spPr bwMode="auto">
            <a:xfrm>
              <a:off x="1646216" y="3623844"/>
              <a:ext cx="47662" cy="24553"/>
            </a:xfrm>
            <a:custGeom>
              <a:avLst/>
              <a:gdLst>
                <a:gd name="T0" fmla="*/ 0 w 33"/>
                <a:gd name="T1" fmla="*/ 0 h 17"/>
                <a:gd name="T2" fmla="*/ 3 w 33"/>
                <a:gd name="T3" fmla="*/ 0 h 17"/>
                <a:gd name="T4" fmla="*/ 33 w 33"/>
                <a:gd name="T5" fmla="*/ 15 h 17"/>
                <a:gd name="T6" fmla="*/ 33 w 33"/>
                <a:gd name="T7" fmla="*/ 17 h 17"/>
                <a:gd name="T8" fmla="*/ 31 w 33"/>
                <a:gd name="T9" fmla="*/ 17 h 17"/>
                <a:gd name="T10" fmla="*/ 0 w 33"/>
                <a:gd name="T11" fmla="*/ 4 h 17"/>
                <a:gd name="T12" fmla="*/ 0 w 3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9" name="Freeform 401"/>
            <p:cNvSpPr>
              <a:spLocks/>
            </p:cNvSpPr>
            <p:nvPr/>
          </p:nvSpPr>
          <p:spPr bwMode="auto">
            <a:xfrm>
              <a:off x="1690989" y="3645507"/>
              <a:ext cx="23109" cy="14443"/>
            </a:xfrm>
            <a:custGeom>
              <a:avLst/>
              <a:gdLst>
                <a:gd name="T0" fmla="*/ 0 w 16"/>
                <a:gd name="T1" fmla="*/ 0 h 10"/>
                <a:gd name="T2" fmla="*/ 2 w 16"/>
                <a:gd name="T3" fmla="*/ 0 h 10"/>
                <a:gd name="T4" fmla="*/ 16 w 16"/>
                <a:gd name="T5" fmla="*/ 7 h 10"/>
                <a:gd name="T6" fmla="*/ 16 w 16"/>
                <a:gd name="T7" fmla="*/ 10 h 10"/>
                <a:gd name="T8" fmla="*/ 14 w 16"/>
                <a:gd name="T9" fmla="*/ 10 h 10"/>
                <a:gd name="T10" fmla="*/ 0 w 16"/>
                <a:gd name="T11" fmla="*/ 2 h 10"/>
                <a:gd name="T12" fmla="*/ 0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0" name="Freeform 402"/>
            <p:cNvSpPr>
              <a:spLocks/>
            </p:cNvSpPr>
            <p:nvPr/>
          </p:nvSpPr>
          <p:spPr bwMode="auto">
            <a:xfrm>
              <a:off x="1711209" y="3655618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7 h 10"/>
                <a:gd name="T6" fmla="*/ 17 w 17"/>
                <a:gd name="T7" fmla="*/ 10 h 10"/>
                <a:gd name="T8" fmla="*/ 13 w 17"/>
                <a:gd name="T9" fmla="*/ 10 h 10"/>
                <a:gd name="T10" fmla="*/ 0 w 17"/>
                <a:gd name="T11" fmla="*/ 3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1" name="Freeform 403"/>
            <p:cNvSpPr>
              <a:spLocks/>
            </p:cNvSpPr>
            <p:nvPr/>
          </p:nvSpPr>
          <p:spPr bwMode="auto">
            <a:xfrm>
              <a:off x="1729985" y="3665727"/>
              <a:ext cx="43329" cy="24553"/>
            </a:xfrm>
            <a:custGeom>
              <a:avLst/>
              <a:gdLst>
                <a:gd name="T0" fmla="*/ 0 w 30"/>
                <a:gd name="T1" fmla="*/ 0 h 17"/>
                <a:gd name="T2" fmla="*/ 4 w 30"/>
                <a:gd name="T3" fmla="*/ 0 h 17"/>
                <a:gd name="T4" fmla="*/ 30 w 30"/>
                <a:gd name="T5" fmla="*/ 13 h 17"/>
                <a:gd name="T6" fmla="*/ 30 w 30"/>
                <a:gd name="T7" fmla="*/ 17 h 17"/>
                <a:gd name="T8" fmla="*/ 28 w 30"/>
                <a:gd name="T9" fmla="*/ 17 h 17"/>
                <a:gd name="T10" fmla="*/ 0 w 30"/>
                <a:gd name="T11" fmla="*/ 3 h 17"/>
                <a:gd name="T12" fmla="*/ 0 w 3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2" name="Freeform 404"/>
            <p:cNvSpPr>
              <a:spLocks/>
            </p:cNvSpPr>
            <p:nvPr/>
          </p:nvSpPr>
          <p:spPr bwMode="auto">
            <a:xfrm>
              <a:off x="1819530" y="3711945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3" name="Freeform 405"/>
            <p:cNvSpPr>
              <a:spLocks/>
            </p:cNvSpPr>
            <p:nvPr/>
          </p:nvSpPr>
          <p:spPr bwMode="auto">
            <a:xfrm>
              <a:off x="1893189" y="3752385"/>
              <a:ext cx="30330" cy="18776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0 h 13"/>
                <a:gd name="T4" fmla="*/ 21 w 21"/>
                <a:gd name="T5" fmla="*/ 9 h 13"/>
                <a:gd name="T6" fmla="*/ 21 w 21"/>
                <a:gd name="T7" fmla="*/ 13 h 13"/>
                <a:gd name="T8" fmla="*/ 18 w 21"/>
                <a:gd name="T9" fmla="*/ 13 h 13"/>
                <a:gd name="T10" fmla="*/ 0 w 21"/>
                <a:gd name="T11" fmla="*/ 3 h 13"/>
                <a:gd name="T12" fmla="*/ 0 w 2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4" name="Freeform 406"/>
            <p:cNvSpPr>
              <a:spLocks/>
            </p:cNvSpPr>
            <p:nvPr/>
          </p:nvSpPr>
          <p:spPr bwMode="auto">
            <a:xfrm>
              <a:off x="1919186" y="3765384"/>
              <a:ext cx="75103" cy="49106"/>
            </a:xfrm>
            <a:custGeom>
              <a:avLst/>
              <a:gdLst>
                <a:gd name="T0" fmla="*/ 0 w 52"/>
                <a:gd name="T1" fmla="*/ 0 h 34"/>
                <a:gd name="T2" fmla="*/ 3 w 52"/>
                <a:gd name="T3" fmla="*/ 0 h 34"/>
                <a:gd name="T4" fmla="*/ 52 w 52"/>
                <a:gd name="T5" fmla="*/ 30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4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5" name="Freeform 408"/>
            <p:cNvSpPr>
              <a:spLocks/>
            </p:cNvSpPr>
            <p:nvPr/>
          </p:nvSpPr>
          <p:spPr bwMode="auto">
            <a:xfrm>
              <a:off x="1991401" y="3808711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7 w 18"/>
                <a:gd name="T9" fmla="*/ 14 h 14"/>
                <a:gd name="T10" fmla="*/ 0 w 18"/>
                <a:gd name="T11" fmla="*/ 4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6" name="Freeform 409"/>
            <p:cNvSpPr>
              <a:spLocks/>
            </p:cNvSpPr>
            <p:nvPr/>
          </p:nvSpPr>
          <p:spPr bwMode="auto">
            <a:xfrm>
              <a:off x="2067947" y="3854928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7" name="Freeform 410"/>
            <p:cNvSpPr>
              <a:spLocks/>
            </p:cNvSpPr>
            <p:nvPr/>
          </p:nvSpPr>
          <p:spPr bwMode="auto">
            <a:xfrm>
              <a:off x="2138718" y="3898257"/>
              <a:ext cx="10110" cy="7222"/>
            </a:xfrm>
            <a:custGeom>
              <a:avLst/>
              <a:gdLst>
                <a:gd name="T0" fmla="*/ 0 w 7"/>
                <a:gd name="T1" fmla="*/ 0 h 5"/>
                <a:gd name="T2" fmla="*/ 4 w 7"/>
                <a:gd name="T3" fmla="*/ 0 h 5"/>
                <a:gd name="T4" fmla="*/ 7 w 7"/>
                <a:gd name="T5" fmla="*/ 3 h 5"/>
                <a:gd name="T6" fmla="*/ 7 w 7"/>
                <a:gd name="T7" fmla="*/ 5 h 5"/>
                <a:gd name="T8" fmla="*/ 5 w 7"/>
                <a:gd name="T9" fmla="*/ 5 h 5"/>
                <a:gd name="T10" fmla="*/ 0 w 7"/>
                <a:gd name="T11" fmla="*/ 3 h 5"/>
                <a:gd name="T12" fmla="*/ 0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8" name="Freeform 411"/>
            <p:cNvSpPr>
              <a:spLocks/>
            </p:cNvSpPr>
            <p:nvPr/>
          </p:nvSpPr>
          <p:spPr bwMode="auto">
            <a:xfrm>
              <a:off x="2145939" y="3902590"/>
              <a:ext cx="75103" cy="49106"/>
            </a:xfrm>
            <a:custGeom>
              <a:avLst/>
              <a:gdLst>
                <a:gd name="T0" fmla="*/ 0 w 52"/>
                <a:gd name="T1" fmla="*/ 0 h 34"/>
                <a:gd name="T2" fmla="*/ 2 w 52"/>
                <a:gd name="T3" fmla="*/ 0 h 34"/>
                <a:gd name="T4" fmla="*/ 52 w 52"/>
                <a:gd name="T5" fmla="*/ 32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2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9" name="Freeform 412"/>
            <p:cNvSpPr>
              <a:spLocks/>
            </p:cNvSpPr>
            <p:nvPr/>
          </p:nvSpPr>
          <p:spPr bwMode="auto">
            <a:xfrm>
              <a:off x="2218153" y="3948808"/>
              <a:ext cx="40440" cy="27442"/>
            </a:xfrm>
            <a:custGeom>
              <a:avLst/>
              <a:gdLst>
                <a:gd name="T0" fmla="*/ 0 w 28"/>
                <a:gd name="T1" fmla="*/ 0 h 19"/>
                <a:gd name="T2" fmla="*/ 2 w 28"/>
                <a:gd name="T3" fmla="*/ 0 h 19"/>
                <a:gd name="T4" fmla="*/ 28 w 28"/>
                <a:gd name="T5" fmla="*/ 16 h 19"/>
                <a:gd name="T6" fmla="*/ 28 w 28"/>
                <a:gd name="T7" fmla="*/ 19 h 19"/>
                <a:gd name="T8" fmla="*/ 26 w 28"/>
                <a:gd name="T9" fmla="*/ 19 h 19"/>
                <a:gd name="T10" fmla="*/ 0 w 28"/>
                <a:gd name="T11" fmla="*/ 2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0" name="Freeform 413"/>
            <p:cNvSpPr>
              <a:spLocks/>
            </p:cNvSpPr>
            <p:nvPr/>
          </p:nvSpPr>
          <p:spPr bwMode="auto">
            <a:xfrm>
              <a:off x="2313476" y="4010911"/>
              <a:ext cx="25997" cy="18776"/>
            </a:xfrm>
            <a:custGeom>
              <a:avLst/>
              <a:gdLst>
                <a:gd name="T0" fmla="*/ 0 w 18"/>
                <a:gd name="T1" fmla="*/ 0 h 13"/>
                <a:gd name="T2" fmla="*/ 2 w 18"/>
                <a:gd name="T3" fmla="*/ 0 h 13"/>
                <a:gd name="T4" fmla="*/ 18 w 18"/>
                <a:gd name="T5" fmla="*/ 11 h 13"/>
                <a:gd name="T6" fmla="*/ 18 w 18"/>
                <a:gd name="T7" fmla="*/ 13 h 13"/>
                <a:gd name="T8" fmla="*/ 16 w 18"/>
                <a:gd name="T9" fmla="*/ 13 h 13"/>
                <a:gd name="T10" fmla="*/ 0 w 18"/>
                <a:gd name="T11" fmla="*/ 3 h 13"/>
                <a:gd name="T12" fmla="*/ 0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1" name="Freeform 414"/>
            <p:cNvSpPr>
              <a:spLocks/>
            </p:cNvSpPr>
            <p:nvPr/>
          </p:nvSpPr>
          <p:spPr bwMode="auto">
            <a:xfrm>
              <a:off x="2385690" y="4057129"/>
              <a:ext cx="75103" cy="50550"/>
            </a:xfrm>
            <a:custGeom>
              <a:avLst/>
              <a:gdLst>
                <a:gd name="T0" fmla="*/ 0 w 52"/>
                <a:gd name="T1" fmla="*/ 0 h 35"/>
                <a:gd name="T2" fmla="*/ 1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48 w 52"/>
                <a:gd name="T9" fmla="*/ 35 h 35"/>
                <a:gd name="T10" fmla="*/ 0 w 52"/>
                <a:gd name="T11" fmla="*/ 3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2" name="Freeform 415"/>
            <p:cNvSpPr>
              <a:spLocks/>
            </p:cNvSpPr>
            <p:nvPr/>
          </p:nvSpPr>
          <p:spPr bwMode="auto">
            <a:xfrm>
              <a:off x="2455016" y="4103346"/>
              <a:ext cx="53439" cy="36108"/>
            </a:xfrm>
            <a:custGeom>
              <a:avLst/>
              <a:gdLst>
                <a:gd name="T0" fmla="*/ 0 w 37"/>
                <a:gd name="T1" fmla="*/ 0 h 25"/>
                <a:gd name="T2" fmla="*/ 4 w 37"/>
                <a:gd name="T3" fmla="*/ 0 h 25"/>
                <a:gd name="T4" fmla="*/ 37 w 37"/>
                <a:gd name="T5" fmla="*/ 22 h 25"/>
                <a:gd name="T6" fmla="*/ 37 w 37"/>
                <a:gd name="T7" fmla="*/ 25 h 25"/>
                <a:gd name="T8" fmla="*/ 34 w 37"/>
                <a:gd name="T9" fmla="*/ 25 h 25"/>
                <a:gd name="T10" fmla="*/ 0 w 37"/>
                <a:gd name="T11" fmla="*/ 3 h 25"/>
                <a:gd name="T12" fmla="*/ 0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3" name="Freeform 416"/>
            <p:cNvSpPr>
              <a:spLocks/>
            </p:cNvSpPr>
            <p:nvPr/>
          </p:nvSpPr>
          <p:spPr bwMode="auto">
            <a:xfrm>
              <a:off x="2556116" y="4169783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4" name="Freeform 417"/>
            <p:cNvSpPr>
              <a:spLocks/>
            </p:cNvSpPr>
            <p:nvPr/>
          </p:nvSpPr>
          <p:spPr bwMode="auto">
            <a:xfrm>
              <a:off x="2631219" y="4223222"/>
              <a:ext cx="121320" cy="82325"/>
            </a:xfrm>
            <a:custGeom>
              <a:avLst/>
              <a:gdLst>
                <a:gd name="T0" fmla="*/ 0 w 84"/>
                <a:gd name="T1" fmla="*/ 0 h 57"/>
                <a:gd name="T2" fmla="*/ 4 w 84"/>
                <a:gd name="T3" fmla="*/ 0 h 57"/>
                <a:gd name="T4" fmla="*/ 84 w 84"/>
                <a:gd name="T5" fmla="*/ 54 h 57"/>
                <a:gd name="T6" fmla="*/ 84 w 84"/>
                <a:gd name="T7" fmla="*/ 57 h 57"/>
                <a:gd name="T8" fmla="*/ 81 w 84"/>
                <a:gd name="T9" fmla="*/ 57 h 57"/>
                <a:gd name="T10" fmla="*/ 0 w 84"/>
                <a:gd name="T11" fmla="*/ 2 h 57"/>
                <a:gd name="T12" fmla="*/ 0 w 8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5" name="Freeform 418"/>
            <p:cNvSpPr>
              <a:spLocks/>
            </p:cNvSpPr>
            <p:nvPr/>
          </p:nvSpPr>
          <p:spPr bwMode="auto">
            <a:xfrm>
              <a:off x="2801645" y="4337320"/>
              <a:ext cx="25997" cy="21665"/>
            </a:xfrm>
            <a:custGeom>
              <a:avLst/>
              <a:gdLst>
                <a:gd name="T0" fmla="*/ 0 w 18"/>
                <a:gd name="T1" fmla="*/ 0 h 15"/>
                <a:gd name="T2" fmla="*/ 3 w 18"/>
                <a:gd name="T3" fmla="*/ 0 h 15"/>
                <a:gd name="T4" fmla="*/ 18 w 18"/>
                <a:gd name="T5" fmla="*/ 13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4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6" name="Freeform 419"/>
            <p:cNvSpPr>
              <a:spLocks/>
            </p:cNvSpPr>
            <p:nvPr/>
          </p:nvSpPr>
          <p:spPr bwMode="auto">
            <a:xfrm>
              <a:off x="2878192" y="4392203"/>
              <a:ext cx="49106" cy="36108"/>
            </a:xfrm>
            <a:custGeom>
              <a:avLst/>
              <a:gdLst>
                <a:gd name="T0" fmla="*/ 0 w 34"/>
                <a:gd name="T1" fmla="*/ 0 h 25"/>
                <a:gd name="T2" fmla="*/ 3 w 34"/>
                <a:gd name="T3" fmla="*/ 0 h 25"/>
                <a:gd name="T4" fmla="*/ 34 w 34"/>
                <a:gd name="T5" fmla="*/ 22 h 25"/>
                <a:gd name="T6" fmla="*/ 34 w 34"/>
                <a:gd name="T7" fmla="*/ 25 h 25"/>
                <a:gd name="T8" fmla="*/ 31 w 34"/>
                <a:gd name="T9" fmla="*/ 25 h 25"/>
                <a:gd name="T10" fmla="*/ 0 w 34"/>
                <a:gd name="T11" fmla="*/ 4 h 25"/>
                <a:gd name="T12" fmla="*/ 0 w 3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7" name="Freeform 420"/>
            <p:cNvSpPr>
              <a:spLocks/>
            </p:cNvSpPr>
            <p:nvPr/>
          </p:nvSpPr>
          <p:spPr bwMode="auto">
            <a:xfrm>
              <a:off x="2922965" y="4423977"/>
              <a:ext cx="10110" cy="10110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0 h 7"/>
                <a:gd name="T4" fmla="*/ 7 w 7"/>
                <a:gd name="T5" fmla="*/ 4 h 7"/>
                <a:gd name="T6" fmla="*/ 7 w 7"/>
                <a:gd name="T7" fmla="*/ 7 h 7"/>
                <a:gd name="T8" fmla="*/ 5 w 7"/>
                <a:gd name="T9" fmla="*/ 7 h 7"/>
                <a:gd name="T10" fmla="*/ 0 w 7"/>
                <a:gd name="T11" fmla="*/ 3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8" name="Line 421"/>
            <p:cNvSpPr>
              <a:spLocks noChangeShapeType="1"/>
            </p:cNvSpPr>
            <p:nvPr/>
          </p:nvSpPr>
          <p:spPr bwMode="auto">
            <a:xfrm>
              <a:off x="1061281" y="3457750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9" name="Line 422"/>
            <p:cNvSpPr>
              <a:spLocks noChangeShapeType="1"/>
            </p:cNvSpPr>
            <p:nvPr/>
          </p:nvSpPr>
          <p:spPr bwMode="auto">
            <a:xfrm>
              <a:off x="1046838" y="34591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0" name="Line 423"/>
            <p:cNvSpPr>
              <a:spLocks noChangeShapeType="1"/>
            </p:cNvSpPr>
            <p:nvPr/>
          </p:nvSpPr>
          <p:spPr bwMode="auto">
            <a:xfrm>
              <a:off x="1061281" y="3515522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1" name="Line 424"/>
            <p:cNvSpPr>
              <a:spLocks noChangeShapeType="1"/>
            </p:cNvSpPr>
            <p:nvPr/>
          </p:nvSpPr>
          <p:spPr bwMode="auto">
            <a:xfrm>
              <a:off x="1046838" y="3587736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2" name="Line 425"/>
            <p:cNvSpPr>
              <a:spLocks noChangeShapeType="1"/>
            </p:cNvSpPr>
            <p:nvPr/>
          </p:nvSpPr>
          <p:spPr bwMode="auto">
            <a:xfrm>
              <a:off x="1247593" y="3411533"/>
              <a:ext cx="0" cy="534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3" name="Line 426"/>
            <p:cNvSpPr>
              <a:spLocks noChangeShapeType="1"/>
            </p:cNvSpPr>
            <p:nvPr/>
          </p:nvSpPr>
          <p:spPr bwMode="auto">
            <a:xfrm>
              <a:off x="1231706" y="341153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4" name="Line 427"/>
            <p:cNvSpPr>
              <a:spLocks noChangeShapeType="1"/>
            </p:cNvSpPr>
            <p:nvPr/>
          </p:nvSpPr>
          <p:spPr bwMode="auto">
            <a:xfrm>
              <a:off x="1247593" y="3462083"/>
              <a:ext cx="0" cy="707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5" name="Line 428"/>
            <p:cNvSpPr>
              <a:spLocks noChangeShapeType="1"/>
            </p:cNvSpPr>
            <p:nvPr/>
          </p:nvSpPr>
          <p:spPr bwMode="auto">
            <a:xfrm>
              <a:off x="1231706" y="3531408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6" name="Line 429"/>
            <p:cNvSpPr>
              <a:spLocks noChangeShapeType="1"/>
            </p:cNvSpPr>
            <p:nvPr/>
          </p:nvSpPr>
          <p:spPr bwMode="auto">
            <a:xfrm>
              <a:off x="1439684" y="3378314"/>
              <a:ext cx="0" cy="47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7" name="Line 430"/>
            <p:cNvSpPr>
              <a:spLocks noChangeShapeType="1"/>
            </p:cNvSpPr>
            <p:nvPr/>
          </p:nvSpPr>
          <p:spPr bwMode="auto">
            <a:xfrm>
              <a:off x="1423796" y="337831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8" name="Line 431"/>
            <p:cNvSpPr>
              <a:spLocks noChangeShapeType="1"/>
            </p:cNvSpPr>
            <p:nvPr/>
          </p:nvSpPr>
          <p:spPr bwMode="auto">
            <a:xfrm>
              <a:off x="1439684" y="3424531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9" name="Line 432"/>
            <p:cNvSpPr>
              <a:spLocks noChangeShapeType="1"/>
            </p:cNvSpPr>
            <p:nvPr/>
          </p:nvSpPr>
          <p:spPr bwMode="auto">
            <a:xfrm>
              <a:off x="1423796" y="3482303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0" name="Line 433"/>
            <p:cNvSpPr>
              <a:spLocks noChangeShapeType="1"/>
            </p:cNvSpPr>
            <p:nvPr/>
          </p:nvSpPr>
          <p:spPr bwMode="auto">
            <a:xfrm>
              <a:off x="1771869" y="3360983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1" name="Line 434"/>
            <p:cNvSpPr>
              <a:spLocks noChangeShapeType="1"/>
            </p:cNvSpPr>
            <p:nvPr/>
          </p:nvSpPr>
          <p:spPr bwMode="auto">
            <a:xfrm>
              <a:off x="1757426" y="3360983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2" name="Line 435"/>
            <p:cNvSpPr>
              <a:spLocks noChangeShapeType="1"/>
            </p:cNvSpPr>
            <p:nvPr/>
          </p:nvSpPr>
          <p:spPr bwMode="auto">
            <a:xfrm>
              <a:off x="1771869" y="3401423"/>
              <a:ext cx="0" cy="577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3" name="Line 436"/>
            <p:cNvSpPr>
              <a:spLocks noChangeShapeType="1"/>
            </p:cNvSpPr>
            <p:nvPr/>
          </p:nvSpPr>
          <p:spPr bwMode="auto">
            <a:xfrm>
              <a:off x="1757426" y="34591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4" name="Line 437"/>
            <p:cNvSpPr>
              <a:spLocks noChangeShapeType="1"/>
            </p:cNvSpPr>
            <p:nvPr/>
          </p:nvSpPr>
          <p:spPr bwMode="auto">
            <a:xfrm>
              <a:off x="1922075" y="3375426"/>
              <a:ext cx="0" cy="44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5" name="Line 438"/>
            <p:cNvSpPr>
              <a:spLocks noChangeShapeType="1"/>
            </p:cNvSpPr>
            <p:nvPr/>
          </p:nvSpPr>
          <p:spPr bwMode="auto">
            <a:xfrm>
              <a:off x="1904744" y="337687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6" name="Line 439"/>
            <p:cNvSpPr>
              <a:spLocks noChangeShapeType="1"/>
            </p:cNvSpPr>
            <p:nvPr/>
          </p:nvSpPr>
          <p:spPr bwMode="auto">
            <a:xfrm>
              <a:off x="1922075" y="3420199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7" name="Line 440"/>
            <p:cNvSpPr>
              <a:spLocks noChangeShapeType="1"/>
            </p:cNvSpPr>
            <p:nvPr/>
          </p:nvSpPr>
          <p:spPr bwMode="auto">
            <a:xfrm>
              <a:off x="1904744" y="3476526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8" name="Line 441"/>
            <p:cNvSpPr>
              <a:spLocks noChangeShapeType="1"/>
            </p:cNvSpPr>
            <p:nvPr/>
          </p:nvSpPr>
          <p:spPr bwMode="auto">
            <a:xfrm>
              <a:off x="2092501" y="3431753"/>
              <a:ext cx="0" cy="173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9" name="Line 442"/>
            <p:cNvSpPr>
              <a:spLocks noChangeShapeType="1"/>
            </p:cNvSpPr>
            <p:nvPr/>
          </p:nvSpPr>
          <p:spPr bwMode="auto">
            <a:xfrm>
              <a:off x="2076613" y="3431753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" name="Line 443"/>
            <p:cNvSpPr>
              <a:spLocks noChangeShapeType="1"/>
            </p:cNvSpPr>
            <p:nvPr/>
          </p:nvSpPr>
          <p:spPr bwMode="auto">
            <a:xfrm>
              <a:off x="2092501" y="3447640"/>
              <a:ext cx="0" cy="23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" name="Line 444"/>
            <p:cNvSpPr>
              <a:spLocks noChangeShapeType="1"/>
            </p:cNvSpPr>
            <p:nvPr/>
          </p:nvSpPr>
          <p:spPr bwMode="auto">
            <a:xfrm>
              <a:off x="2076613" y="3470748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2" name="Line 445"/>
            <p:cNvSpPr>
              <a:spLocks noChangeShapeType="1"/>
            </p:cNvSpPr>
            <p:nvPr/>
          </p:nvSpPr>
          <p:spPr bwMode="auto">
            <a:xfrm>
              <a:off x="2309144" y="3373982"/>
              <a:ext cx="0" cy="23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" name="Line 446"/>
            <p:cNvSpPr>
              <a:spLocks noChangeShapeType="1"/>
            </p:cNvSpPr>
            <p:nvPr/>
          </p:nvSpPr>
          <p:spPr bwMode="auto">
            <a:xfrm>
              <a:off x="2291812" y="3375426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" name="Line 447"/>
            <p:cNvSpPr>
              <a:spLocks noChangeShapeType="1"/>
            </p:cNvSpPr>
            <p:nvPr/>
          </p:nvSpPr>
          <p:spPr bwMode="auto">
            <a:xfrm>
              <a:off x="2309144" y="3395646"/>
              <a:ext cx="0" cy="24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" name="Line 448"/>
            <p:cNvSpPr>
              <a:spLocks noChangeShapeType="1"/>
            </p:cNvSpPr>
            <p:nvPr/>
          </p:nvSpPr>
          <p:spPr bwMode="auto">
            <a:xfrm>
              <a:off x="2291812" y="341875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" name="Line 449"/>
            <p:cNvSpPr>
              <a:spLocks noChangeShapeType="1"/>
            </p:cNvSpPr>
            <p:nvPr/>
          </p:nvSpPr>
          <p:spPr bwMode="auto">
            <a:xfrm>
              <a:off x="2730875" y="3199223"/>
              <a:ext cx="0" cy="47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" name="Line 450"/>
            <p:cNvSpPr>
              <a:spLocks noChangeShapeType="1"/>
            </p:cNvSpPr>
            <p:nvPr/>
          </p:nvSpPr>
          <p:spPr bwMode="auto">
            <a:xfrm>
              <a:off x="2716432" y="319922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" name="Line 451"/>
            <p:cNvSpPr>
              <a:spLocks noChangeShapeType="1"/>
            </p:cNvSpPr>
            <p:nvPr/>
          </p:nvSpPr>
          <p:spPr bwMode="auto">
            <a:xfrm>
              <a:off x="2730875" y="3245440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" name="Line 452"/>
            <p:cNvSpPr>
              <a:spLocks noChangeShapeType="1"/>
            </p:cNvSpPr>
            <p:nvPr/>
          </p:nvSpPr>
          <p:spPr bwMode="auto">
            <a:xfrm>
              <a:off x="2716432" y="3303211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" name="Line 453"/>
            <p:cNvSpPr>
              <a:spLocks noChangeShapeType="1"/>
            </p:cNvSpPr>
            <p:nvPr/>
          </p:nvSpPr>
          <p:spPr bwMode="auto">
            <a:xfrm>
              <a:off x="3048618" y="3027353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1" name="Line 454"/>
            <p:cNvSpPr>
              <a:spLocks noChangeShapeType="1"/>
            </p:cNvSpPr>
            <p:nvPr/>
          </p:nvSpPr>
          <p:spPr bwMode="auto">
            <a:xfrm>
              <a:off x="3028398" y="3027353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2" name="Line 455"/>
            <p:cNvSpPr>
              <a:spLocks noChangeShapeType="1"/>
            </p:cNvSpPr>
            <p:nvPr/>
          </p:nvSpPr>
          <p:spPr bwMode="auto">
            <a:xfrm>
              <a:off x="3048618" y="3098123"/>
              <a:ext cx="0" cy="1025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3" name="Line 456"/>
            <p:cNvSpPr>
              <a:spLocks noChangeShapeType="1"/>
            </p:cNvSpPr>
            <p:nvPr/>
          </p:nvSpPr>
          <p:spPr bwMode="auto">
            <a:xfrm>
              <a:off x="3028398" y="3199223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4" name="Line 457"/>
            <p:cNvSpPr>
              <a:spLocks noChangeShapeType="1"/>
            </p:cNvSpPr>
            <p:nvPr/>
          </p:nvSpPr>
          <p:spPr bwMode="auto">
            <a:xfrm>
              <a:off x="5017179" y="2336984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5" name="Line 458"/>
            <p:cNvSpPr>
              <a:spLocks noChangeShapeType="1"/>
            </p:cNvSpPr>
            <p:nvPr/>
          </p:nvSpPr>
          <p:spPr bwMode="auto">
            <a:xfrm>
              <a:off x="5001292" y="2338428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6" name="Line 459"/>
            <p:cNvSpPr>
              <a:spLocks noChangeShapeType="1"/>
            </p:cNvSpPr>
            <p:nvPr/>
          </p:nvSpPr>
          <p:spPr bwMode="auto">
            <a:xfrm>
              <a:off x="5017179" y="2400533"/>
              <a:ext cx="0" cy="895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7" name="Line 460"/>
            <p:cNvSpPr>
              <a:spLocks noChangeShapeType="1"/>
            </p:cNvSpPr>
            <p:nvPr/>
          </p:nvSpPr>
          <p:spPr bwMode="auto">
            <a:xfrm>
              <a:off x="5001292" y="2488634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8" name="Line 461"/>
            <p:cNvSpPr>
              <a:spLocks noChangeShapeType="1"/>
            </p:cNvSpPr>
            <p:nvPr/>
          </p:nvSpPr>
          <p:spPr bwMode="auto">
            <a:xfrm>
              <a:off x="5444687" y="2549294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9" name="Line 462"/>
            <p:cNvSpPr>
              <a:spLocks noChangeShapeType="1"/>
            </p:cNvSpPr>
            <p:nvPr/>
          </p:nvSpPr>
          <p:spPr bwMode="auto">
            <a:xfrm>
              <a:off x="5430245" y="25492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0" name="Line 463"/>
            <p:cNvSpPr>
              <a:spLocks noChangeShapeType="1"/>
            </p:cNvSpPr>
            <p:nvPr/>
          </p:nvSpPr>
          <p:spPr bwMode="auto">
            <a:xfrm>
              <a:off x="5444687" y="2631619"/>
              <a:ext cx="0" cy="1299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1" name="Line 464"/>
            <p:cNvSpPr>
              <a:spLocks noChangeShapeType="1"/>
            </p:cNvSpPr>
            <p:nvPr/>
          </p:nvSpPr>
          <p:spPr bwMode="auto">
            <a:xfrm>
              <a:off x="5430245" y="2760160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2" name="Freeform 465"/>
            <p:cNvSpPr>
              <a:spLocks/>
            </p:cNvSpPr>
            <p:nvPr/>
          </p:nvSpPr>
          <p:spPr bwMode="auto">
            <a:xfrm>
              <a:off x="1059836" y="3462083"/>
              <a:ext cx="187757" cy="54883"/>
            </a:xfrm>
            <a:custGeom>
              <a:avLst/>
              <a:gdLst>
                <a:gd name="T0" fmla="*/ 129 w 130"/>
                <a:gd name="T1" fmla="*/ 0 h 38"/>
                <a:gd name="T2" fmla="*/ 130 w 130"/>
                <a:gd name="T3" fmla="*/ 0 h 38"/>
                <a:gd name="T4" fmla="*/ 130 w 130"/>
                <a:gd name="T5" fmla="*/ 2 h 38"/>
                <a:gd name="T6" fmla="*/ 2 w 130"/>
                <a:gd name="T7" fmla="*/ 38 h 38"/>
                <a:gd name="T8" fmla="*/ 0 w 130"/>
                <a:gd name="T9" fmla="*/ 38 h 38"/>
                <a:gd name="T10" fmla="*/ 0 w 130"/>
                <a:gd name="T11" fmla="*/ 37 h 38"/>
                <a:gd name="T12" fmla="*/ 129 w 1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3" name="Freeform 466"/>
            <p:cNvSpPr>
              <a:spLocks/>
            </p:cNvSpPr>
            <p:nvPr/>
          </p:nvSpPr>
          <p:spPr bwMode="auto">
            <a:xfrm>
              <a:off x="1246149" y="3424531"/>
              <a:ext cx="196423" cy="40440"/>
            </a:xfrm>
            <a:custGeom>
              <a:avLst/>
              <a:gdLst>
                <a:gd name="T0" fmla="*/ 134 w 136"/>
                <a:gd name="T1" fmla="*/ 0 h 28"/>
                <a:gd name="T2" fmla="*/ 136 w 136"/>
                <a:gd name="T3" fmla="*/ 0 h 28"/>
                <a:gd name="T4" fmla="*/ 136 w 136"/>
                <a:gd name="T5" fmla="*/ 1 h 28"/>
                <a:gd name="T6" fmla="*/ 1 w 136"/>
                <a:gd name="T7" fmla="*/ 28 h 28"/>
                <a:gd name="T8" fmla="*/ 0 w 136"/>
                <a:gd name="T9" fmla="*/ 28 h 28"/>
                <a:gd name="T10" fmla="*/ 0 w 136"/>
                <a:gd name="T11" fmla="*/ 26 h 28"/>
                <a:gd name="T12" fmla="*/ 134 w 13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4" name="Freeform 467"/>
            <p:cNvSpPr>
              <a:spLocks/>
            </p:cNvSpPr>
            <p:nvPr/>
          </p:nvSpPr>
          <p:spPr bwMode="auto">
            <a:xfrm>
              <a:off x="1439684" y="3401423"/>
              <a:ext cx="333630" cy="24553"/>
            </a:xfrm>
            <a:custGeom>
              <a:avLst/>
              <a:gdLst>
                <a:gd name="T0" fmla="*/ 230 w 231"/>
                <a:gd name="T1" fmla="*/ 0 h 17"/>
                <a:gd name="T2" fmla="*/ 231 w 231"/>
                <a:gd name="T3" fmla="*/ 0 h 17"/>
                <a:gd name="T4" fmla="*/ 231 w 231"/>
                <a:gd name="T5" fmla="*/ 2 h 17"/>
                <a:gd name="T6" fmla="*/ 2 w 231"/>
                <a:gd name="T7" fmla="*/ 17 h 17"/>
                <a:gd name="T8" fmla="*/ 0 w 231"/>
                <a:gd name="T9" fmla="*/ 17 h 17"/>
                <a:gd name="T10" fmla="*/ 0 w 231"/>
                <a:gd name="T11" fmla="*/ 16 h 17"/>
                <a:gd name="T12" fmla="*/ 230 w 2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5" name="Freeform 468"/>
            <p:cNvSpPr>
              <a:spLocks/>
            </p:cNvSpPr>
            <p:nvPr/>
          </p:nvSpPr>
          <p:spPr bwMode="auto">
            <a:xfrm>
              <a:off x="1771869" y="3401423"/>
              <a:ext cx="151650" cy="18776"/>
            </a:xfrm>
            <a:custGeom>
              <a:avLst/>
              <a:gdLst>
                <a:gd name="T0" fmla="*/ 0 w 105"/>
                <a:gd name="T1" fmla="*/ 0 h 13"/>
                <a:gd name="T2" fmla="*/ 1 w 105"/>
                <a:gd name="T3" fmla="*/ 0 h 13"/>
                <a:gd name="T4" fmla="*/ 105 w 105"/>
                <a:gd name="T5" fmla="*/ 13 h 13"/>
                <a:gd name="T6" fmla="*/ 105 w 105"/>
                <a:gd name="T7" fmla="*/ 13 h 13"/>
                <a:gd name="T8" fmla="*/ 104 w 105"/>
                <a:gd name="T9" fmla="*/ 13 h 13"/>
                <a:gd name="T10" fmla="*/ 0 w 105"/>
                <a:gd name="T11" fmla="*/ 2 h 13"/>
                <a:gd name="T12" fmla="*/ 0 w 10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6" name="Freeform 469"/>
            <p:cNvSpPr>
              <a:spLocks/>
            </p:cNvSpPr>
            <p:nvPr/>
          </p:nvSpPr>
          <p:spPr bwMode="auto">
            <a:xfrm>
              <a:off x="1922075" y="3420199"/>
              <a:ext cx="171870" cy="28886"/>
            </a:xfrm>
            <a:custGeom>
              <a:avLst/>
              <a:gdLst>
                <a:gd name="T0" fmla="*/ 0 w 119"/>
                <a:gd name="T1" fmla="*/ 0 h 20"/>
                <a:gd name="T2" fmla="*/ 1 w 119"/>
                <a:gd name="T3" fmla="*/ 0 h 20"/>
                <a:gd name="T4" fmla="*/ 119 w 119"/>
                <a:gd name="T5" fmla="*/ 19 h 20"/>
                <a:gd name="T6" fmla="*/ 119 w 119"/>
                <a:gd name="T7" fmla="*/ 20 h 20"/>
                <a:gd name="T8" fmla="*/ 117 w 119"/>
                <a:gd name="T9" fmla="*/ 20 h 20"/>
                <a:gd name="T10" fmla="*/ 0 w 119"/>
                <a:gd name="T11" fmla="*/ 0 h 20"/>
                <a:gd name="T12" fmla="*/ 0 w 1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7" name="Freeform 470"/>
            <p:cNvSpPr>
              <a:spLocks/>
            </p:cNvSpPr>
            <p:nvPr/>
          </p:nvSpPr>
          <p:spPr bwMode="auto">
            <a:xfrm>
              <a:off x="2091056" y="3395646"/>
              <a:ext cx="219531" cy="53439"/>
            </a:xfrm>
            <a:custGeom>
              <a:avLst/>
              <a:gdLst>
                <a:gd name="T0" fmla="*/ 151 w 152"/>
                <a:gd name="T1" fmla="*/ 0 h 37"/>
                <a:gd name="T2" fmla="*/ 152 w 152"/>
                <a:gd name="T3" fmla="*/ 0 h 37"/>
                <a:gd name="T4" fmla="*/ 152 w 152"/>
                <a:gd name="T5" fmla="*/ 1 h 37"/>
                <a:gd name="T6" fmla="*/ 2 w 152"/>
                <a:gd name="T7" fmla="*/ 37 h 37"/>
                <a:gd name="T8" fmla="*/ 0 w 152"/>
                <a:gd name="T9" fmla="*/ 37 h 37"/>
                <a:gd name="T10" fmla="*/ 0 w 152"/>
                <a:gd name="T11" fmla="*/ 36 h 37"/>
                <a:gd name="T12" fmla="*/ 151 w 152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8" name="Freeform 471"/>
            <p:cNvSpPr>
              <a:spLocks/>
            </p:cNvSpPr>
            <p:nvPr/>
          </p:nvSpPr>
          <p:spPr bwMode="auto">
            <a:xfrm>
              <a:off x="2309144" y="3245440"/>
              <a:ext cx="423176" cy="151650"/>
            </a:xfrm>
            <a:custGeom>
              <a:avLst/>
              <a:gdLst>
                <a:gd name="T0" fmla="*/ 292 w 293"/>
                <a:gd name="T1" fmla="*/ 0 h 105"/>
                <a:gd name="T2" fmla="*/ 293 w 293"/>
                <a:gd name="T3" fmla="*/ 0 h 105"/>
                <a:gd name="T4" fmla="*/ 293 w 293"/>
                <a:gd name="T5" fmla="*/ 1 h 105"/>
                <a:gd name="T6" fmla="*/ 1 w 293"/>
                <a:gd name="T7" fmla="*/ 105 h 105"/>
                <a:gd name="T8" fmla="*/ 0 w 293"/>
                <a:gd name="T9" fmla="*/ 105 h 105"/>
                <a:gd name="T10" fmla="*/ 0 w 293"/>
                <a:gd name="T11" fmla="*/ 104 h 105"/>
                <a:gd name="T12" fmla="*/ 292 w 293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9" name="Freeform 472"/>
            <p:cNvSpPr>
              <a:spLocks/>
            </p:cNvSpPr>
            <p:nvPr/>
          </p:nvSpPr>
          <p:spPr bwMode="auto">
            <a:xfrm>
              <a:off x="2730875" y="3098123"/>
              <a:ext cx="317743" cy="148762"/>
            </a:xfrm>
            <a:custGeom>
              <a:avLst/>
              <a:gdLst>
                <a:gd name="T0" fmla="*/ 219 w 220"/>
                <a:gd name="T1" fmla="*/ 0 h 103"/>
                <a:gd name="T2" fmla="*/ 220 w 220"/>
                <a:gd name="T3" fmla="*/ 0 h 103"/>
                <a:gd name="T4" fmla="*/ 220 w 220"/>
                <a:gd name="T5" fmla="*/ 2 h 103"/>
                <a:gd name="T6" fmla="*/ 1 w 220"/>
                <a:gd name="T7" fmla="*/ 103 h 103"/>
                <a:gd name="T8" fmla="*/ 0 w 220"/>
                <a:gd name="T9" fmla="*/ 103 h 103"/>
                <a:gd name="T10" fmla="*/ 0 w 220"/>
                <a:gd name="T11" fmla="*/ 102 h 103"/>
                <a:gd name="T12" fmla="*/ 219 w 22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0" name="Freeform 473"/>
            <p:cNvSpPr>
              <a:spLocks/>
            </p:cNvSpPr>
            <p:nvPr/>
          </p:nvSpPr>
          <p:spPr bwMode="auto">
            <a:xfrm>
              <a:off x="3047173" y="3093790"/>
              <a:ext cx="719254" cy="7222"/>
            </a:xfrm>
            <a:custGeom>
              <a:avLst/>
              <a:gdLst>
                <a:gd name="T0" fmla="*/ 496 w 498"/>
                <a:gd name="T1" fmla="*/ 0 h 5"/>
                <a:gd name="T2" fmla="*/ 498 w 498"/>
                <a:gd name="T3" fmla="*/ 0 h 5"/>
                <a:gd name="T4" fmla="*/ 498 w 498"/>
                <a:gd name="T5" fmla="*/ 1 h 5"/>
                <a:gd name="T6" fmla="*/ 1 w 498"/>
                <a:gd name="T7" fmla="*/ 5 h 5"/>
                <a:gd name="T8" fmla="*/ 0 w 498"/>
                <a:gd name="T9" fmla="*/ 5 h 5"/>
                <a:gd name="T10" fmla="*/ 0 w 498"/>
                <a:gd name="T11" fmla="*/ 3 h 5"/>
                <a:gd name="T12" fmla="*/ 496 w 49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1" name="Freeform 474"/>
            <p:cNvSpPr>
              <a:spLocks/>
            </p:cNvSpPr>
            <p:nvPr/>
          </p:nvSpPr>
          <p:spPr bwMode="auto">
            <a:xfrm>
              <a:off x="3763539" y="3047573"/>
              <a:ext cx="174759" cy="47662"/>
            </a:xfrm>
            <a:custGeom>
              <a:avLst/>
              <a:gdLst>
                <a:gd name="T0" fmla="*/ 119 w 121"/>
                <a:gd name="T1" fmla="*/ 0 h 33"/>
                <a:gd name="T2" fmla="*/ 121 w 121"/>
                <a:gd name="T3" fmla="*/ 0 h 33"/>
                <a:gd name="T4" fmla="*/ 121 w 121"/>
                <a:gd name="T5" fmla="*/ 1 h 33"/>
                <a:gd name="T6" fmla="*/ 2 w 121"/>
                <a:gd name="T7" fmla="*/ 33 h 33"/>
                <a:gd name="T8" fmla="*/ 0 w 121"/>
                <a:gd name="T9" fmla="*/ 33 h 33"/>
                <a:gd name="T10" fmla="*/ 0 w 121"/>
                <a:gd name="T11" fmla="*/ 32 h 33"/>
                <a:gd name="T12" fmla="*/ 119 w 12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2" name="Freeform 475"/>
            <p:cNvSpPr>
              <a:spLocks/>
            </p:cNvSpPr>
            <p:nvPr/>
          </p:nvSpPr>
          <p:spPr bwMode="auto">
            <a:xfrm>
              <a:off x="3935409" y="2777491"/>
              <a:ext cx="388513" cy="271526"/>
            </a:xfrm>
            <a:custGeom>
              <a:avLst/>
              <a:gdLst>
                <a:gd name="T0" fmla="*/ 268 w 269"/>
                <a:gd name="T1" fmla="*/ 0 h 188"/>
                <a:gd name="T2" fmla="*/ 269 w 269"/>
                <a:gd name="T3" fmla="*/ 0 h 188"/>
                <a:gd name="T4" fmla="*/ 269 w 269"/>
                <a:gd name="T5" fmla="*/ 1 h 188"/>
                <a:gd name="T6" fmla="*/ 2 w 269"/>
                <a:gd name="T7" fmla="*/ 188 h 188"/>
                <a:gd name="T8" fmla="*/ 0 w 269"/>
                <a:gd name="T9" fmla="*/ 188 h 188"/>
                <a:gd name="T10" fmla="*/ 0 w 269"/>
                <a:gd name="T11" fmla="*/ 187 h 188"/>
                <a:gd name="T12" fmla="*/ 268 w 269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3" name="Freeform 476"/>
            <p:cNvSpPr>
              <a:spLocks/>
            </p:cNvSpPr>
            <p:nvPr/>
          </p:nvSpPr>
          <p:spPr bwMode="auto">
            <a:xfrm>
              <a:off x="4322478" y="2400533"/>
              <a:ext cx="694702" cy="378403"/>
            </a:xfrm>
            <a:custGeom>
              <a:avLst/>
              <a:gdLst>
                <a:gd name="T0" fmla="*/ 480 w 481"/>
                <a:gd name="T1" fmla="*/ 0 h 262"/>
                <a:gd name="T2" fmla="*/ 481 w 481"/>
                <a:gd name="T3" fmla="*/ 0 h 262"/>
                <a:gd name="T4" fmla="*/ 481 w 481"/>
                <a:gd name="T5" fmla="*/ 2 h 262"/>
                <a:gd name="T6" fmla="*/ 1 w 481"/>
                <a:gd name="T7" fmla="*/ 262 h 262"/>
                <a:gd name="T8" fmla="*/ 0 w 481"/>
                <a:gd name="T9" fmla="*/ 262 h 262"/>
                <a:gd name="T10" fmla="*/ 0 w 481"/>
                <a:gd name="T11" fmla="*/ 261 h 262"/>
                <a:gd name="T12" fmla="*/ 480 w 481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4" name="Freeform 477"/>
            <p:cNvSpPr>
              <a:spLocks/>
            </p:cNvSpPr>
            <p:nvPr/>
          </p:nvSpPr>
          <p:spPr bwMode="auto">
            <a:xfrm>
              <a:off x="5015735" y="2400533"/>
              <a:ext cx="430397" cy="232530"/>
            </a:xfrm>
            <a:custGeom>
              <a:avLst/>
              <a:gdLst>
                <a:gd name="T0" fmla="*/ 0 w 298"/>
                <a:gd name="T1" fmla="*/ 0 h 161"/>
                <a:gd name="T2" fmla="*/ 1 w 298"/>
                <a:gd name="T3" fmla="*/ 0 h 161"/>
                <a:gd name="T4" fmla="*/ 298 w 298"/>
                <a:gd name="T5" fmla="*/ 160 h 161"/>
                <a:gd name="T6" fmla="*/ 298 w 298"/>
                <a:gd name="T7" fmla="*/ 161 h 161"/>
                <a:gd name="T8" fmla="*/ 296 w 298"/>
                <a:gd name="T9" fmla="*/ 161 h 161"/>
                <a:gd name="T10" fmla="*/ 0 w 298"/>
                <a:gd name="T11" fmla="*/ 2 h 161"/>
                <a:gd name="T12" fmla="*/ 0 w 298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5" name="Freeform 478"/>
            <p:cNvSpPr>
              <a:spLocks/>
            </p:cNvSpPr>
            <p:nvPr/>
          </p:nvSpPr>
          <p:spPr bwMode="auto">
            <a:xfrm>
              <a:off x="909630" y="3691725"/>
              <a:ext cx="122765" cy="31774"/>
            </a:xfrm>
            <a:custGeom>
              <a:avLst/>
              <a:gdLst>
                <a:gd name="T0" fmla="*/ 0 w 85"/>
                <a:gd name="T1" fmla="*/ 0 h 22"/>
                <a:gd name="T2" fmla="*/ 2 w 85"/>
                <a:gd name="T3" fmla="*/ 0 h 22"/>
                <a:gd name="T4" fmla="*/ 85 w 85"/>
                <a:gd name="T5" fmla="*/ 19 h 22"/>
                <a:gd name="T6" fmla="*/ 85 w 85"/>
                <a:gd name="T7" fmla="*/ 22 h 22"/>
                <a:gd name="T8" fmla="*/ 82 w 85"/>
                <a:gd name="T9" fmla="*/ 22 h 22"/>
                <a:gd name="T10" fmla="*/ 0 w 85"/>
                <a:gd name="T11" fmla="*/ 2 h 22"/>
                <a:gd name="T12" fmla="*/ 0 w 8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6" name="Freeform 479"/>
            <p:cNvSpPr>
              <a:spLocks/>
            </p:cNvSpPr>
            <p:nvPr/>
          </p:nvSpPr>
          <p:spPr bwMode="auto">
            <a:xfrm>
              <a:off x="1081501" y="3724943"/>
              <a:ext cx="25997" cy="4333"/>
            </a:xfrm>
            <a:custGeom>
              <a:avLst/>
              <a:gdLst>
                <a:gd name="T0" fmla="*/ 15 w 18"/>
                <a:gd name="T1" fmla="*/ 0 h 3"/>
                <a:gd name="T2" fmla="*/ 18 w 18"/>
                <a:gd name="T3" fmla="*/ 0 h 3"/>
                <a:gd name="T4" fmla="*/ 18 w 18"/>
                <a:gd name="T5" fmla="*/ 2 h 3"/>
                <a:gd name="T6" fmla="*/ 2 w 18"/>
                <a:gd name="T7" fmla="*/ 3 h 3"/>
                <a:gd name="T8" fmla="*/ 0 w 18"/>
                <a:gd name="T9" fmla="*/ 3 h 3"/>
                <a:gd name="T10" fmla="*/ 0 w 18"/>
                <a:gd name="T11" fmla="*/ 1 h 3"/>
                <a:gd name="T12" fmla="*/ 15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7" name="Freeform 480"/>
            <p:cNvSpPr>
              <a:spLocks/>
            </p:cNvSpPr>
            <p:nvPr/>
          </p:nvSpPr>
          <p:spPr bwMode="auto">
            <a:xfrm>
              <a:off x="1155159" y="3719166"/>
              <a:ext cx="92434" cy="7222"/>
            </a:xfrm>
            <a:custGeom>
              <a:avLst/>
              <a:gdLst>
                <a:gd name="T0" fmla="*/ 62 w 64"/>
                <a:gd name="T1" fmla="*/ 0 h 5"/>
                <a:gd name="T2" fmla="*/ 64 w 64"/>
                <a:gd name="T3" fmla="*/ 0 h 5"/>
                <a:gd name="T4" fmla="*/ 64 w 64"/>
                <a:gd name="T5" fmla="*/ 3 h 5"/>
                <a:gd name="T6" fmla="*/ 2 w 64"/>
                <a:gd name="T7" fmla="*/ 5 h 5"/>
                <a:gd name="T8" fmla="*/ 0 w 64"/>
                <a:gd name="T9" fmla="*/ 5 h 5"/>
                <a:gd name="T10" fmla="*/ 0 w 64"/>
                <a:gd name="T11" fmla="*/ 3 h 5"/>
                <a:gd name="T12" fmla="*/ 62 w 6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8" name="Freeform 481"/>
            <p:cNvSpPr>
              <a:spLocks/>
            </p:cNvSpPr>
            <p:nvPr/>
          </p:nvSpPr>
          <p:spPr bwMode="auto">
            <a:xfrm>
              <a:off x="1244705" y="3711945"/>
              <a:ext cx="33219" cy="11554"/>
            </a:xfrm>
            <a:custGeom>
              <a:avLst/>
              <a:gdLst>
                <a:gd name="T0" fmla="*/ 20 w 23"/>
                <a:gd name="T1" fmla="*/ 0 h 8"/>
                <a:gd name="T2" fmla="*/ 23 w 23"/>
                <a:gd name="T3" fmla="*/ 0 h 8"/>
                <a:gd name="T4" fmla="*/ 23 w 23"/>
                <a:gd name="T5" fmla="*/ 2 h 8"/>
                <a:gd name="T6" fmla="*/ 2 w 23"/>
                <a:gd name="T7" fmla="*/ 8 h 8"/>
                <a:gd name="T8" fmla="*/ 0 w 23"/>
                <a:gd name="T9" fmla="*/ 8 h 8"/>
                <a:gd name="T10" fmla="*/ 0 w 23"/>
                <a:gd name="T11" fmla="*/ 5 h 8"/>
                <a:gd name="T12" fmla="*/ 20 w 2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9" name="Freeform 482"/>
            <p:cNvSpPr>
              <a:spLocks/>
            </p:cNvSpPr>
            <p:nvPr/>
          </p:nvSpPr>
          <p:spPr bwMode="auto">
            <a:xfrm>
              <a:off x="1325585" y="3694613"/>
              <a:ext cx="25997" cy="8666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3 w 18"/>
                <a:gd name="T7" fmla="*/ 6 h 6"/>
                <a:gd name="T8" fmla="*/ 0 w 18"/>
                <a:gd name="T9" fmla="*/ 6 h 6"/>
                <a:gd name="T10" fmla="*/ 0 w 18"/>
                <a:gd name="T11" fmla="*/ 4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0" name="Freeform 483"/>
            <p:cNvSpPr>
              <a:spLocks/>
            </p:cNvSpPr>
            <p:nvPr/>
          </p:nvSpPr>
          <p:spPr bwMode="auto">
            <a:xfrm>
              <a:off x="1402132" y="3675837"/>
              <a:ext cx="40440" cy="11554"/>
            </a:xfrm>
            <a:custGeom>
              <a:avLst/>
              <a:gdLst>
                <a:gd name="T0" fmla="*/ 25 w 28"/>
                <a:gd name="T1" fmla="*/ 0 h 8"/>
                <a:gd name="T2" fmla="*/ 28 w 28"/>
                <a:gd name="T3" fmla="*/ 0 h 8"/>
                <a:gd name="T4" fmla="*/ 28 w 28"/>
                <a:gd name="T5" fmla="*/ 3 h 8"/>
                <a:gd name="T6" fmla="*/ 1 w 28"/>
                <a:gd name="T7" fmla="*/ 8 h 8"/>
                <a:gd name="T8" fmla="*/ 0 w 28"/>
                <a:gd name="T9" fmla="*/ 8 h 8"/>
                <a:gd name="T10" fmla="*/ 0 w 28"/>
                <a:gd name="T11" fmla="*/ 5 h 8"/>
                <a:gd name="T12" fmla="*/ 25 w 2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1" name="Freeform 484"/>
            <p:cNvSpPr>
              <a:spLocks/>
            </p:cNvSpPr>
            <p:nvPr/>
          </p:nvSpPr>
          <p:spPr bwMode="auto">
            <a:xfrm>
              <a:off x="1438239" y="3655617"/>
              <a:ext cx="85213" cy="24553"/>
            </a:xfrm>
            <a:custGeom>
              <a:avLst/>
              <a:gdLst>
                <a:gd name="T0" fmla="*/ 56 w 59"/>
                <a:gd name="T1" fmla="*/ 0 h 17"/>
                <a:gd name="T2" fmla="*/ 59 w 59"/>
                <a:gd name="T3" fmla="*/ 0 h 17"/>
                <a:gd name="T4" fmla="*/ 59 w 59"/>
                <a:gd name="T5" fmla="*/ 3 h 17"/>
                <a:gd name="T6" fmla="*/ 3 w 59"/>
                <a:gd name="T7" fmla="*/ 17 h 17"/>
                <a:gd name="T8" fmla="*/ 0 w 59"/>
                <a:gd name="T9" fmla="*/ 17 h 17"/>
                <a:gd name="T10" fmla="*/ 0 w 59"/>
                <a:gd name="T11" fmla="*/ 14 h 17"/>
                <a:gd name="T12" fmla="*/ 56 w 5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2" name="Freeform 485"/>
            <p:cNvSpPr>
              <a:spLocks/>
            </p:cNvSpPr>
            <p:nvPr/>
          </p:nvSpPr>
          <p:spPr bwMode="auto">
            <a:xfrm>
              <a:off x="1572558" y="3636842"/>
              <a:ext cx="24553" cy="10110"/>
            </a:xfrm>
            <a:custGeom>
              <a:avLst/>
              <a:gdLst>
                <a:gd name="T0" fmla="*/ 15 w 17"/>
                <a:gd name="T1" fmla="*/ 0 h 7"/>
                <a:gd name="T2" fmla="*/ 17 w 17"/>
                <a:gd name="T3" fmla="*/ 0 h 7"/>
                <a:gd name="T4" fmla="*/ 17 w 17"/>
                <a:gd name="T5" fmla="*/ 3 h 7"/>
                <a:gd name="T6" fmla="*/ 2 w 17"/>
                <a:gd name="T7" fmla="*/ 7 h 7"/>
                <a:gd name="T8" fmla="*/ 0 w 17"/>
                <a:gd name="T9" fmla="*/ 7 h 7"/>
                <a:gd name="T10" fmla="*/ 0 w 17"/>
                <a:gd name="T11" fmla="*/ 4 h 7"/>
                <a:gd name="T12" fmla="*/ 15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3" name="Freeform 486"/>
            <p:cNvSpPr>
              <a:spLocks/>
            </p:cNvSpPr>
            <p:nvPr/>
          </p:nvSpPr>
          <p:spPr bwMode="auto">
            <a:xfrm>
              <a:off x="1646216" y="3596402"/>
              <a:ext cx="108322" cy="28886"/>
            </a:xfrm>
            <a:custGeom>
              <a:avLst/>
              <a:gdLst>
                <a:gd name="T0" fmla="*/ 73 w 75"/>
                <a:gd name="T1" fmla="*/ 0 h 20"/>
                <a:gd name="T2" fmla="*/ 75 w 75"/>
                <a:gd name="T3" fmla="*/ 0 h 20"/>
                <a:gd name="T4" fmla="*/ 75 w 75"/>
                <a:gd name="T5" fmla="*/ 1 h 20"/>
                <a:gd name="T6" fmla="*/ 3 w 75"/>
                <a:gd name="T7" fmla="*/ 20 h 20"/>
                <a:gd name="T8" fmla="*/ 0 w 75"/>
                <a:gd name="T9" fmla="*/ 20 h 20"/>
                <a:gd name="T10" fmla="*/ 0 w 75"/>
                <a:gd name="T11" fmla="*/ 18 h 20"/>
                <a:gd name="T12" fmla="*/ 73 w 7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4" name="Line 487"/>
            <p:cNvSpPr>
              <a:spLocks noChangeShapeType="1"/>
            </p:cNvSpPr>
            <p:nvPr/>
          </p:nvSpPr>
          <p:spPr bwMode="auto">
            <a:xfrm>
              <a:off x="1751649" y="3596402"/>
              <a:ext cx="1877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5" name="Line 488"/>
            <p:cNvSpPr>
              <a:spLocks noChangeShapeType="1"/>
            </p:cNvSpPr>
            <p:nvPr/>
          </p:nvSpPr>
          <p:spPr bwMode="auto">
            <a:xfrm>
              <a:off x="1818086" y="3596402"/>
              <a:ext cx="259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6" name="Freeform 489"/>
            <p:cNvSpPr>
              <a:spLocks/>
            </p:cNvSpPr>
            <p:nvPr/>
          </p:nvSpPr>
          <p:spPr bwMode="auto">
            <a:xfrm>
              <a:off x="1893189" y="3590625"/>
              <a:ext cx="88102" cy="5777"/>
            </a:xfrm>
            <a:custGeom>
              <a:avLst/>
              <a:gdLst>
                <a:gd name="T0" fmla="*/ 58 w 61"/>
                <a:gd name="T1" fmla="*/ 0 h 4"/>
                <a:gd name="T2" fmla="*/ 61 w 61"/>
                <a:gd name="T3" fmla="*/ 0 h 4"/>
                <a:gd name="T4" fmla="*/ 61 w 61"/>
                <a:gd name="T5" fmla="*/ 4 h 4"/>
                <a:gd name="T6" fmla="*/ 2 w 61"/>
                <a:gd name="T7" fmla="*/ 4 h 4"/>
                <a:gd name="T8" fmla="*/ 0 w 61"/>
                <a:gd name="T9" fmla="*/ 4 h 4"/>
                <a:gd name="T10" fmla="*/ 0 w 61"/>
                <a:gd name="T11" fmla="*/ 2 h 4"/>
                <a:gd name="T12" fmla="*/ 58 w 6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7" name="Line 490"/>
            <p:cNvSpPr>
              <a:spLocks noChangeShapeType="1"/>
            </p:cNvSpPr>
            <p:nvPr/>
          </p:nvSpPr>
          <p:spPr bwMode="auto">
            <a:xfrm>
              <a:off x="974624" y="3538630"/>
              <a:ext cx="0" cy="909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8" name="Line 491"/>
            <p:cNvSpPr>
              <a:spLocks noChangeShapeType="1"/>
            </p:cNvSpPr>
            <p:nvPr/>
          </p:nvSpPr>
          <p:spPr bwMode="auto">
            <a:xfrm>
              <a:off x="958736" y="354007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9" name="Line 492"/>
            <p:cNvSpPr>
              <a:spLocks noChangeShapeType="1"/>
            </p:cNvSpPr>
            <p:nvPr/>
          </p:nvSpPr>
          <p:spPr bwMode="auto">
            <a:xfrm>
              <a:off x="974624" y="3625287"/>
              <a:ext cx="0" cy="144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0" name="Line 493"/>
            <p:cNvSpPr>
              <a:spLocks noChangeShapeType="1"/>
            </p:cNvSpPr>
            <p:nvPr/>
          </p:nvSpPr>
          <p:spPr bwMode="auto">
            <a:xfrm>
              <a:off x="958736" y="363973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1" name="Line 494"/>
            <p:cNvSpPr>
              <a:spLocks noChangeShapeType="1"/>
            </p:cNvSpPr>
            <p:nvPr/>
          </p:nvSpPr>
          <p:spPr bwMode="auto">
            <a:xfrm>
              <a:off x="1225929" y="3447640"/>
              <a:ext cx="0" cy="895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2" name="Line 495"/>
            <p:cNvSpPr>
              <a:spLocks noChangeShapeType="1"/>
            </p:cNvSpPr>
            <p:nvPr/>
          </p:nvSpPr>
          <p:spPr bwMode="auto">
            <a:xfrm>
              <a:off x="1211486" y="344764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3" name="Line 496"/>
            <p:cNvSpPr>
              <a:spLocks noChangeShapeType="1"/>
            </p:cNvSpPr>
            <p:nvPr/>
          </p:nvSpPr>
          <p:spPr bwMode="auto">
            <a:xfrm>
              <a:off x="1225929" y="3532853"/>
              <a:ext cx="0" cy="144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4" name="Line 497"/>
            <p:cNvSpPr>
              <a:spLocks noChangeShapeType="1"/>
            </p:cNvSpPr>
            <p:nvPr/>
          </p:nvSpPr>
          <p:spPr bwMode="auto">
            <a:xfrm>
              <a:off x="1211486" y="3544407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5" name="Line 498"/>
            <p:cNvSpPr>
              <a:spLocks noChangeShapeType="1"/>
            </p:cNvSpPr>
            <p:nvPr/>
          </p:nvSpPr>
          <p:spPr bwMode="auto">
            <a:xfrm>
              <a:off x="900965" y="4431199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6" name="Line 499"/>
            <p:cNvSpPr>
              <a:spLocks noChangeShapeType="1"/>
            </p:cNvSpPr>
            <p:nvPr/>
          </p:nvSpPr>
          <p:spPr bwMode="auto">
            <a:xfrm>
              <a:off x="900965" y="386215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7" name="Line 500"/>
            <p:cNvSpPr>
              <a:spLocks noChangeShapeType="1"/>
            </p:cNvSpPr>
            <p:nvPr/>
          </p:nvSpPr>
          <p:spPr bwMode="auto">
            <a:xfrm>
              <a:off x="900965" y="3290213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8" name="Line 501"/>
            <p:cNvSpPr>
              <a:spLocks noChangeShapeType="1"/>
            </p:cNvSpPr>
            <p:nvPr/>
          </p:nvSpPr>
          <p:spPr bwMode="auto">
            <a:xfrm>
              <a:off x="900965" y="271972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9" name="Line 502"/>
            <p:cNvSpPr>
              <a:spLocks noChangeShapeType="1"/>
            </p:cNvSpPr>
            <p:nvPr/>
          </p:nvSpPr>
          <p:spPr bwMode="auto">
            <a:xfrm>
              <a:off x="900965" y="2146339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0" name="Line 503"/>
            <p:cNvSpPr>
              <a:spLocks noChangeShapeType="1"/>
            </p:cNvSpPr>
            <p:nvPr/>
          </p:nvSpPr>
          <p:spPr bwMode="auto">
            <a:xfrm>
              <a:off x="900965" y="157729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1" name="Line 504"/>
            <p:cNvSpPr>
              <a:spLocks noChangeShapeType="1"/>
            </p:cNvSpPr>
            <p:nvPr/>
          </p:nvSpPr>
          <p:spPr bwMode="auto">
            <a:xfrm>
              <a:off x="900965" y="1006797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2" name="Line 505"/>
            <p:cNvSpPr>
              <a:spLocks noChangeShapeType="1"/>
            </p:cNvSpPr>
            <p:nvPr/>
          </p:nvSpPr>
          <p:spPr bwMode="auto">
            <a:xfrm>
              <a:off x="900965" y="426221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3" name="Line 506"/>
            <p:cNvSpPr>
              <a:spLocks noChangeShapeType="1"/>
            </p:cNvSpPr>
            <p:nvPr/>
          </p:nvSpPr>
          <p:spPr bwMode="auto">
            <a:xfrm>
              <a:off x="900965" y="41596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4" name="Line 507"/>
            <p:cNvSpPr>
              <a:spLocks noChangeShapeType="1"/>
            </p:cNvSpPr>
            <p:nvPr/>
          </p:nvSpPr>
          <p:spPr bwMode="auto">
            <a:xfrm>
              <a:off x="900965" y="408890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5" name="Line 508"/>
            <p:cNvSpPr>
              <a:spLocks noChangeShapeType="1"/>
            </p:cNvSpPr>
            <p:nvPr/>
          </p:nvSpPr>
          <p:spPr bwMode="auto">
            <a:xfrm>
              <a:off x="900965" y="403113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6" name="Line 509"/>
            <p:cNvSpPr>
              <a:spLocks noChangeShapeType="1"/>
            </p:cNvSpPr>
            <p:nvPr/>
          </p:nvSpPr>
          <p:spPr bwMode="auto">
            <a:xfrm>
              <a:off x="900965" y="398635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7" name="Line 510"/>
            <p:cNvSpPr>
              <a:spLocks noChangeShapeType="1"/>
            </p:cNvSpPr>
            <p:nvPr/>
          </p:nvSpPr>
          <p:spPr bwMode="auto">
            <a:xfrm>
              <a:off x="900965" y="395025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8" name="Line 511"/>
            <p:cNvSpPr>
              <a:spLocks noChangeShapeType="1"/>
            </p:cNvSpPr>
            <p:nvPr/>
          </p:nvSpPr>
          <p:spPr bwMode="auto">
            <a:xfrm>
              <a:off x="900965" y="391703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9" name="Line 512"/>
            <p:cNvSpPr>
              <a:spLocks noChangeShapeType="1"/>
            </p:cNvSpPr>
            <p:nvPr/>
          </p:nvSpPr>
          <p:spPr bwMode="auto">
            <a:xfrm>
              <a:off x="900965" y="388814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0" name="Line 513"/>
            <p:cNvSpPr>
              <a:spLocks noChangeShapeType="1"/>
            </p:cNvSpPr>
            <p:nvPr/>
          </p:nvSpPr>
          <p:spPr bwMode="auto">
            <a:xfrm>
              <a:off x="900965" y="369028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1" name="Line 514"/>
            <p:cNvSpPr>
              <a:spLocks noChangeShapeType="1"/>
            </p:cNvSpPr>
            <p:nvPr/>
          </p:nvSpPr>
          <p:spPr bwMode="auto">
            <a:xfrm>
              <a:off x="900965" y="358773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2" name="Line 515"/>
            <p:cNvSpPr>
              <a:spLocks noChangeShapeType="1"/>
            </p:cNvSpPr>
            <p:nvPr/>
          </p:nvSpPr>
          <p:spPr bwMode="auto">
            <a:xfrm>
              <a:off x="900965" y="351696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3" name="Line 516"/>
            <p:cNvSpPr>
              <a:spLocks noChangeShapeType="1"/>
            </p:cNvSpPr>
            <p:nvPr/>
          </p:nvSpPr>
          <p:spPr bwMode="auto">
            <a:xfrm>
              <a:off x="900965" y="346208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4" name="Line 517"/>
            <p:cNvSpPr>
              <a:spLocks noChangeShapeType="1"/>
            </p:cNvSpPr>
            <p:nvPr/>
          </p:nvSpPr>
          <p:spPr bwMode="auto">
            <a:xfrm>
              <a:off x="900965" y="341586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5" name="Line 518"/>
            <p:cNvSpPr>
              <a:spLocks noChangeShapeType="1"/>
            </p:cNvSpPr>
            <p:nvPr/>
          </p:nvSpPr>
          <p:spPr bwMode="auto">
            <a:xfrm>
              <a:off x="900965" y="337831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6" name="Line 519"/>
            <p:cNvSpPr>
              <a:spLocks noChangeShapeType="1"/>
            </p:cNvSpPr>
            <p:nvPr/>
          </p:nvSpPr>
          <p:spPr bwMode="auto">
            <a:xfrm>
              <a:off x="900965" y="334509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7" name="Line 520"/>
            <p:cNvSpPr>
              <a:spLocks noChangeShapeType="1"/>
            </p:cNvSpPr>
            <p:nvPr/>
          </p:nvSpPr>
          <p:spPr bwMode="auto">
            <a:xfrm>
              <a:off x="900965" y="331621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8" name="Line 521"/>
            <p:cNvSpPr>
              <a:spLocks noChangeShapeType="1"/>
            </p:cNvSpPr>
            <p:nvPr/>
          </p:nvSpPr>
          <p:spPr bwMode="auto">
            <a:xfrm>
              <a:off x="900965" y="311834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9" name="Line 522"/>
            <p:cNvSpPr>
              <a:spLocks noChangeShapeType="1"/>
            </p:cNvSpPr>
            <p:nvPr/>
          </p:nvSpPr>
          <p:spPr bwMode="auto">
            <a:xfrm>
              <a:off x="900965" y="301724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0" name="Line 523"/>
            <p:cNvSpPr>
              <a:spLocks noChangeShapeType="1"/>
            </p:cNvSpPr>
            <p:nvPr/>
          </p:nvSpPr>
          <p:spPr bwMode="auto">
            <a:xfrm>
              <a:off x="900965" y="29464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1" name="Line 524"/>
            <p:cNvSpPr>
              <a:spLocks noChangeShapeType="1"/>
            </p:cNvSpPr>
            <p:nvPr/>
          </p:nvSpPr>
          <p:spPr bwMode="auto">
            <a:xfrm>
              <a:off x="900965" y="289014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2" name="Line 525"/>
            <p:cNvSpPr>
              <a:spLocks noChangeShapeType="1"/>
            </p:cNvSpPr>
            <p:nvPr/>
          </p:nvSpPr>
          <p:spPr bwMode="auto">
            <a:xfrm>
              <a:off x="900965" y="28439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3" name="Line 526"/>
            <p:cNvSpPr>
              <a:spLocks noChangeShapeType="1"/>
            </p:cNvSpPr>
            <p:nvPr/>
          </p:nvSpPr>
          <p:spPr bwMode="auto">
            <a:xfrm>
              <a:off x="900965" y="280782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4" name="Line 527"/>
            <p:cNvSpPr>
              <a:spLocks noChangeShapeType="1"/>
            </p:cNvSpPr>
            <p:nvPr/>
          </p:nvSpPr>
          <p:spPr bwMode="auto">
            <a:xfrm>
              <a:off x="900965" y="277604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5" name="Line 528"/>
            <p:cNvSpPr>
              <a:spLocks noChangeShapeType="1"/>
            </p:cNvSpPr>
            <p:nvPr/>
          </p:nvSpPr>
          <p:spPr bwMode="auto">
            <a:xfrm>
              <a:off x="900965" y="27442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6" name="Line 529"/>
            <p:cNvSpPr>
              <a:spLocks noChangeShapeType="1"/>
            </p:cNvSpPr>
            <p:nvPr/>
          </p:nvSpPr>
          <p:spPr bwMode="auto">
            <a:xfrm>
              <a:off x="900965" y="254640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7" name="Line 530"/>
            <p:cNvSpPr>
              <a:spLocks noChangeShapeType="1"/>
            </p:cNvSpPr>
            <p:nvPr/>
          </p:nvSpPr>
          <p:spPr bwMode="auto">
            <a:xfrm>
              <a:off x="900965" y="24467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8" name="Line 531"/>
            <p:cNvSpPr>
              <a:spLocks noChangeShapeType="1"/>
            </p:cNvSpPr>
            <p:nvPr/>
          </p:nvSpPr>
          <p:spPr bwMode="auto">
            <a:xfrm>
              <a:off x="900965" y="237598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9" name="Line 532"/>
            <p:cNvSpPr>
              <a:spLocks noChangeShapeType="1"/>
            </p:cNvSpPr>
            <p:nvPr/>
          </p:nvSpPr>
          <p:spPr bwMode="auto">
            <a:xfrm>
              <a:off x="900965" y="232109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0" name="Line 533"/>
            <p:cNvSpPr>
              <a:spLocks noChangeShapeType="1"/>
            </p:cNvSpPr>
            <p:nvPr/>
          </p:nvSpPr>
          <p:spPr bwMode="auto">
            <a:xfrm>
              <a:off x="900965" y="227488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1" name="Line 534"/>
            <p:cNvSpPr>
              <a:spLocks noChangeShapeType="1"/>
            </p:cNvSpPr>
            <p:nvPr/>
          </p:nvSpPr>
          <p:spPr bwMode="auto">
            <a:xfrm>
              <a:off x="900965" y="22373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2" name="Line 535"/>
            <p:cNvSpPr>
              <a:spLocks noChangeShapeType="1"/>
            </p:cNvSpPr>
            <p:nvPr/>
          </p:nvSpPr>
          <p:spPr bwMode="auto">
            <a:xfrm>
              <a:off x="900965" y="220555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3" name="Line 536"/>
            <p:cNvSpPr>
              <a:spLocks noChangeShapeType="1"/>
            </p:cNvSpPr>
            <p:nvPr/>
          </p:nvSpPr>
          <p:spPr bwMode="auto">
            <a:xfrm>
              <a:off x="900965" y="217522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4" name="Line 537"/>
            <p:cNvSpPr>
              <a:spLocks noChangeShapeType="1"/>
            </p:cNvSpPr>
            <p:nvPr/>
          </p:nvSpPr>
          <p:spPr bwMode="auto">
            <a:xfrm>
              <a:off x="900965" y="197735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5" name="Line 538"/>
            <p:cNvSpPr>
              <a:spLocks noChangeShapeType="1"/>
            </p:cNvSpPr>
            <p:nvPr/>
          </p:nvSpPr>
          <p:spPr bwMode="auto">
            <a:xfrm>
              <a:off x="900965" y="187481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6" name="Line 539"/>
            <p:cNvSpPr>
              <a:spLocks noChangeShapeType="1"/>
            </p:cNvSpPr>
            <p:nvPr/>
          </p:nvSpPr>
          <p:spPr bwMode="auto">
            <a:xfrm>
              <a:off x="900965" y="18040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7" name="Line 540"/>
            <p:cNvSpPr>
              <a:spLocks noChangeShapeType="1"/>
            </p:cNvSpPr>
            <p:nvPr/>
          </p:nvSpPr>
          <p:spPr bwMode="auto">
            <a:xfrm>
              <a:off x="900965" y="175060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8" name="Line 541"/>
            <p:cNvSpPr>
              <a:spLocks noChangeShapeType="1"/>
            </p:cNvSpPr>
            <p:nvPr/>
          </p:nvSpPr>
          <p:spPr bwMode="auto">
            <a:xfrm>
              <a:off x="900965" y="17029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9" name="Line 542"/>
            <p:cNvSpPr>
              <a:spLocks noChangeShapeType="1"/>
            </p:cNvSpPr>
            <p:nvPr/>
          </p:nvSpPr>
          <p:spPr bwMode="auto">
            <a:xfrm>
              <a:off x="900965" y="166539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0" name="Line 543"/>
            <p:cNvSpPr>
              <a:spLocks noChangeShapeType="1"/>
            </p:cNvSpPr>
            <p:nvPr/>
          </p:nvSpPr>
          <p:spPr bwMode="auto">
            <a:xfrm>
              <a:off x="900965" y="16307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1" name="Line 544"/>
            <p:cNvSpPr>
              <a:spLocks noChangeShapeType="1"/>
            </p:cNvSpPr>
            <p:nvPr/>
          </p:nvSpPr>
          <p:spPr bwMode="auto">
            <a:xfrm>
              <a:off x="900965" y="16018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" name="Line 545"/>
            <p:cNvSpPr>
              <a:spLocks noChangeShapeType="1"/>
            </p:cNvSpPr>
            <p:nvPr/>
          </p:nvSpPr>
          <p:spPr bwMode="auto">
            <a:xfrm>
              <a:off x="900965" y="140686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" name="Line 546"/>
            <p:cNvSpPr>
              <a:spLocks noChangeShapeType="1"/>
            </p:cNvSpPr>
            <p:nvPr/>
          </p:nvSpPr>
          <p:spPr bwMode="auto">
            <a:xfrm>
              <a:off x="900965" y="130576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4" name="Line 547"/>
            <p:cNvSpPr>
              <a:spLocks noChangeShapeType="1"/>
            </p:cNvSpPr>
            <p:nvPr/>
          </p:nvSpPr>
          <p:spPr bwMode="auto">
            <a:xfrm>
              <a:off x="900965" y="12335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5" name="Line 548"/>
            <p:cNvSpPr>
              <a:spLocks noChangeShapeType="1"/>
            </p:cNvSpPr>
            <p:nvPr/>
          </p:nvSpPr>
          <p:spPr bwMode="auto">
            <a:xfrm>
              <a:off x="900965" y="117722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6" name="Line 549"/>
            <p:cNvSpPr>
              <a:spLocks noChangeShapeType="1"/>
            </p:cNvSpPr>
            <p:nvPr/>
          </p:nvSpPr>
          <p:spPr bwMode="auto">
            <a:xfrm>
              <a:off x="900965" y="11324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7" name="Line 550"/>
            <p:cNvSpPr>
              <a:spLocks noChangeShapeType="1"/>
            </p:cNvSpPr>
            <p:nvPr/>
          </p:nvSpPr>
          <p:spPr bwMode="auto">
            <a:xfrm>
              <a:off x="900965" y="10963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8" name="Line 551"/>
            <p:cNvSpPr>
              <a:spLocks noChangeShapeType="1"/>
            </p:cNvSpPr>
            <p:nvPr/>
          </p:nvSpPr>
          <p:spPr bwMode="auto">
            <a:xfrm>
              <a:off x="900965" y="106312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9" name="Line 552"/>
            <p:cNvSpPr>
              <a:spLocks noChangeShapeType="1"/>
            </p:cNvSpPr>
            <p:nvPr/>
          </p:nvSpPr>
          <p:spPr bwMode="auto">
            <a:xfrm>
              <a:off x="900965" y="103279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0" name="Line 553"/>
            <p:cNvSpPr>
              <a:spLocks noChangeShapeType="1"/>
            </p:cNvSpPr>
            <p:nvPr/>
          </p:nvSpPr>
          <p:spPr bwMode="auto">
            <a:xfrm>
              <a:off x="5499570" y="4431199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1" name="Line 554"/>
            <p:cNvSpPr>
              <a:spLocks noChangeShapeType="1"/>
            </p:cNvSpPr>
            <p:nvPr/>
          </p:nvSpPr>
          <p:spPr bwMode="auto">
            <a:xfrm>
              <a:off x="5499570" y="386215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2" name="Line 555"/>
            <p:cNvSpPr>
              <a:spLocks noChangeShapeType="1"/>
            </p:cNvSpPr>
            <p:nvPr/>
          </p:nvSpPr>
          <p:spPr bwMode="auto">
            <a:xfrm>
              <a:off x="5499570" y="3290213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3" name="Line 556"/>
            <p:cNvSpPr>
              <a:spLocks noChangeShapeType="1"/>
            </p:cNvSpPr>
            <p:nvPr/>
          </p:nvSpPr>
          <p:spPr bwMode="auto">
            <a:xfrm>
              <a:off x="5499570" y="271972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4" name="Line 557"/>
            <p:cNvSpPr>
              <a:spLocks noChangeShapeType="1"/>
            </p:cNvSpPr>
            <p:nvPr/>
          </p:nvSpPr>
          <p:spPr bwMode="auto">
            <a:xfrm>
              <a:off x="5499570" y="2146339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5" name="Line 558"/>
            <p:cNvSpPr>
              <a:spLocks noChangeShapeType="1"/>
            </p:cNvSpPr>
            <p:nvPr/>
          </p:nvSpPr>
          <p:spPr bwMode="auto">
            <a:xfrm>
              <a:off x="5499570" y="157729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6" name="Line 559"/>
            <p:cNvSpPr>
              <a:spLocks noChangeShapeType="1"/>
            </p:cNvSpPr>
            <p:nvPr/>
          </p:nvSpPr>
          <p:spPr bwMode="auto">
            <a:xfrm>
              <a:off x="5499570" y="1006797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7" name="Line 560"/>
            <p:cNvSpPr>
              <a:spLocks noChangeShapeType="1"/>
            </p:cNvSpPr>
            <p:nvPr/>
          </p:nvSpPr>
          <p:spPr bwMode="auto">
            <a:xfrm>
              <a:off x="5521235" y="426221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8" name="Line 561"/>
            <p:cNvSpPr>
              <a:spLocks noChangeShapeType="1"/>
            </p:cNvSpPr>
            <p:nvPr/>
          </p:nvSpPr>
          <p:spPr bwMode="auto">
            <a:xfrm>
              <a:off x="5521235" y="41596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9" name="Line 562"/>
            <p:cNvSpPr>
              <a:spLocks noChangeShapeType="1"/>
            </p:cNvSpPr>
            <p:nvPr/>
          </p:nvSpPr>
          <p:spPr bwMode="auto">
            <a:xfrm>
              <a:off x="5521235" y="408890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0" name="Line 563"/>
            <p:cNvSpPr>
              <a:spLocks noChangeShapeType="1"/>
            </p:cNvSpPr>
            <p:nvPr/>
          </p:nvSpPr>
          <p:spPr bwMode="auto">
            <a:xfrm>
              <a:off x="5521235" y="403113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1" name="Line 564"/>
            <p:cNvSpPr>
              <a:spLocks noChangeShapeType="1"/>
            </p:cNvSpPr>
            <p:nvPr/>
          </p:nvSpPr>
          <p:spPr bwMode="auto">
            <a:xfrm>
              <a:off x="5521235" y="398635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2" name="Line 565"/>
            <p:cNvSpPr>
              <a:spLocks noChangeShapeType="1"/>
            </p:cNvSpPr>
            <p:nvPr/>
          </p:nvSpPr>
          <p:spPr bwMode="auto">
            <a:xfrm>
              <a:off x="5521235" y="395025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3" name="Line 566"/>
            <p:cNvSpPr>
              <a:spLocks noChangeShapeType="1"/>
            </p:cNvSpPr>
            <p:nvPr/>
          </p:nvSpPr>
          <p:spPr bwMode="auto">
            <a:xfrm>
              <a:off x="5521235" y="391703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4" name="Line 567"/>
            <p:cNvSpPr>
              <a:spLocks noChangeShapeType="1"/>
            </p:cNvSpPr>
            <p:nvPr/>
          </p:nvSpPr>
          <p:spPr bwMode="auto">
            <a:xfrm>
              <a:off x="5521235" y="388814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5" name="Line 568"/>
            <p:cNvSpPr>
              <a:spLocks noChangeShapeType="1"/>
            </p:cNvSpPr>
            <p:nvPr/>
          </p:nvSpPr>
          <p:spPr bwMode="auto">
            <a:xfrm>
              <a:off x="5521235" y="369028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6" name="Line 569"/>
            <p:cNvSpPr>
              <a:spLocks noChangeShapeType="1"/>
            </p:cNvSpPr>
            <p:nvPr/>
          </p:nvSpPr>
          <p:spPr bwMode="auto">
            <a:xfrm>
              <a:off x="5521235" y="358773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7" name="Line 570"/>
            <p:cNvSpPr>
              <a:spLocks noChangeShapeType="1"/>
            </p:cNvSpPr>
            <p:nvPr/>
          </p:nvSpPr>
          <p:spPr bwMode="auto">
            <a:xfrm>
              <a:off x="5521235" y="351696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8" name="Line 571"/>
            <p:cNvSpPr>
              <a:spLocks noChangeShapeType="1"/>
            </p:cNvSpPr>
            <p:nvPr/>
          </p:nvSpPr>
          <p:spPr bwMode="auto">
            <a:xfrm>
              <a:off x="5521235" y="346208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9" name="Line 572"/>
            <p:cNvSpPr>
              <a:spLocks noChangeShapeType="1"/>
            </p:cNvSpPr>
            <p:nvPr/>
          </p:nvSpPr>
          <p:spPr bwMode="auto">
            <a:xfrm>
              <a:off x="5521235" y="341586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0" name="Line 573"/>
            <p:cNvSpPr>
              <a:spLocks noChangeShapeType="1"/>
            </p:cNvSpPr>
            <p:nvPr/>
          </p:nvSpPr>
          <p:spPr bwMode="auto">
            <a:xfrm>
              <a:off x="5521235" y="337831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1" name="Line 574"/>
            <p:cNvSpPr>
              <a:spLocks noChangeShapeType="1"/>
            </p:cNvSpPr>
            <p:nvPr/>
          </p:nvSpPr>
          <p:spPr bwMode="auto">
            <a:xfrm>
              <a:off x="5521235" y="334509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2" name="Line 575"/>
            <p:cNvSpPr>
              <a:spLocks noChangeShapeType="1"/>
            </p:cNvSpPr>
            <p:nvPr/>
          </p:nvSpPr>
          <p:spPr bwMode="auto">
            <a:xfrm>
              <a:off x="5521235" y="331621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3" name="Line 576"/>
            <p:cNvSpPr>
              <a:spLocks noChangeShapeType="1"/>
            </p:cNvSpPr>
            <p:nvPr/>
          </p:nvSpPr>
          <p:spPr bwMode="auto">
            <a:xfrm>
              <a:off x="5521235" y="311834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4" name="Line 577"/>
            <p:cNvSpPr>
              <a:spLocks noChangeShapeType="1"/>
            </p:cNvSpPr>
            <p:nvPr/>
          </p:nvSpPr>
          <p:spPr bwMode="auto">
            <a:xfrm>
              <a:off x="5521235" y="301724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5" name="Line 578"/>
            <p:cNvSpPr>
              <a:spLocks noChangeShapeType="1"/>
            </p:cNvSpPr>
            <p:nvPr/>
          </p:nvSpPr>
          <p:spPr bwMode="auto">
            <a:xfrm>
              <a:off x="5521235" y="29464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6" name="Line 579"/>
            <p:cNvSpPr>
              <a:spLocks noChangeShapeType="1"/>
            </p:cNvSpPr>
            <p:nvPr/>
          </p:nvSpPr>
          <p:spPr bwMode="auto">
            <a:xfrm>
              <a:off x="5521235" y="289014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7" name="Line 580"/>
            <p:cNvSpPr>
              <a:spLocks noChangeShapeType="1"/>
            </p:cNvSpPr>
            <p:nvPr/>
          </p:nvSpPr>
          <p:spPr bwMode="auto">
            <a:xfrm>
              <a:off x="5521235" y="28439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8" name="Line 581"/>
            <p:cNvSpPr>
              <a:spLocks noChangeShapeType="1"/>
            </p:cNvSpPr>
            <p:nvPr/>
          </p:nvSpPr>
          <p:spPr bwMode="auto">
            <a:xfrm>
              <a:off x="5521235" y="280782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9" name="Line 582"/>
            <p:cNvSpPr>
              <a:spLocks noChangeShapeType="1"/>
            </p:cNvSpPr>
            <p:nvPr/>
          </p:nvSpPr>
          <p:spPr bwMode="auto">
            <a:xfrm>
              <a:off x="5521235" y="277604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0" name="Line 583"/>
            <p:cNvSpPr>
              <a:spLocks noChangeShapeType="1"/>
            </p:cNvSpPr>
            <p:nvPr/>
          </p:nvSpPr>
          <p:spPr bwMode="auto">
            <a:xfrm>
              <a:off x="5521235" y="27442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1" name="Line 584"/>
            <p:cNvSpPr>
              <a:spLocks noChangeShapeType="1"/>
            </p:cNvSpPr>
            <p:nvPr/>
          </p:nvSpPr>
          <p:spPr bwMode="auto">
            <a:xfrm>
              <a:off x="5521235" y="254640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2" name="Line 585"/>
            <p:cNvSpPr>
              <a:spLocks noChangeShapeType="1"/>
            </p:cNvSpPr>
            <p:nvPr/>
          </p:nvSpPr>
          <p:spPr bwMode="auto">
            <a:xfrm>
              <a:off x="5521235" y="24467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3" name="Line 586"/>
            <p:cNvSpPr>
              <a:spLocks noChangeShapeType="1"/>
            </p:cNvSpPr>
            <p:nvPr/>
          </p:nvSpPr>
          <p:spPr bwMode="auto">
            <a:xfrm>
              <a:off x="5521235" y="237598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4" name="Line 587"/>
            <p:cNvSpPr>
              <a:spLocks noChangeShapeType="1"/>
            </p:cNvSpPr>
            <p:nvPr/>
          </p:nvSpPr>
          <p:spPr bwMode="auto">
            <a:xfrm>
              <a:off x="5521235" y="232109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5" name="Line 588"/>
            <p:cNvSpPr>
              <a:spLocks noChangeShapeType="1"/>
            </p:cNvSpPr>
            <p:nvPr/>
          </p:nvSpPr>
          <p:spPr bwMode="auto">
            <a:xfrm>
              <a:off x="5521235" y="227488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6" name="Line 589"/>
            <p:cNvSpPr>
              <a:spLocks noChangeShapeType="1"/>
            </p:cNvSpPr>
            <p:nvPr/>
          </p:nvSpPr>
          <p:spPr bwMode="auto">
            <a:xfrm>
              <a:off x="5521235" y="22373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7" name="Line 590"/>
            <p:cNvSpPr>
              <a:spLocks noChangeShapeType="1"/>
            </p:cNvSpPr>
            <p:nvPr/>
          </p:nvSpPr>
          <p:spPr bwMode="auto">
            <a:xfrm>
              <a:off x="5521235" y="220555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8" name="Line 591"/>
            <p:cNvSpPr>
              <a:spLocks noChangeShapeType="1"/>
            </p:cNvSpPr>
            <p:nvPr/>
          </p:nvSpPr>
          <p:spPr bwMode="auto">
            <a:xfrm>
              <a:off x="5521235" y="217522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9" name="Line 592"/>
            <p:cNvSpPr>
              <a:spLocks noChangeShapeType="1"/>
            </p:cNvSpPr>
            <p:nvPr/>
          </p:nvSpPr>
          <p:spPr bwMode="auto">
            <a:xfrm>
              <a:off x="5521235" y="197735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0" name="Line 593"/>
            <p:cNvSpPr>
              <a:spLocks noChangeShapeType="1"/>
            </p:cNvSpPr>
            <p:nvPr/>
          </p:nvSpPr>
          <p:spPr bwMode="auto">
            <a:xfrm>
              <a:off x="5521235" y="187481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1" name="Line 594"/>
            <p:cNvSpPr>
              <a:spLocks noChangeShapeType="1"/>
            </p:cNvSpPr>
            <p:nvPr/>
          </p:nvSpPr>
          <p:spPr bwMode="auto">
            <a:xfrm>
              <a:off x="5521235" y="18040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2" name="Line 595"/>
            <p:cNvSpPr>
              <a:spLocks noChangeShapeType="1"/>
            </p:cNvSpPr>
            <p:nvPr/>
          </p:nvSpPr>
          <p:spPr bwMode="auto">
            <a:xfrm>
              <a:off x="5521235" y="175060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3" name="Line 596"/>
            <p:cNvSpPr>
              <a:spLocks noChangeShapeType="1"/>
            </p:cNvSpPr>
            <p:nvPr/>
          </p:nvSpPr>
          <p:spPr bwMode="auto">
            <a:xfrm>
              <a:off x="5521235" y="17029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4" name="Line 597"/>
            <p:cNvSpPr>
              <a:spLocks noChangeShapeType="1"/>
            </p:cNvSpPr>
            <p:nvPr/>
          </p:nvSpPr>
          <p:spPr bwMode="auto">
            <a:xfrm>
              <a:off x="5521235" y="166539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5" name="Line 598"/>
            <p:cNvSpPr>
              <a:spLocks noChangeShapeType="1"/>
            </p:cNvSpPr>
            <p:nvPr/>
          </p:nvSpPr>
          <p:spPr bwMode="auto">
            <a:xfrm>
              <a:off x="5521235" y="16307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6" name="Line 599"/>
            <p:cNvSpPr>
              <a:spLocks noChangeShapeType="1"/>
            </p:cNvSpPr>
            <p:nvPr/>
          </p:nvSpPr>
          <p:spPr bwMode="auto">
            <a:xfrm>
              <a:off x="5521235" y="16018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7" name="Line 600"/>
            <p:cNvSpPr>
              <a:spLocks noChangeShapeType="1"/>
            </p:cNvSpPr>
            <p:nvPr/>
          </p:nvSpPr>
          <p:spPr bwMode="auto">
            <a:xfrm>
              <a:off x="5521235" y="140686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8" name="Line 601"/>
            <p:cNvSpPr>
              <a:spLocks noChangeShapeType="1"/>
            </p:cNvSpPr>
            <p:nvPr/>
          </p:nvSpPr>
          <p:spPr bwMode="auto">
            <a:xfrm>
              <a:off x="5521235" y="130576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9" name="Line 602"/>
            <p:cNvSpPr>
              <a:spLocks noChangeShapeType="1"/>
            </p:cNvSpPr>
            <p:nvPr/>
          </p:nvSpPr>
          <p:spPr bwMode="auto">
            <a:xfrm>
              <a:off x="5521235" y="12335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0" name="Line 603"/>
            <p:cNvSpPr>
              <a:spLocks noChangeShapeType="1"/>
            </p:cNvSpPr>
            <p:nvPr/>
          </p:nvSpPr>
          <p:spPr bwMode="auto">
            <a:xfrm>
              <a:off x="5521235" y="117722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1" name="Line 604"/>
            <p:cNvSpPr>
              <a:spLocks noChangeShapeType="1"/>
            </p:cNvSpPr>
            <p:nvPr/>
          </p:nvSpPr>
          <p:spPr bwMode="auto">
            <a:xfrm>
              <a:off x="5521235" y="11324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2" name="Line 605"/>
            <p:cNvSpPr>
              <a:spLocks noChangeShapeType="1"/>
            </p:cNvSpPr>
            <p:nvPr/>
          </p:nvSpPr>
          <p:spPr bwMode="auto">
            <a:xfrm>
              <a:off x="5521235" y="10963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3" name="Line 606"/>
            <p:cNvSpPr>
              <a:spLocks noChangeShapeType="1"/>
            </p:cNvSpPr>
            <p:nvPr/>
          </p:nvSpPr>
          <p:spPr bwMode="auto">
            <a:xfrm>
              <a:off x="5521235" y="106312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4" name="Line 607"/>
            <p:cNvSpPr>
              <a:spLocks noChangeShapeType="1"/>
            </p:cNvSpPr>
            <p:nvPr/>
          </p:nvSpPr>
          <p:spPr bwMode="auto">
            <a:xfrm>
              <a:off x="5521235" y="103279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5" name="Line 609"/>
            <p:cNvSpPr>
              <a:spLocks noChangeShapeType="1"/>
            </p:cNvSpPr>
            <p:nvPr/>
          </p:nvSpPr>
          <p:spPr bwMode="auto">
            <a:xfrm>
              <a:off x="911075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6" name="Line 610"/>
            <p:cNvSpPr>
              <a:spLocks noChangeShapeType="1"/>
            </p:cNvSpPr>
            <p:nvPr/>
          </p:nvSpPr>
          <p:spPr bwMode="auto">
            <a:xfrm>
              <a:off x="2459349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7" name="Line 611"/>
            <p:cNvSpPr>
              <a:spLocks noChangeShapeType="1"/>
            </p:cNvSpPr>
            <p:nvPr/>
          </p:nvSpPr>
          <p:spPr bwMode="auto">
            <a:xfrm>
              <a:off x="4006179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8" name="Line 612"/>
            <p:cNvSpPr>
              <a:spLocks noChangeShapeType="1"/>
            </p:cNvSpPr>
            <p:nvPr/>
          </p:nvSpPr>
          <p:spPr bwMode="auto">
            <a:xfrm>
              <a:off x="5554453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9" name="Line 613"/>
            <p:cNvSpPr>
              <a:spLocks noChangeShapeType="1"/>
            </p:cNvSpPr>
            <p:nvPr/>
          </p:nvSpPr>
          <p:spPr bwMode="auto">
            <a:xfrm>
              <a:off x="1374690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0" name="Line 614"/>
            <p:cNvSpPr>
              <a:spLocks noChangeShapeType="1"/>
            </p:cNvSpPr>
            <p:nvPr/>
          </p:nvSpPr>
          <p:spPr bwMode="auto">
            <a:xfrm>
              <a:off x="164910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1" name="Line 615"/>
            <p:cNvSpPr>
              <a:spLocks noChangeShapeType="1"/>
            </p:cNvSpPr>
            <p:nvPr/>
          </p:nvSpPr>
          <p:spPr bwMode="auto">
            <a:xfrm>
              <a:off x="18426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2" name="Line 616"/>
            <p:cNvSpPr>
              <a:spLocks noChangeShapeType="1"/>
            </p:cNvSpPr>
            <p:nvPr/>
          </p:nvSpPr>
          <p:spPr bwMode="auto">
            <a:xfrm>
              <a:off x="199284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3" name="Line 617"/>
            <p:cNvSpPr>
              <a:spLocks noChangeShapeType="1"/>
            </p:cNvSpPr>
            <p:nvPr/>
          </p:nvSpPr>
          <p:spPr bwMode="auto">
            <a:xfrm>
              <a:off x="21156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4" name="Line 618"/>
            <p:cNvSpPr>
              <a:spLocks noChangeShapeType="1"/>
            </p:cNvSpPr>
            <p:nvPr/>
          </p:nvSpPr>
          <p:spPr bwMode="auto">
            <a:xfrm>
              <a:off x="2219598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5" name="Line 619"/>
            <p:cNvSpPr>
              <a:spLocks noChangeShapeType="1"/>
            </p:cNvSpPr>
            <p:nvPr/>
          </p:nvSpPr>
          <p:spPr bwMode="auto">
            <a:xfrm>
              <a:off x="230914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6" name="Line 620"/>
            <p:cNvSpPr>
              <a:spLocks noChangeShapeType="1"/>
            </p:cNvSpPr>
            <p:nvPr/>
          </p:nvSpPr>
          <p:spPr bwMode="auto">
            <a:xfrm>
              <a:off x="238713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7" name="Line 621"/>
            <p:cNvSpPr>
              <a:spLocks noChangeShapeType="1"/>
            </p:cNvSpPr>
            <p:nvPr/>
          </p:nvSpPr>
          <p:spPr bwMode="auto">
            <a:xfrm>
              <a:off x="29244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8" name="Line 622"/>
            <p:cNvSpPr>
              <a:spLocks noChangeShapeType="1"/>
            </p:cNvSpPr>
            <p:nvPr/>
          </p:nvSpPr>
          <p:spPr bwMode="auto">
            <a:xfrm>
              <a:off x="319737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9" name="Line 623"/>
            <p:cNvSpPr>
              <a:spLocks noChangeShapeType="1"/>
            </p:cNvSpPr>
            <p:nvPr/>
          </p:nvSpPr>
          <p:spPr bwMode="auto">
            <a:xfrm>
              <a:off x="338802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0" name="Line 624"/>
            <p:cNvSpPr>
              <a:spLocks noChangeShapeType="1"/>
            </p:cNvSpPr>
            <p:nvPr/>
          </p:nvSpPr>
          <p:spPr bwMode="auto">
            <a:xfrm>
              <a:off x="353967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1" name="Line 625"/>
            <p:cNvSpPr>
              <a:spLocks noChangeShapeType="1"/>
            </p:cNvSpPr>
            <p:nvPr/>
          </p:nvSpPr>
          <p:spPr bwMode="auto">
            <a:xfrm>
              <a:off x="366099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2" name="Line 626"/>
            <p:cNvSpPr>
              <a:spLocks noChangeShapeType="1"/>
            </p:cNvSpPr>
            <p:nvPr/>
          </p:nvSpPr>
          <p:spPr bwMode="auto">
            <a:xfrm>
              <a:off x="37635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3" name="Line 627"/>
            <p:cNvSpPr>
              <a:spLocks noChangeShapeType="1"/>
            </p:cNvSpPr>
            <p:nvPr/>
          </p:nvSpPr>
          <p:spPr bwMode="auto">
            <a:xfrm>
              <a:off x="3855973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4" name="Line 628"/>
            <p:cNvSpPr>
              <a:spLocks noChangeShapeType="1"/>
            </p:cNvSpPr>
            <p:nvPr/>
          </p:nvSpPr>
          <p:spPr bwMode="auto">
            <a:xfrm>
              <a:off x="39354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5" name="Line 629"/>
            <p:cNvSpPr>
              <a:spLocks noChangeShapeType="1"/>
            </p:cNvSpPr>
            <p:nvPr/>
          </p:nvSpPr>
          <p:spPr bwMode="auto">
            <a:xfrm>
              <a:off x="447268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6" name="Line 630"/>
            <p:cNvSpPr>
              <a:spLocks noChangeShapeType="1"/>
            </p:cNvSpPr>
            <p:nvPr/>
          </p:nvSpPr>
          <p:spPr bwMode="auto">
            <a:xfrm>
              <a:off x="47442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7" name="Line 631"/>
            <p:cNvSpPr>
              <a:spLocks noChangeShapeType="1"/>
            </p:cNvSpPr>
            <p:nvPr/>
          </p:nvSpPr>
          <p:spPr bwMode="auto">
            <a:xfrm>
              <a:off x="4939187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8" name="Line 632"/>
            <p:cNvSpPr>
              <a:spLocks noChangeShapeType="1"/>
            </p:cNvSpPr>
            <p:nvPr/>
          </p:nvSpPr>
          <p:spPr bwMode="auto">
            <a:xfrm>
              <a:off x="508650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9" name="Line 633"/>
            <p:cNvSpPr>
              <a:spLocks noChangeShapeType="1"/>
            </p:cNvSpPr>
            <p:nvPr/>
          </p:nvSpPr>
          <p:spPr bwMode="auto">
            <a:xfrm>
              <a:off x="5210713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0" name="Line 634"/>
            <p:cNvSpPr>
              <a:spLocks noChangeShapeType="1"/>
            </p:cNvSpPr>
            <p:nvPr/>
          </p:nvSpPr>
          <p:spPr bwMode="auto">
            <a:xfrm>
              <a:off x="5314702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1" name="Line 635"/>
            <p:cNvSpPr>
              <a:spLocks noChangeShapeType="1"/>
            </p:cNvSpPr>
            <p:nvPr/>
          </p:nvSpPr>
          <p:spPr bwMode="auto">
            <a:xfrm>
              <a:off x="540280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2" name="Line 636"/>
            <p:cNvSpPr>
              <a:spLocks noChangeShapeType="1"/>
            </p:cNvSpPr>
            <p:nvPr/>
          </p:nvSpPr>
          <p:spPr bwMode="auto">
            <a:xfrm>
              <a:off x="54822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3" name="Line 637"/>
            <p:cNvSpPr>
              <a:spLocks noChangeShapeType="1"/>
            </p:cNvSpPr>
            <p:nvPr/>
          </p:nvSpPr>
          <p:spPr bwMode="auto">
            <a:xfrm>
              <a:off x="911075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4" name="Line 638"/>
            <p:cNvSpPr>
              <a:spLocks noChangeShapeType="1"/>
            </p:cNvSpPr>
            <p:nvPr/>
          </p:nvSpPr>
          <p:spPr bwMode="auto">
            <a:xfrm>
              <a:off x="2459349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5" name="Line 639"/>
            <p:cNvSpPr>
              <a:spLocks noChangeShapeType="1"/>
            </p:cNvSpPr>
            <p:nvPr/>
          </p:nvSpPr>
          <p:spPr bwMode="auto">
            <a:xfrm>
              <a:off x="4006179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6" name="Line 640"/>
            <p:cNvSpPr>
              <a:spLocks noChangeShapeType="1"/>
            </p:cNvSpPr>
            <p:nvPr/>
          </p:nvSpPr>
          <p:spPr bwMode="auto">
            <a:xfrm>
              <a:off x="5554453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7" name="Line 641"/>
            <p:cNvSpPr>
              <a:spLocks noChangeShapeType="1"/>
            </p:cNvSpPr>
            <p:nvPr/>
          </p:nvSpPr>
          <p:spPr bwMode="auto">
            <a:xfrm>
              <a:off x="1374690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8" name="Line 642"/>
            <p:cNvSpPr>
              <a:spLocks noChangeShapeType="1"/>
            </p:cNvSpPr>
            <p:nvPr/>
          </p:nvSpPr>
          <p:spPr bwMode="auto">
            <a:xfrm>
              <a:off x="164910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9" name="Line 643"/>
            <p:cNvSpPr>
              <a:spLocks noChangeShapeType="1"/>
            </p:cNvSpPr>
            <p:nvPr/>
          </p:nvSpPr>
          <p:spPr bwMode="auto">
            <a:xfrm>
              <a:off x="18426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0" name="Line 644"/>
            <p:cNvSpPr>
              <a:spLocks noChangeShapeType="1"/>
            </p:cNvSpPr>
            <p:nvPr/>
          </p:nvSpPr>
          <p:spPr bwMode="auto">
            <a:xfrm>
              <a:off x="199284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1" name="Line 645"/>
            <p:cNvSpPr>
              <a:spLocks noChangeShapeType="1"/>
            </p:cNvSpPr>
            <p:nvPr/>
          </p:nvSpPr>
          <p:spPr bwMode="auto">
            <a:xfrm>
              <a:off x="21156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2" name="Line 646"/>
            <p:cNvSpPr>
              <a:spLocks noChangeShapeType="1"/>
            </p:cNvSpPr>
            <p:nvPr/>
          </p:nvSpPr>
          <p:spPr bwMode="auto">
            <a:xfrm>
              <a:off x="2219598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3" name="Line 647"/>
            <p:cNvSpPr>
              <a:spLocks noChangeShapeType="1"/>
            </p:cNvSpPr>
            <p:nvPr/>
          </p:nvSpPr>
          <p:spPr bwMode="auto">
            <a:xfrm>
              <a:off x="230914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" name="Line 648"/>
            <p:cNvSpPr>
              <a:spLocks noChangeShapeType="1"/>
            </p:cNvSpPr>
            <p:nvPr/>
          </p:nvSpPr>
          <p:spPr bwMode="auto">
            <a:xfrm>
              <a:off x="238713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" name="Line 649"/>
            <p:cNvSpPr>
              <a:spLocks noChangeShapeType="1"/>
            </p:cNvSpPr>
            <p:nvPr/>
          </p:nvSpPr>
          <p:spPr bwMode="auto">
            <a:xfrm>
              <a:off x="29244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6" name="Line 650"/>
            <p:cNvSpPr>
              <a:spLocks noChangeShapeType="1"/>
            </p:cNvSpPr>
            <p:nvPr/>
          </p:nvSpPr>
          <p:spPr bwMode="auto">
            <a:xfrm>
              <a:off x="319737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7" name="Line 651"/>
            <p:cNvSpPr>
              <a:spLocks noChangeShapeType="1"/>
            </p:cNvSpPr>
            <p:nvPr/>
          </p:nvSpPr>
          <p:spPr bwMode="auto">
            <a:xfrm>
              <a:off x="338802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" name="Line 652"/>
            <p:cNvSpPr>
              <a:spLocks noChangeShapeType="1"/>
            </p:cNvSpPr>
            <p:nvPr/>
          </p:nvSpPr>
          <p:spPr bwMode="auto">
            <a:xfrm>
              <a:off x="353967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9" name="Line 653"/>
            <p:cNvSpPr>
              <a:spLocks noChangeShapeType="1"/>
            </p:cNvSpPr>
            <p:nvPr/>
          </p:nvSpPr>
          <p:spPr bwMode="auto">
            <a:xfrm>
              <a:off x="366099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0" name="Line 654"/>
            <p:cNvSpPr>
              <a:spLocks noChangeShapeType="1"/>
            </p:cNvSpPr>
            <p:nvPr/>
          </p:nvSpPr>
          <p:spPr bwMode="auto">
            <a:xfrm>
              <a:off x="37635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1" name="Line 655"/>
            <p:cNvSpPr>
              <a:spLocks noChangeShapeType="1"/>
            </p:cNvSpPr>
            <p:nvPr/>
          </p:nvSpPr>
          <p:spPr bwMode="auto">
            <a:xfrm>
              <a:off x="3855973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2" name="Line 656"/>
            <p:cNvSpPr>
              <a:spLocks noChangeShapeType="1"/>
            </p:cNvSpPr>
            <p:nvPr/>
          </p:nvSpPr>
          <p:spPr bwMode="auto">
            <a:xfrm>
              <a:off x="39354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3" name="Line 657"/>
            <p:cNvSpPr>
              <a:spLocks noChangeShapeType="1"/>
            </p:cNvSpPr>
            <p:nvPr/>
          </p:nvSpPr>
          <p:spPr bwMode="auto">
            <a:xfrm>
              <a:off x="447268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4" name="Line 658"/>
            <p:cNvSpPr>
              <a:spLocks noChangeShapeType="1"/>
            </p:cNvSpPr>
            <p:nvPr/>
          </p:nvSpPr>
          <p:spPr bwMode="auto">
            <a:xfrm>
              <a:off x="47442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5" name="Line 659"/>
            <p:cNvSpPr>
              <a:spLocks noChangeShapeType="1"/>
            </p:cNvSpPr>
            <p:nvPr/>
          </p:nvSpPr>
          <p:spPr bwMode="auto">
            <a:xfrm>
              <a:off x="4939187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6" name="Line 660"/>
            <p:cNvSpPr>
              <a:spLocks noChangeShapeType="1"/>
            </p:cNvSpPr>
            <p:nvPr/>
          </p:nvSpPr>
          <p:spPr bwMode="auto">
            <a:xfrm>
              <a:off x="508650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7" name="Line 661"/>
            <p:cNvSpPr>
              <a:spLocks noChangeShapeType="1"/>
            </p:cNvSpPr>
            <p:nvPr/>
          </p:nvSpPr>
          <p:spPr bwMode="auto">
            <a:xfrm>
              <a:off x="5210713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8" name="Line 662"/>
            <p:cNvSpPr>
              <a:spLocks noChangeShapeType="1"/>
            </p:cNvSpPr>
            <p:nvPr/>
          </p:nvSpPr>
          <p:spPr bwMode="auto">
            <a:xfrm>
              <a:off x="5314702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9" name="Line 663"/>
            <p:cNvSpPr>
              <a:spLocks noChangeShapeType="1"/>
            </p:cNvSpPr>
            <p:nvPr/>
          </p:nvSpPr>
          <p:spPr bwMode="auto">
            <a:xfrm>
              <a:off x="540280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0" name="Line 664"/>
            <p:cNvSpPr>
              <a:spLocks noChangeShapeType="1"/>
            </p:cNvSpPr>
            <p:nvPr/>
          </p:nvSpPr>
          <p:spPr bwMode="auto">
            <a:xfrm>
              <a:off x="54822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1" name="Line 665"/>
            <p:cNvSpPr>
              <a:spLocks noChangeShapeType="1"/>
            </p:cNvSpPr>
            <p:nvPr/>
          </p:nvSpPr>
          <p:spPr bwMode="auto">
            <a:xfrm>
              <a:off x="911075" y="996687"/>
              <a:ext cx="0" cy="34446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2" name="Line 666"/>
            <p:cNvSpPr>
              <a:spLocks noChangeShapeType="1"/>
            </p:cNvSpPr>
            <p:nvPr/>
          </p:nvSpPr>
          <p:spPr bwMode="auto">
            <a:xfrm>
              <a:off x="5554453" y="996687"/>
              <a:ext cx="0" cy="34446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3" name="Line 667"/>
            <p:cNvSpPr>
              <a:spLocks noChangeShapeType="1"/>
            </p:cNvSpPr>
            <p:nvPr/>
          </p:nvSpPr>
          <p:spPr bwMode="auto">
            <a:xfrm>
              <a:off x="900965" y="4431199"/>
              <a:ext cx="46635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4" name="Line 668"/>
            <p:cNvSpPr>
              <a:spLocks noChangeShapeType="1"/>
            </p:cNvSpPr>
            <p:nvPr/>
          </p:nvSpPr>
          <p:spPr bwMode="auto">
            <a:xfrm>
              <a:off x="900965" y="1006797"/>
              <a:ext cx="46635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5" name="Freeform 669"/>
            <p:cNvSpPr>
              <a:spLocks/>
            </p:cNvSpPr>
            <p:nvPr/>
          </p:nvSpPr>
          <p:spPr bwMode="auto">
            <a:xfrm>
              <a:off x="1015064" y="3015799"/>
              <a:ext cx="92434" cy="92434"/>
            </a:xfrm>
            <a:custGeom>
              <a:avLst/>
              <a:gdLst>
                <a:gd name="T0" fmla="*/ 31 w 64"/>
                <a:gd name="T1" fmla="*/ 0 h 64"/>
                <a:gd name="T2" fmla="*/ 64 w 64"/>
                <a:gd name="T3" fmla="*/ 32 h 64"/>
                <a:gd name="T4" fmla="*/ 31 w 64"/>
                <a:gd name="T5" fmla="*/ 64 h 64"/>
                <a:gd name="T6" fmla="*/ 0 w 64"/>
                <a:gd name="T7" fmla="*/ 32 h 64"/>
                <a:gd name="T8" fmla="*/ 31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6" name="Freeform 670"/>
            <p:cNvSpPr>
              <a:spLocks/>
            </p:cNvSpPr>
            <p:nvPr/>
          </p:nvSpPr>
          <p:spPr bwMode="auto">
            <a:xfrm>
              <a:off x="1015064" y="3015799"/>
              <a:ext cx="47662" cy="47662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7" name="Freeform 671"/>
            <p:cNvSpPr>
              <a:spLocks/>
            </p:cNvSpPr>
            <p:nvPr/>
          </p:nvSpPr>
          <p:spPr bwMode="auto">
            <a:xfrm>
              <a:off x="1059836" y="3015799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8" name="Freeform 672"/>
            <p:cNvSpPr>
              <a:spLocks/>
            </p:cNvSpPr>
            <p:nvPr/>
          </p:nvSpPr>
          <p:spPr bwMode="auto">
            <a:xfrm>
              <a:off x="1059836" y="3062016"/>
              <a:ext cx="49106" cy="47662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1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9" name="Freeform 673"/>
            <p:cNvSpPr>
              <a:spLocks/>
            </p:cNvSpPr>
            <p:nvPr/>
          </p:nvSpPr>
          <p:spPr bwMode="auto">
            <a:xfrm>
              <a:off x="1015064" y="3062016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0" name="Freeform 674"/>
            <p:cNvSpPr>
              <a:spLocks/>
            </p:cNvSpPr>
            <p:nvPr/>
          </p:nvSpPr>
          <p:spPr bwMode="auto">
            <a:xfrm>
              <a:off x="1394910" y="3112566"/>
              <a:ext cx="90990" cy="92434"/>
            </a:xfrm>
            <a:custGeom>
              <a:avLst/>
              <a:gdLst>
                <a:gd name="T0" fmla="*/ 31 w 63"/>
                <a:gd name="T1" fmla="*/ 0 h 64"/>
                <a:gd name="T2" fmla="*/ 63 w 63"/>
                <a:gd name="T3" fmla="*/ 32 h 64"/>
                <a:gd name="T4" fmla="*/ 31 w 63"/>
                <a:gd name="T5" fmla="*/ 64 h 64"/>
                <a:gd name="T6" fmla="*/ 0 w 63"/>
                <a:gd name="T7" fmla="*/ 32 h 64"/>
                <a:gd name="T8" fmla="*/ 31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1" name="Freeform 675"/>
            <p:cNvSpPr>
              <a:spLocks/>
            </p:cNvSpPr>
            <p:nvPr/>
          </p:nvSpPr>
          <p:spPr bwMode="auto">
            <a:xfrm>
              <a:off x="1394910" y="3112566"/>
              <a:ext cx="47662" cy="49106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2" name="Freeform 676"/>
            <p:cNvSpPr>
              <a:spLocks/>
            </p:cNvSpPr>
            <p:nvPr/>
          </p:nvSpPr>
          <p:spPr bwMode="auto">
            <a:xfrm>
              <a:off x="1439684" y="3112566"/>
              <a:ext cx="49106" cy="49106"/>
            </a:xfrm>
            <a:custGeom>
              <a:avLst/>
              <a:gdLst>
                <a:gd name="T0" fmla="*/ 0 w 34"/>
                <a:gd name="T1" fmla="*/ 0 h 34"/>
                <a:gd name="T2" fmla="*/ 2 w 34"/>
                <a:gd name="T3" fmla="*/ 0 h 34"/>
                <a:gd name="T4" fmla="*/ 34 w 34"/>
                <a:gd name="T5" fmla="*/ 32 h 34"/>
                <a:gd name="T6" fmla="*/ 34 w 34"/>
                <a:gd name="T7" fmla="*/ 34 h 34"/>
                <a:gd name="T8" fmla="*/ 32 w 34"/>
                <a:gd name="T9" fmla="*/ 34 h 34"/>
                <a:gd name="T10" fmla="*/ 0 w 34"/>
                <a:gd name="T11" fmla="*/ 2 h 34"/>
                <a:gd name="T12" fmla="*/ 0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3" name="Freeform 677"/>
            <p:cNvSpPr>
              <a:spLocks/>
            </p:cNvSpPr>
            <p:nvPr/>
          </p:nvSpPr>
          <p:spPr bwMode="auto">
            <a:xfrm>
              <a:off x="1439684" y="3158784"/>
              <a:ext cx="49106" cy="50550"/>
            </a:xfrm>
            <a:custGeom>
              <a:avLst/>
              <a:gdLst>
                <a:gd name="T0" fmla="*/ 32 w 34"/>
                <a:gd name="T1" fmla="*/ 0 h 35"/>
                <a:gd name="T2" fmla="*/ 34 w 34"/>
                <a:gd name="T3" fmla="*/ 0 h 35"/>
                <a:gd name="T4" fmla="*/ 34 w 34"/>
                <a:gd name="T5" fmla="*/ 2 h 35"/>
                <a:gd name="T6" fmla="*/ 2 w 34"/>
                <a:gd name="T7" fmla="*/ 35 h 35"/>
                <a:gd name="T8" fmla="*/ 0 w 34"/>
                <a:gd name="T9" fmla="*/ 35 h 35"/>
                <a:gd name="T10" fmla="*/ 0 w 34"/>
                <a:gd name="T11" fmla="*/ 32 h 35"/>
                <a:gd name="T12" fmla="*/ 32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4" name="Freeform 678"/>
            <p:cNvSpPr>
              <a:spLocks/>
            </p:cNvSpPr>
            <p:nvPr/>
          </p:nvSpPr>
          <p:spPr bwMode="auto">
            <a:xfrm>
              <a:off x="1394910" y="3158784"/>
              <a:ext cx="47662" cy="50550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2 h 35"/>
                <a:gd name="T6" fmla="*/ 33 w 33"/>
                <a:gd name="T7" fmla="*/ 35 h 35"/>
                <a:gd name="T8" fmla="*/ 31 w 33"/>
                <a:gd name="T9" fmla="*/ 35 h 35"/>
                <a:gd name="T10" fmla="*/ 0 w 33"/>
                <a:gd name="T11" fmla="*/ 2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5" name="Freeform 679"/>
            <p:cNvSpPr>
              <a:spLocks/>
            </p:cNvSpPr>
            <p:nvPr/>
          </p:nvSpPr>
          <p:spPr bwMode="auto">
            <a:xfrm>
              <a:off x="1705432" y="3153006"/>
              <a:ext cx="93879" cy="92434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32 h 64"/>
                <a:gd name="T4" fmla="*/ 33 w 65"/>
                <a:gd name="T5" fmla="*/ 64 h 64"/>
                <a:gd name="T6" fmla="*/ 0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6" name="Freeform 680"/>
            <p:cNvSpPr>
              <a:spLocks/>
            </p:cNvSpPr>
            <p:nvPr/>
          </p:nvSpPr>
          <p:spPr bwMode="auto">
            <a:xfrm>
              <a:off x="1705432" y="3153006"/>
              <a:ext cx="49106" cy="47662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2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7" name="Freeform 681"/>
            <p:cNvSpPr>
              <a:spLocks/>
            </p:cNvSpPr>
            <p:nvPr/>
          </p:nvSpPr>
          <p:spPr bwMode="auto">
            <a:xfrm>
              <a:off x="1753093" y="3153006"/>
              <a:ext cx="46217" cy="47662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2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2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8" name="Freeform 682"/>
            <p:cNvSpPr>
              <a:spLocks/>
            </p:cNvSpPr>
            <p:nvPr/>
          </p:nvSpPr>
          <p:spPr bwMode="auto">
            <a:xfrm>
              <a:off x="1753093" y="3199224"/>
              <a:ext cx="46217" cy="47662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0 h 33"/>
                <a:gd name="T4" fmla="*/ 32 w 32"/>
                <a:gd name="T5" fmla="*/ 1 h 33"/>
                <a:gd name="T6" fmla="*/ 1 w 32"/>
                <a:gd name="T7" fmla="*/ 33 h 33"/>
                <a:gd name="T8" fmla="*/ 0 w 32"/>
                <a:gd name="T9" fmla="*/ 33 h 33"/>
                <a:gd name="T10" fmla="*/ 0 w 32"/>
                <a:gd name="T11" fmla="*/ 32 h 33"/>
                <a:gd name="T12" fmla="*/ 32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9" name="Freeform 683"/>
            <p:cNvSpPr>
              <a:spLocks/>
            </p:cNvSpPr>
            <p:nvPr/>
          </p:nvSpPr>
          <p:spPr bwMode="auto">
            <a:xfrm>
              <a:off x="1705432" y="3199224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0" name="Freeform 684"/>
            <p:cNvSpPr>
              <a:spLocks/>
            </p:cNvSpPr>
            <p:nvPr/>
          </p:nvSpPr>
          <p:spPr bwMode="auto">
            <a:xfrm>
              <a:off x="1933629" y="2771715"/>
              <a:ext cx="90990" cy="93879"/>
            </a:xfrm>
            <a:custGeom>
              <a:avLst/>
              <a:gdLst>
                <a:gd name="T0" fmla="*/ 32 w 63"/>
                <a:gd name="T1" fmla="*/ 0 h 65"/>
                <a:gd name="T2" fmla="*/ 63 w 63"/>
                <a:gd name="T3" fmla="*/ 32 h 65"/>
                <a:gd name="T4" fmla="*/ 32 w 63"/>
                <a:gd name="T5" fmla="*/ 65 h 65"/>
                <a:gd name="T6" fmla="*/ 0 w 63"/>
                <a:gd name="T7" fmla="*/ 32 h 65"/>
                <a:gd name="T8" fmla="*/ 32 w 6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1" name="Freeform 685"/>
            <p:cNvSpPr>
              <a:spLocks/>
            </p:cNvSpPr>
            <p:nvPr/>
          </p:nvSpPr>
          <p:spPr bwMode="auto">
            <a:xfrm>
              <a:off x="1933629" y="2771715"/>
              <a:ext cx="47662" cy="49106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3 h 34"/>
                <a:gd name="T6" fmla="*/ 0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2" name="Freeform 686"/>
            <p:cNvSpPr>
              <a:spLocks/>
            </p:cNvSpPr>
            <p:nvPr/>
          </p:nvSpPr>
          <p:spPr bwMode="auto">
            <a:xfrm>
              <a:off x="1979846" y="2771715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3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3" name="Freeform 687"/>
            <p:cNvSpPr>
              <a:spLocks/>
            </p:cNvSpPr>
            <p:nvPr/>
          </p:nvSpPr>
          <p:spPr bwMode="auto">
            <a:xfrm>
              <a:off x="1979846" y="2817932"/>
              <a:ext cx="47662" cy="49106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4" name="Freeform 688"/>
            <p:cNvSpPr>
              <a:spLocks/>
            </p:cNvSpPr>
            <p:nvPr/>
          </p:nvSpPr>
          <p:spPr bwMode="auto">
            <a:xfrm>
              <a:off x="1933629" y="2817932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5" name="Freeform 689"/>
            <p:cNvSpPr>
              <a:spLocks/>
            </p:cNvSpPr>
            <p:nvPr/>
          </p:nvSpPr>
          <p:spPr bwMode="auto">
            <a:xfrm>
              <a:off x="2534452" y="1944139"/>
              <a:ext cx="92434" cy="93879"/>
            </a:xfrm>
            <a:custGeom>
              <a:avLst/>
              <a:gdLst>
                <a:gd name="T0" fmla="*/ 31 w 64"/>
                <a:gd name="T1" fmla="*/ 0 h 65"/>
                <a:gd name="T2" fmla="*/ 64 w 64"/>
                <a:gd name="T3" fmla="*/ 33 h 65"/>
                <a:gd name="T4" fmla="*/ 31 w 64"/>
                <a:gd name="T5" fmla="*/ 65 h 65"/>
                <a:gd name="T6" fmla="*/ 0 w 64"/>
                <a:gd name="T7" fmla="*/ 33 h 65"/>
                <a:gd name="T8" fmla="*/ 31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6" name="Freeform 690"/>
            <p:cNvSpPr>
              <a:spLocks/>
            </p:cNvSpPr>
            <p:nvPr/>
          </p:nvSpPr>
          <p:spPr bwMode="auto">
            <a:xfrm>
              <a:off x="2534452" y="1944139"/>
              <a:ext cx="47662" cy="50550"/>
            </a:xfrm>
            <a:custGeom>
              <a:avLst/>
              <a:gdLst>
                <a:gd name="T0" fmla="*/ 31 w 33"/>
                <a:gd name="T1" fmla="*/ 0 h 35"/>
                <a:gd name="T2" fmla="*/ 33 w 33"/>
                <a:gd name="T3" fmla="*/ 0 h 35"/>
                <a:gd name="T4" fmla="*/ 33 w 33"/>
                <a:gd name="T5" fmla="*/ 3 h 35"/>
                <a:gd name="T6" fmla="*/ 1 w 33"/>
                <a:gd name="T7" fmla="*/ 35 h 35"/>
                <a:gd name="T8" fmla="*/ 0 w 33"/>
                <a:gd name="T9" fmla="*/ 35 h 35"/>
                <a:gd name="T10" fmla="*/ 0 w 33"/>
                <a:gd name="T11" fmla="*/ 33 h 35"/>
                <a:gd name="T12" fmla="*/ 31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7" name="Freeform 691"/>
            <p:cNvSpPr>
              <a:spLocks/>
            </p:cNvSpPr>
            <p:nvPr/>
          </p:nvSpPr>
          <p:spPr bwMode="auto">
            <a:xfrm>
              <a:off x="2579225" y="1944139"/>
              <a:ext cx="49106" cy="50550"/>
            </a:xfrm>
            <a:custGeom>
              <a:avLst/>
              <a:gdLst>
                <a:gd name="T0" fmla="*/ 0 w 34"/>
                <a:gd name="T1" fmla="*/ 0 h 35"/>
                <a:gd name="T2" fmla="*/ 2 w 34"/>
                <a:gd name="T3" fmla="*/ 0 h 35"/>
                <a:gd name="T4" fmla="*/ 34 w 34"/>
                <a:gd name="T5" fmla="*/ 33 h 35"/>
                <a:gd name="T6" fmla="*/ 34 w 34"/>
                <a:gd name="T7" fmla="*/ 35 h 35"/>
                <a:gd name="T8" fmla="*/ 33 w 34"/>
                <a:gd name="T9" fmla="*/ 35 h 35"/>
                <a:gd name="T10" fmla="*/ 0 w 34"/>
                <a:gd name="T11" fmla="*/ 3 h 35"/>
                <a:gd name="T12" fmla="*/ 0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8" name="Freeform 692"/>
            <p:cNvSpPr>
              <a:spLocks/>
            </p:cNvSpPr>
            <p:nvPr/>
          </p:nvSpPr>
          <p:spPr bwMode="auto">
            <a:xfrm>
              <a:off x="2579225" y="1991800"/>
              <a:ext cx="49106" cy="49106"/>
            </a:xfrm>
            <a:custGeom>
              <a:avLst/>
              <a:gdLst>
                <a:gd name="T0" fmla="*/ 33 w 34"/>
                <a:gd name="T1" fmla="*/ 0 h 34"/>
                <a:gd name="T2" fmla="*/ 34 w 34"/>
                <a:gd name="T3" fmla="*/ 0 h 34"/>
                <a:gd name="T4" fmla="*/ 34 w 34"/>
                <a:gd name="T5" fmla="*/ 2 h 34"/>
                <a:gd name="T6" fmla="*/ 2 w 34"/>
                <a:gd name="T7" fmla="*/ 34 h 34"/>
                <a:gd name="T8" fmla="*/ 0 w 34"/>
                <a:gd name="T9" fmla="*/ 34 h 34"/>
                <a:gd name="T10" fmla="*/ 0 w 34"/>
                <a:gd name="T11" fmla="*/ 32 h 34"/>
                <a:gd name="T12" fmla="*/ 3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9" name="Freeform 693"/>
            <p:cNvSpPr>
              <a:spLocks/>
            </p:cNvSpPr>
            <p:nvPr/>
          </p:nvSpPr>
          <p:spPr bwMode="auto">
            <a:xfrm>
              <a:off x="2534452" y="1991800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0" name="Freeform 694"/>
            <p:cNvSpPr>
              <a:spLocks/>
            </p:cNvSpPr>
            <p:nvPr/>
          </p:nvSpPr>
          <p:spPr bwMode="auto">
            <a:xfrm>
              <a:off x="3028398" y="1744827"/>
              <a:ext cx="92434" cy="9243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2 h 64"/>
                <a:gd name="T4" fmla="*/ 32 w 64"/>
                <a:gd name="T5" fmla="*/ 64 h 64"/>
                <a:gd name="T6" fmla="*/ 0 w 64"/>
                <a:gd name="T7" fmla="*/ 32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1" name="Freeform 695"/>
            <p:cNvSpPr>
              <a:spLocks/>
            </p:cNvSpPr>
            <p:nvPr/>
          </p:nvSpPr>
          <p:spPr bwMode="auto">
            <a:xfrm>
              <a:off x="3028398" y="1744827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0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2" name="Freeform 696"/>
            <p:cNvSpPr>
              <a:spLocks/>
            </p:cNvSpPr>
            <p:nvPr/>
          </p:nvSpPr>
          <p:spPr bwMode="auto">
            <a:xfrm>
              <a:off x="3074615" y="1744827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3" name="Freeform 697"/>
            <p:cNvSpPr>
              <a:spLocks/>
            </p:cNvSpPr>
            <p:nvPr/>
          </p:nvSpPr>
          <p:spPr bwMode="auto">
            <a:xfrm>
              <a:off x="3074615" y="1791044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4" name="Freeform 698"/>
            <p:cNvSpPr>
              <a:spLocks/>
            </p:cNvSpPr>
            <p:nvPr/>
          </p:nvSpPr>
          <p:spPr bwMode="auto">
            <a:xfrm>
              <a:off x="3028398" y="1791044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5" name="Freeform 699"/>
            <p:cNvSpPr>
              <a:spLocks/>
            </p:cNvSpPr>
            <p:nvPr/>
          </p:nvSpPr>
          <p:spPr bwMode="auto">
            <a:xfrm>
              <a:off x="4185270" y="2065459"/>
              <a:ext cx="92434" cy="9243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0 h 64"/>
                <a:gd name="T4" fmla="*/ 32 w 64"/>
                <a:gd name="T5" fmla="*/ 64 h 64"/>
                <a:gd name="T6" fmla="*/ 0 w 64"/>
                <a:gd name="T7" fmla="*/ 30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6" name="Freeform 700"/>
            <p:cNvSpPr>
              <a:spLocks/>
            </p:cNvSpPr>
            <p:nvPr/>
          </p:nvSpPr>
          <p:spPr bwMode="auto">
            <a:xfrm>
              <a:off x="4185270" y="2065459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0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7" name="Freeform 701"/>
            <p:cNvSpPr>
              <a:spLocks/>
            </p:cNvSpPr>
            <p:nvPr/>
          </p:nvSpPr>
          <p:spPr bwMode="auto">
            <a:xfrm>
              <a:off x="4231487" y="2065459"/>
              <a:ext cx="46217" cy="47662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0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0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8" name="Freeform 702"/>
            <p:cNvSpPr>
              <a:spLocks/>
            </p:cNvSpPr>
            <p:nvPr/>
          </p:nvSpPr>
          <p:spPr bwMode="auto">
            <a:xfrm>
              <a:off x="4231487" y="2108787"/>
              <a:ext cx="46217" cy="50550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 h 35"/>
                <a:gd name="T6" fmla="*/ 1 w 32"/>
                <a:gd name="T7" fmla="*/ 35 h 35"/>
                <a:gd name="T8" fmla="*/ 0 w 32"/>
                <a:gd name="T9" fmla="*/ 35 h 35"/>
                <a:gd name="T10" fmla="*/ 0 w 32"/>
                <a:gd name="T11" fmla="*/ 34 h 35"/>
                <a:gd name="T12" fmla="*/ 32 w 3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9" name="Freeform 703"/>
            <p:cNvSpPr>
              <a:spLocks/>
            </p:cNvSpPr>
            <p:nvPr/>
          </p:nvSpPr>
          <p:spPr bwMode="auto">
            <a:xfrm>
              <a:off x="4185270" y="2108787"/>
              <a:ext cx="47662" cy="50550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4 h 35"/>
                <a:gd name="T6" fmla="*/ 33 w 33"/>
                <a:gd name="T7" fmla="*/ 35 h 35"/>
                <a:gd name="T8" fmla="*/ 32 w 33"/>
                <a:gd name="T9" fmla="*/ 35 h 35"/>
                <a:gd name="T10" fmla="*/ 0 w 33"/>
                <a:gd name="T11" fmla="*/ 3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0" name="Freeform 704"/>
            <p:cNvSpPr>
              <a:spLocks/>
            </p:cNvSpPr>
            <p:nvPr/>
          </p:nvSpPr>
          <p:spPr bwMode="auto">
            <a:xfrm>
              <a:off x="4547786" y="2071236"/>
              <a:ext cx="92434" cy="93879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33 h 65"/>
                <a:gd name="T4" fmla="*/ 32 w 64"/>
                <a:gd name="T5" fmla="*/ 65 h 65"/>
                <a:gd name="T6" fmla="*/ 0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1" name="Freeform 705"/>
            <p:cNvSpPr>
              <a:spLocks/>
            </p:cNvSpPr>
            <p:nvPr/>
          </p:nvSpPr>
          <p:spPr bwMode="auto">
            <a:xfrm>
              <a:off x="4547786" y="2071236"/>
              <a:ext cx="47662" cy="49106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2" name="Freeform 706"/>
            <p:cNvSpPr>
              <a:spLocks/>
            </p:cNvSpPr>
            <p:nvPr/>
          </p:nvSpPr>
          <p:spPr bwMode="auto">
            <a:xfrm>
              <a:off x="4594004" y="2071236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3" name="Freeform 707"/>
            <p:cNvSpPr>
              <a:spLocks/>
            </p:cNvSpPr>
            <p:nvPr/>
          </p:nvSpPr>
          <p:spPr bwMode="auto">
            <a:xfrm>
              <a:off x="4594004" y="2118898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4" name="Freeform 708"/>
            <p:cNvSpPr>
              <a:spLocks/>
            </p:cNvSpPr>
            <p:nvPr/>
          </p:nvSpPr>
          <p:spPr bwMode="auto">
            <a:xfrm>
              <a:off x="4547786" y="2118898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5" name="Freeform 709"/>
            <p:cNvSpPr>
              <a:spLocks/>
            </p:cNvSpPr>
            <p:nvPr/>
          </p:nvSpPr>
          <p:spPr bwMode="auto">
            <a:xfrm>
              <a:off x="3959962" y="2150672"/>
              <a:ext cx="90990" cy="92434"/>
            </a:xfrm>
            <a:custGeom>
              <a:avLst/>
              <a:gdLst>
                <a:gd name="T0" fmla="*/ 32 w 63"/>
                <a:gd name="T1" fmla="*/ 0 h 64"/>
                <a:gd name="T2" fmla="*/ 63 w 63"/>
                <a:gd name="T3" fmla="*/ 33 h 64"/>
                <a:gd name="T4" fmla="*/ 32 w 63"/>
                <a:gd name="T5" fmla="*/ 64 h 64"/>
                <a:gd name="T6" fmla="*/ 0 w 63"/>
                <a:gd name="T7" fmla="*/ 33 h 64"/>
                <a:gd name="T8" fmla="*/ 32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6" name="Freeform 710"/>
            <p:cNvSpPr>
              <a:spLocks/>
            </p:cNvSpPr>
            <p:nvPr/>
          </p:nvSpPr>
          <p:spPr bwMode="auto">
            <a:xfrm>
              <a:off x="3959962" y="2150672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2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3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7" name="Freeform 711"/>
            <p:cNvSpPr>
              <a:spLocks/>
            </p:cNvSpPr>
            <p:nvPr/>
          </p:nvSpPr>
          <p:spPr bwMode="auto">
            <a:xfrm>
              <a:off x="4006179" y="2150672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3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2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8" name="Freeform 712"/>
            <p:cNvSpPr>
              <a:spLocks/>
            </p:cNvSpPr>
            <p:nvPr/>
          </p:nvSpPr>
          <p:spPr bwMode="auto">
            <a:xfrm>
              <a:off x="4006179" y="2198333"/>
              <a:ext cx="47662" cy="47662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9" name="Freeform 713"/>
            <p:cNvSpPr>
              <a:spLocks/>
            </p:cNvSpPr>
            <p:nvPr/>
          </p:nvSpPr>
          <p:spPr bwMode="auto">
            <a:xfrm>
              <a:off x="3959962" y="2198333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1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0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0" name="Freeform 714"/>
            <p:cNvSpPr>
              <a:spLocks/>
            </p:cNvSpPr>
            <p:nvPr/>
          </p:nvSpPr>
          <p:spPr bwMode="auto">
            <a:xfrm>
              <a:off x="3614778" y="2245995"/>
              <a:ext cx="92434" cy="90990"/>
            </a:xfrm>
            <a:custGeom>
              <a:avLst/>
              <a:gdLst>
                <a:gd name="T0" fmla="*/ 32 w 64"/>
                <a:gd name="T1" fmla="*/ 0 h 63"/>
                <a:gd name="T2" fmla="*/ 64 w 64"/>
                <a:gd name="T3" fmla="*/ 32 h 63"/>
                <a:gd name="T4" fmla="*/ 32 w 64"/>
                <a:gd name="T5" fmla="*/ 63 h 63"/>
                <a:gd name="T6" fmla="*/ 0 w 64"/>
                <a:gd name="T7" fmla="*/ 32 h 63"/>
                <a:gd name="T8" fmla="*/ 32 w 6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1" name="Freeform 715"/>
            <p:cNvSpPr>
              <a:spLocks/>
            </p:cNvSpPr>
            <p:nvPr/>
          </p:nvSpPr>
          <p:spPr bwMode="auto">
            <a:xfrm>
              <a:off x="3614778" y="2245995"/>
              <a:ext cx="49106" cy="46217"/>
            </a:xfrm>
            <a:custGeom>
              <a:avLst/>
              <a:gdLst>
                <a:gd name="T0" fmla="*/ 32 w 34"/>
                <a:gd name="T1" fmla="*/ 0 h 32"/>
                <a:gd name="T2" fmla="*/ 34 w 34"/>
                <a:gd name="T3" fmla="*/ 0 h 32"/>
                <a:gd name="T4" fmla="*/ 34 w 34"/>
                <a:gd name="T5" fmla="*/ 1 h 32"/>
                <a:gd name="T6" fmla="*/ 2 w 34"/>
                <a:gd name="T7" fmla="*/ 32 h 32"/>
                <a:gd name="T8" fmla="*/ 0 w 34"/>
                <a:gd name="T9" fmla="*/ 32 h 32"/>
                <a:gd name="T10" fmla="*/ 0 w 34"/>
                <a:gd name="T11" fmla="*/ 32 h 32"/>
                <a:gd name="T12" fmla="*/ 32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2" name="Freeform 716"/>
            <p:cNvSpPr>
              <a:spLocks/>
            </p:cNvSpPr>
            <p:nvPr/>
          </p:nvSpPr>
          <p:spPr bwMode="auto">
            <a:xfrm>
              <a:off x="3660995" y="2245995"/>
              <a:ext cx="47662" cy="46217"/>
            </a:xfrm>
            <a:custGeom>
              <a:avLst/>
              <a:gdLst>
                <a:gd name="T0" fmla="*/ 0 w 33"/>
                <a:gd name="T1" fmla="*/ 0 h 32"/>
                <a:gd name="T2" fmla="*/ 2 w 33"/>
                <a:gd name="T3" fmla="*/ 0 h 32"/>
                <a:gd name="T4" fmla="*/ 33 w 33"/>
                <a:gd name="T5" fmla="*/ 32 h 32"/>
                <a:gd name="T6" fmla="*/ 33 w 33"/>
                <a:gd name="T7" fmla="*/ 32 h 32"/>
                <a:gd name="T8" fmla="*/ 32 w 33"/>
                <a:gd name="T9" fmla="*/ 32 h 32"/>
                <a:gd name="T10" fmla="*/ 0 w 33"/>
                <a:gd name="T11" fmla="*/ 1 h 32"/>
                <a:gd name="T12" fmla="*/ 0 w 3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3" name="Freeform 717"/>
            <p:cNvSpPr>
              <a:spLocks/>
            </p:cNvSpPr>
            <p:nvPr/>
          </p:nvSpPr>
          <p:spPr bwMode="auto">
            <a:xfrm>
              <a:off x="3660995" y="2292212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2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4" name="Freeform 718"/>
            <p:cNvSpPr>
              <a:spLocks/>
            </p:cNvSpPr>
            <p:nvPr/>
          </p:nvSpPr>
          <p:spPr bwMode="auto">
            <a:xfrm>
              <a:off x="3614778" y="2292212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1 h 33"/>
                <a:gd name="T6" fmla="*/ 34 w 34"/>
                <a:gd name="T7" fmla="*/ 33 h 33"/>
                <a:gd name="T8" fmla="*/ 32 w 34"/>
                <a:gd name="T9" fmla="*/ 33 h 33"/>
                <a:gd name="T10" fmla="*/ 0 w 34"/>
                <a:gd name="T11" fmla="*/ 0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5" name="Freeform 719"/>
            <p:cNvSpPr>
              <a:spLocks/>
            </p:cNvSpPr>
            <p:nvPr/>
          </p:nvSpPr>
          <p:spPr bwMode="auto">
            <a:xfrm>
              <a:off x="3718766" y="2582513"/>
              <a:ext cx="92434" cy="73659"/>
            </a:xfrm>
            <a:custGeom>
              <a:avLst/>
              <a:gdLst>
                <a:gd name="T0" fmla="*/ 31 w 64"/>
                <a:gd name="T1" fmla="*/ 0 h 51"/>
                <a:gd name="T2" fmla="*/ 64 w 64"/>
                <a:gd name="T3" fmla="*/ 51 h 51"/>
                <a:gd name="T4" fmla="*/ 0 w 64"/>
                <a:gd name="T5" fmla="*/ 51 h 51"/>
                <a:gd name="T6" fmla="*/ 31 w 6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6" name="Freeform 720"/>
            <p:cNvSpPr>
              <a:spLocks/>
            </p:cNvSpPr>
            <p:nvPr/>
          </p:nvSpPr>
          <p:spPr bwMode="auto">
            <a:xfrm>
              <a:off x="3718766" y="2582513"/>
              <a:ext cx="47662" cy="75103"/>
            </a:xfrm>
            <a:custGeom>
              <a:avLst/>
              <a:gdLst>
                <a:gd name="T0" fmla="*/ 31 w 33"/>
                <a:gd name="T1" fmla="*/ 0 h 52"/>
                <a:gd name="T2" fmla="*/ 33 w 33"/>
                <a:gd name="T3" fmla="*/ 0 h 52"/>
                <a:gd name="T4" fmla="*/ 33 w 33"/>
                <a:gd name="T5" fmla="*/ 1 h 52"/>
                <a:gd name="T6" fmla="*/ 1 w 33"/>
                <a:gd name="T7" fmla="*/ 52 h 52"/>
                <a:gd name="T8" fmla="*/ 0 w 33"/>
                <a:gd name="T9" fmla="*/ 52 h 52"/>
                <a:gd name="T10" fmla="*/ 0 w 33"/>
                <a:gd name="T11" fmla="*/ 51 h 52"/>
                <a:gd name="T12" fmla="*/ 31 w 3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7" name="Freeform 721"/>
            <p:cNvSpPr>
              <a:spLocks/>
            </p:cNvSpPr>
            <p:nvPr/>
          </p:nvSpPr>
          <p:spPr bwMode="auto">
            <a:xfrm>
              <a:off x="3763539" y="2582513"/>
              <a:ext cx="49106" cy="75103"/>
            </a:xfrm>
            <a:custGeom>
              <a:avLst/>
              <a:gdLst>
                <a:gd name="T0" fmla="*/ 0 w 34"/>
                <a:gd name="T1" fmla="*/ 0 h 52"/>
                <a:gd name="T2" fmla="*/ 2 w 34"/>
                <a:gd name="T3" fmla="*/ 0 h 52"/>
                <a:gd name="T4" fmla="*/ 34 w 34"/>
                <a:gd name="T5" fmla="*/ 51 h 52"/>
                <a:gd name="T6" fmla="*/ 34 w 34"/>
                <a:gd name="T7" fmla="*/ 52 h 52"/>
                <a:gd name="T8" fmla="*/ 33 w 34"/>
                <a:gd name="T9" fmla="*/ 52 h 52"/>
                <a:gd name="T10" fmla="*/ 0 w 34"/>
                <a:gd name="T11" fmla="*/ 1 h 52"/>
                <a:gd name="T12" fmla="*/ 0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8" name="Line 722"/>
            <p:cNvSpPr>
              <a:spLocks noChangeShapeType="1"/>
            </p:cNvSpPr>
            <p:nvPr/>
          </p:nvSpPr>
          <p:spPr bwMode="auto">
            <a:xfrm>
              <a:off x="3718766" y="2657616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9" name="Freeform 723"/>
            <p:cNvSpPr>
              <a:spLocks/>
            </p:cNvSpPr>
            <p:nvPr/>
          </p:nvSpPr>
          <p:spPr bwMode="auto">
            <a:xfrm>
              <a:off x="4276261" y="2248883"/>
              <a:ext cx="92434" cy="75103"/>
            </a:xfrm>
            <a:custGeom>
              <a:avLst/>
              <a:gdLst>
                <a:gd name="T0" fmla="*/ 32 w 64"/>
                <a:gd name="T1" fmla="*/ 0 h 52"/>
                <a:gd name="T2" fmla="*/ 64 w 64"/>
                <a:gd name="T3" fmla="*/ 52 h 52"/>
                <a:gd name="T4" fmla="*/ 0 w 64"/>
                <a:gd name="T5" fmla="*/ 52 h 52"/>
                <a:gd name="T6" fmla="*/ 32 w 6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0" name="Freeform 724"/>
            <p:cNvSpPr>
              <a:spLocks/>
            </p:cNvSpPr>
            <p:nvPr/>
          </p:nvSpPr>
          <p:spPr bwMode="auto">
            <a:xfrm>
              <a:off x="4276261" y="2248883"/>
              <a:ext cx="47662" cy="77991"/>
            </a:xfrm>
            <a:custGeom>
              <a:avLst/>
              <a:gdLst>
                <a:gd name="T0" fmla="*/ 32 w 33"/>
                <a:gd name="T1" fmla="*/ 0 h 54"/>
                <a:gd name="T2" fmla="*/ 33 w 33"/>
                <a:gd name="T3" fmla="*/ 0 h 54"/>
                <a:gd name="T4" fmla="*/ 33 w 33"/>
                <a:gd name="T5" fmla="*/ 3 h 54"/>
                <a:gd name="T6" fmla="*/ 1 w 33"/>
                <a:gd name="T7" fmla="*/ 54 h 54"/>
                <a:gd name="T8" fmla="*/ 0 w 33"/>
                <a:gd name="T9" fmla="*/ 54 h 54"/>
                <a:gd name="T10" fmla="*/ 0 w 33"/>
                <a:gd name="T11" fmla="*/ 52 h 54"/>
                <a:gd name="T12" fmla="*/ 32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1" name="Freeform 725"/>
            <p:cNvSpPr>
              <a:spLocks/>
            </p:cNvSpPr>
            <p:nvPr/>
          </p:nvSpPr>
          <p:spPr bwMode="auto">
            <a:xfrm>
              <a:off x="4322478" y="2248883"/>
              <a:ext cx="47662" cy="77991"/>
            </a:xfrm>
            <a:custGeom>
              <a:avLst/>
              <a:gdLst>
                <a:gd name="T0" fmla="*/ 0 w 33"/>
                <a:gd name="T1" fmla="*/ 0 h 54"/>
                <a:gd name="T2" fmla="*/ 1 w 33"/>
                <a:gd name="T3" fmla="*/ 0 h 54"/>
                <a:gd name="T4" fmla="*/ 33 w 33"/>
                <a:gd name="T5" fmla="*/ 52 h 54"/>
                <a:gd name="T6" fmla="*/ 33 w 33"/>
                <a:gd name="T7" fmla="*/ 54 h 54"/>
                <a:gd name="T8" fmla="*/ 32 w 33"/>
                <a:gd name="T9" fmla="*/ 54 h 54"/>
                <a:gd name="T10" fmla="*/ 0 w 33"/>
                <a:gd name="T11" fmla="*/ 3 h 54"/>
                <a:gd name="T12" fmla="*/ 0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2" name="Line 726"/>
            <p:cNvSpPr>
              <a:spLocks noChangeShapeType="1"/>
            </p:cNvSpPr>
            <p:nvPr/>
          </p:nvSpPr>
          <p:spPr bwMode="auto">
            <a:xfrm>
              <a:off x="4276261" y="2325430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3" name="Line 727"/>
            <p:cNvSpPr>
              <a:spLocks noChangeShapeType="1"/>
            </p:cNvSpPr>
            <p:nvPr/>
          </p:nvSpPr>
          <p:spPr bwMode="auto">
            <a:xfrm>
              <a:off x="3614778" y="2464082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4" name="Line 728"/>
            <p:cNvSpPr>
              <a:spLocks noChangeShapeType="1"/>
            </p:cNvSpPr>
            <p:nvPr/>
          </p:nvSpPr>
          <p:spPr bwMode="auto">
            <a:xfrm>
              <a:off x="3889192" y="1942695"/>
              <a:ext cx="9532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5" name="Line 729"/>
            <p:cNvSpPr>
              <a:spLocks noChangeShapeType="1"/>
            </p:cNvSpPr>
            <p:nvPr/>
          </p:nvSpPr>
          <p:spPr bwMode="auto">
            <a:xfrm>
              <a:off x="4296481" y="2129007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6" name="Freeform 730"/>
            <p:cNvSpPr>
              <a:spLocks/>
            </p:cNvSpPr>
            <p:nvPr/>
          </p:nvSpPr>
          <p:spPr bwMode="auto">
            <a:xfrm>
              <a:off x="4583893" y="2194001"/>
              <a:ext cx="77991" cy="75103"/>
            </a:xfrm>
            <a:custGeom>
              <a:avLst/>
              <a:gdLst>
                <a:gd name="T0" fmla="*/ 28 w 54"/>
                <a:gd name="T1" fmla="*/ 0 h 52"/>
                <a:gd name="T2" fmla="*/ 32 w 54"/>
                <a:gd name="T3" fmla="*/ 1 h 52"/>
                <a:gd name="T4" fmla="*/ 36 w 54"/>
                <a:gd name="T5" fmla="*/ 1 h 52"/>
                <a:gd name="T6" fmla="*/ 38 w 54"/>
                <a:gd name="T7" fmla="*/ 2 h 52"/>
                <a:gd name="T8" fmla="*/ 43 w 54"/>
                <a:gd name="T9" fmla="*/ 4 h 52"/>
                <a:gd name="T10" fmla="*/ 46 w 54"/>
                <a:gd name="T11" fmla="*/ 7 h 52"/>
                <a:gd name="T12" fmla="*/ 46 w 54"/>
                <a:gd name="T13" fmla="*/ 8 h 52"/>
                <a:gd name="T14" fmla="*/ 49 w 54"/>
                <a:gd name="T15" fmla="*/ 12 h 52"/>
                <a:gd name="T16" fmla="*/ 51 w 54"/>
                <a:gd name="T17" fmla="*/ 14 h 52"/>
                <a:gd name="T18" fmla="*/ 52 w 54"/>
                <a:gd name="T19" fmla="*/ 18 h 52"/>
                <a:gd name="T20" fmla="*/ 53 w 54"/>
                <a:gd name="T21" fmla="*/ 22 h 52"/>
                <a:gd name="T22" fmla="*/ 54 w 54"/>
                <a:gd name="T23" fmla="*/ 26 h 52"/>
                <a:gd name="T24" fmla="*/ 53 w 54"/>
                <a:gd name="T25" fmla="*/ 32 h 52"/>
                <a:gd name="T26" fmla="*/ 52 w 54"/>
                <a:gd name="T27" fmla="*/ 34 h 52"/>
                <a:gd name="T28" fmla="*/ 51 w 54"/>
                <a:gd name="T29" fmla="*/ 36 h 52"/>
                <a:gd name="T30" fmla="*/ 48 w 54"/>
                <a:gd name="T31" fmla="*/ 41 h 52"/>
                <a:gd name="T32" fmla="*/ 46 w 54"/>
                <a:gd name="T33" fmla="*/ 44 h 52"/>
                <a:gd name="T34" fmla="*/ 45 w 54"/>
                <a:gd name="T35" fmla="*/ 45 h 52"/>
                <a:gd name="T36" fmla="*/ 40 w 54"/>
                <a:gd name="T37" fmla="*/ 49 h 52"/>
                <a:gd name="T38" fmla="*/ 39 w 54"/>
                <a:gd name="T39" fmla="*/ 50 h 52"/>
                <a:gd name="T40" fmla="*/ 36 w 54"/>
                <a:gd name="T41" fmla="*/ 51 h 52"/>
                <a:gd name="T42" fmla="*/ 30 w 54"/>
                <a:gd name="T43" fmla="*/ 52 h 52"/>
                <a:gd name="T44" fmla="*/ 27 w 54"/>
                <a:gd name="T45" fmla="*/ 52 h 52"/>
                <a:gd name="T46" fmla="*/ 21 w 54"/>
                <a:gd name="T47" fmla="*/ 51 h 52"/>
                <a:gd name="T48" fmla="*/ 19 w 54"/>
                <a:gd name="T49" fmla="*/ 51 h 52"/>
                <a:gd name="T50" fmla="*/ 15 w 54"/>
                <a:gd name="T51" fmla="*/ 50 h 52"/>
                <a:gd name="T52" fmla="*/ 12 w 54"/>
                <a:gd name="T53" fmla="*/ 48 h 52"/>
                <a:gd name="T54" fmla="*/ 8 w 54"/>
                <a:gd name="T55" fmla="*/ 44 h 52"/>
                <a:gd name="T56" fmla="*/ 7 w 54"/>
                <a:gd name="T57" fmla="*/ 43 h 52"/>
                <a:gd name="T58" fmla="*/ 5 w 54"/>
                <a:gd name="T59" fmla="*/ 38 h 52"/>
                <a:gd name="T60" fmla="*/ 4 w 54"/>
                <a:gd name="T61" fmla="*/ 37 h 52"/>
                <a:gd name="T62" fmla="*/ 3 w 54"/>
                <a:gd name="T63" fmla="*/ 34 h 52"/>
                <a:gd name="T64" fmla="*/ 1 w 54"/>
                <a:gd name="T65" fmla="*/ 29 h 52"/>
                <a:gd name="T66" fmla="*/ 0 w 54"/>
                <a:gd name="T67" fmla="*/ 26 h 52"/>
                <a:gd name="T68" fmla="*/ 1 w 54"/>
                <a:gd name="T69" fmla="*/ 20 h 52"/>
                <a:gd name="T70" fmla="*/ 3 w 54"/>
                <a:gd name="T71" fmla="*/ 18 h 52"/>
                <a:gd name="T72" fmla="*/ 4 w 54"/>
                <a:gd name="T73" fmla="*/ 14 h 52"/>
                <a:gd name="T74" fmla="*/ 6 w 54"/>
                <a:gd name="T75" fmla="*/ 10 h 52"/>
                <a:gd name="T76" fmla="*/ 8 w 54"/>
                <a:gd name="T77" fmla="*/ 7 h 52"/>
                <a:gd name="T78" fmla="*/ 9 w 54"/>
                <a:gd name="T79" fmla="*/ 7 h 52"/>
                <a:gd name="T80" fmla="*/ 14 w 54"/>
                <a:gd name="T81" fmla="*/ 3 h 52"/>
                <a:gd name="T82" fmla="*/ 15 w 54"/>
                <a:gd name="T83" fmla="*/ 2 h 52"/>
                <a:gd name="T84" fmla="*/ 19 w 54"/>
                <a:gd name="T85" fmla="*/ 1 h 52"/>
                <a:gd name="T86" fmla="*/ 23 w 54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7" name="Line 731"/>
            <p:cNvSpPr>
              <a:spLocks noChangeShapeType="1"/>
            </p:cNvSpPr>
            <p:nvPr/>
          </p:nvSpPr>
          <p:spPr bwMode="auto">
            <a:xfrm>
              <a:off x="4660441" y="2231552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8" name="Line 732"/>
            <p:cNvSpPr>
              <a:spLocks noChangeShapeType="1"/>
            </p:cNvSpPr>
            <p:nvPr/>
          </p:nvSpPr>
          <p:spPr bwMode="auto">
            <a:xfrm>
              <a:off x="4660441" y="2231552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9" name="Line 733"/>
            <p:cNvSpPr>
              <a:spLocks noChangeShapeType="1"/>
            </p:cNvSpPr>
            <p:nvPr/>
          </p:nvSpPr>
          <p:spPr bwMode="auto">
            <a:xfrm flipH="1">
              <a:off x="4658996" y="2234441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0" name="Line 734"/>
            <p:cNvSpPr>
              <a:spLocks noChangeShapeType="1"/>
            </p:cNvSpPr>
            <p:nvPr/>
          </p:nvSpPr>
          <p:spPr bwMode="auto">
            <a:xfrm>
              <a:off x="4658996" y="2240218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1" name="Line 735"/>
            <p:cNvSpPr>
              <a:spLocks noChangeShapeType="1"/>
            </p:cNvSpPr>
            <p:nvPr/>
          </p:nvSpPr>
          <p:spPr bwMode="auto">
            <a:xfrm>
              <a:off x="4658996" y="224310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2" name="Line 736"/>
            <p:cNvSpPr>
              <a:spLocks noChangeShapeType="1"/>
            </p:cNvSpPr>
            <p:nvPr/>
          </p:nvSpPr>
          <p:spPr bwMode="auto">
            <a:xfrm flipH="1">
              <a:off x="4657552" y="2243106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3" name="Line 737"/>
            <p:cNvSpPr>
              <a:spLocks noChangeShapeType="1"/>
            </p:cNvSpPr>
            <p:nvPr/>
          </p:nvSpPr>
          <p:spPr bwMode="auto">
            <a:xfrm>
              <a:off x="4657552" y="224455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4" name="Line 738"/>
            <p:cNvSpPr>
              <a:spLocks noChangeShapeType="1"/>
            </p:cNvSpPr>
            <p:nvPr/>
          </p:nvSpPr>
          <p:spPr bwMode="auto">
            <a:xfrm flipH="1">
              <a:off x="4654664" y="2245995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5" name="Line 739"/>
            <p:cNvSpPr>
              <a:spLocks noChangeShapeType="1"/>
            </p:cNvSpPr>
            <p:nvPr/>
          </p:nvSpPr>
          <p:spPr bwMode="auto">
            <a:xfrm flipH="1">
              <a:off x="4651775" y="2248883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6" name="Line 740"/>
            <p:cNvSpPr>
              <a:spLocks noChangeShapeType="1"/>
            </p:cNvSpPr>
            <p:nvPr/>
          </p:nvSpPr>
          <p:spPr bwMode="auto">
            <a:xfrm flipH="1">
              <a:off x="4650330" y="225321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7" name="Line 741"/>
            <p:cNvSpPr>
              <a:spLocks noChangeShapeType="1"/>
            </p:cNvSpPr>
            <p:nvPr/>
          </p:nvSpPr>
          <p:spPr bwMode="auto">
            <a:xfrm flipH="1">
              <a:off x="4648886" y="2256104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8" name="Line 742"/>
            <p:cNvSpPr>
              <a:spLocks noChangeShapeType="1"/>
            </p:cNvSpPr>
            <p:nvPr/>
          </p:nvSpPr>
          <p:spPr bwMode="auto">
            <a:xfrm>
              <a:off x="4648886" y="225754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9" name="Line 743"/>
            <p:cNvSpPr>
              <a:spLocks noChangeShapeType="1"/>
            </p:cNvSpPr>
            <p:nvPr/>
          </p:nvSpPr>
          <p:spPr bwMode="auto">
            <a:xfrm flipH="1">
              <a:off x="4647442" y="225754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0" name="Line 744"/>
            <p:cNvSpPr>
              <a:spLocks noChangeShapeType="1"/>
            </p:cNvSpPr>
            <p:nvPr/>
          </p:nvSpPr>
          <p:spPr bwMode="auto">
            <a:xfrm flipH="1">
              <a:off x="4643109" y="2258993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1" name="Line 745"/>
            <p:cNvSpPr>
              <a:spLocks noChangeShapeType="1"/>
            </p:cNvSpPr>
            <p:nvPr/>
          </p:nvSpPr>
          <p:spPr bwMode="auto">
            <a:xfrm flipH="1">
              <a:off x="4640221" y="226043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2" name="Line 746"/>
            <p:cNvSpPr>
              <a:spLocks noChangeShapeType="1"/>
            </p:cNvSpPr>
            <p:nvPr/>
          </p:nvSpPr>
          <p:spPr bwMode="auto">
            <a:xfrm>
              <a:off x="4640221" y="226332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3" name="Line 747"/>
            <p:cNvSpPr>
              <a:spLocks noChangeShapeType="1"/>
            </p:cNvSpPr>
            <p:nvPr/>
          </p:nvSpPr>
          <p:spPr bwMode="auto">
            <a:xfrm flipH="1">
              <a:off x="4638776" y="226477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4" name="Line 748"/>
            <p:cNvSpPr>
              <a:spLocks noChangeShapeType="1"/>
            </p:cNvSpPr>
            <p:nvPr/>
          </p:nvSpPr>
          <p:spPr bwMode="auto">
            <a:xfrm flipH="1">
              <a:off x="4635887" y="226477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5" name="Line 749"/>
            <p:cNvSpPr>
              <a:spLocks noChangeShapeType="1"/>
            </p:cNvSpPr>
            <p:nvPr/>
          </p:nvSpPr>
          <p:spPr bwMode="auto">
            <a:xfrm flipH="1">
              <a:off x="4630110" y="2266215"/>
              <a:ext cx="5777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6" name="Line 750"/>
            <p:cNvSpPr>
              <a:spLocks noChangeShapeType="1"/>
            </p:cNvSpPr>
            <p:nvPr/>
          </p:nvSpPr>
          <p:spPr bwMode="auto">
            <a:xfrm flipH="1">
              <a:off x="4627222" y="2267659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" name="Line 751"/>
            <p:cNvSpPr>
              <a:spLocks noChangeShapeType="1"/>
            </p:cNvSpPr>
            <p:nvPr/>
          </p:nvSpPr>
          <p:spPr bwMode="auto">
            <a:xfrm flipH="1">
              <a:off x="4625778" y="226765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8" name="Line 752"/>
            <p:cNvSpPr>
              <a:spLocks noChangeShapeType="1"/>
            </p:cNvSpPr>
            <p:nvPr/>
          </p:nvSpPr>
          <p:spPr bwMode="auto">
            <a:xfrm flipH="1">
              <a:off x="4622889" y="2269103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9" name="Line 753"/>
            <p:cNvSpPr>
              <a:spLocks noChangeShapeType="1"/>
            </p:cNvSpPr>
            <p:nvPr/>
          </p:nvSpPr>
          <p:spPr bwMode="auto">
            <a:xfrm flipH="1" flipV="1">
              <a:off x="4618556" y="2267659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0" name="Line 754"/>
            <p:cNvSpPr>
              <a:spLocks noChangeShapeType="1"/>
            </p:cNvSpPr>
            <p:nvPr/>
          </p:nvSpPr>
          <p:spPr bwMode="auto">
            <a:xfrm flipH="1">
              <a:off x="4614224" y="2267659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1" name="Line 755"/>
            <p:cNvSpPr>
              <a:spLocks noChangeShapeType="1"/>
            </p:cNvSpPr>
            <p:nvPr/>
          </p:nvSpPr>
          <p:spPr bwMode="auto">
            <a:xfrm flipH="1" flipV="1">
              <a:off x="4612779" y="226621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2" name="Line 756"/>
            <p:cNvSpPr>
              <a:spLocks noChangeShapeType="1"/>
            </p:cNvSpPr>
            <p:nvPr/>
          </p:nvSpPr>
          <p:spPr bwMode="auto">
            <a:xfrm flipH="1">
              <a:off x="4611335" y="226621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3" name="Line 757"/>
            <p:cNvSpPr>
              <a:spLocks noChangeShapeType="1"/>
            </p:cNvSpPr>
            <p:nvPr/>
          </p:nvSpPr>
          <p:spPr bwMode="auto">
            <a:xfrm flipH="1">
              <a:off x="4608446" y="2266215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4" name="Line 758"/>
            <p:cNvSpPr>
              <a:spLocks noChangeShapeType="1"/>
            </p:cNvSpPr>
            <p:nvPr/>
          </p:nvSpPr>
          <p:spPr bwMode="auto">
            <a:xfrm flipH="1" flipV="1">
              <a:off x="4607002" y="226477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5" name="Line 759"/>
            <p:cNvSpPr>
              <a:spLocks noChangeShapeType="1"/>
            </p:cNvSpPr>
            <p:nvPr/>
          </p:nvSpPr>
          <p:spPr bwMode="auto">
            <a:xfrm flipH="1" flipV="1">
              <a:off x="4604113" y="226332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6" name="Line 760"/>
            <p:cNvSpPr>
              <a:spLocks noChangeShapeType="1"/>
            </p:cNvSpPr>
            <p:nvPr/>
          </p:nvSpPr>
          <p:spPr bwMode="auto">
            <a:xfrm flipH="1" flipV="1">
              <a:off x="4601225" y="226043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7" name="Line 761"/>
            <p:cNvSpPr>
              <a:spLocks noChangeShapeType="1"/>
            </p:cNvSpPr>
            <p:nvPr/>
          </p:nvSpPr>
          <p:spPr bwMode="auto">
            <a:xfrm flipH="1" flipV="1">
              <a:off x="4596892" y="2258993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8" name="Line 762"/>
            <p:cNvSpPr>
              <a:spLocks noChangeShapeType="1"/>
            </p:cNvSpPr>
            <p:nvPr/>
          </p:nvSpPr>
          <p:spPr bwMode="auto">
            <a:xfrm flipV="1">
              <a:off x="4596892" y="225754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9" name="Line 763"/>
            <p:cNvSpPr>
              <a:spLocks noChangeShapeType="1"/>
            </p:cNvSpPr>
            <p:nvPr/>
          </p:nvSpPr>
          <p:spPr bwMode="auto">
            <a:xfrm flipH="1">
              <a:off x="4595447" y="225754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0" name="Line 764"/>
            <p:cNvSpPr>
              <a:spLocks noChangeShapeType="1"/>
            </p:cNvSpPr>
            <p:nvPr/>
          </p:nvSpPr>
          <p:spPr bwMode="auto">
            <a:xfrm flipV="1">
              <a:off x="4595447" y="225610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1" name="Line 765"/>
            <p:cNvSpPr>
              <a:spLocks noChangeShapeType="1"/>
            </p:cNvSpPr>
            <p:nvPr/>
          </p:nvSpPr>
          <p:spPr bwMode="auto">
            <a:xfrm flipH="1" flipV="1">
              <a:off x="4594004" y="225321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2" name="Line 766"/>
            <p:cNvSpPr>
              <a:spLocks noChangeShapeType="1"/>
            </p:cNvSpPr>
            <p:nvPr/>
          </p:nvSpPr>
          <p:spPr bwMode="auto">
            <a:xfrm flipH="1" flipV="1">
              <a:off x="4591115" y="2248883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3" name="Line 767"/>
            <p:cNvSpPr>
              <a:spLocks noChangeShapeType="1"/>
            </p:cNvSpPr>
            <p:nvPr/>
          </p:nvSpPr>
          <p:spPr bwMode="auto">
            <a:xfrm>
              <a:off x="4591115" y="224888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4" name="Line 768"/>
            <p:cNvSpPr>
              <a:spLocks noChangeShapeType="1"/>
            </p:cNvSpPr>
            <p:nvPr/>
          </p:nvSpPr>
          <p:spPr bwMode="auto">
            <a:xfrm flipV="1">
              <a:off x="4591115" y="224743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5" name="Line 769"/>
            <p:cNvSpPr>
              <a:spLocks noChangeShapeType="1"/>
            </p:cNvSpPr>
            <p:nvPr/>
          </p:nvSpPr>
          <p:spPr bwMode="auto">
            <a:xfrm flipH="1" flipV="1">
              <a:off x="4589670" y="224599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6" name="Line 770"/>
            <p:cNvSpPr>
              <a:spLocks noChangeShapeType="1"/>
            </p:cNvSpPr>
            <p:nvPr/>
          </p:nvSpPr>
          <p:spPr bwMode="auto">
            <a:xfrm flipH="1" flipV="1">
              <a:off x="4588226" y="224310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7" name="Line 771"/>
            <p:cNvSpPr>
              <a:spLocks noChangeShapeType="1"/>
            </p:cNvSpPr>
            <p:nvPr/>
          </p:nvSpPr>
          <p:spPr bwMode="auto">
            <a:xfrm flipH="1" flipV="1">
              <a:off x="4585338" y="224021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8" name="Line 772"/>
            <p:cNvSpPr>
              <a:spLocks noChangeShapeType="1"/>
            </p:cNvSpPr>
            <p:nvPr/>
          </p:nvSpPr>
          <p:spPr bwMode="auto">
            <a:xfrm flipV="1">
              <a:off x="4585338" y="2235884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9" name="Line 773"/>
            <p:cNvSpPr>
              <a:spLocks noChangeShapeType="1"/>
            </p:cNvSpPr>
            <p:nvPr/>
          </p:nvSpPr>
          <p:spPr bwMode="auto">
            <a:xfrm flipV="1">
              <a:off x="4585338" y="2232996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0" name="Line 774"/>
            <p:cNvSpPr>
              <a:spLocks noChangeShapeType="1"/>
            </p:cNvSpPr>
            <p:nvPr/>
          </p:nvSpPr>
          <p:spPr bwMode="auto">
            <a:xfrm flipV="1">
              <a:off x="4585338" y="223155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1" name="Line 775"/>
            <p:cNvSpPr>
              <a:spLocks noChangeShapeType="1"/>
            </p:cNvSpPr>
            <p:nvPr/>
          </p:nvSpPr>
          <p:spPr bwMode="auto">
            <a:xfrm flipV="1">
              <a:off x="4585338" y="2228663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2" name="Line 776"/>
            <p:cNvSpPr>
              <a:spLocks noChangeShapeType="1"/>
            </p:cNvSpPr>
            <p:nvPr/>
          </p:nvSpPr>
          <p:spPr bwMode="auto">
            <a:xfrm flipV="1">
              <a:off x="4585338" y="2222886"/>
              <a:ext cx="2889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3" name="Line 777"/>
            <p:cNvSpPr>
              <a:spLocks noChangeShapeType="1"/>
            </p:cNvSpPr>
            <p:nvPr/>
          </p:nvSpPr>
          <p:spPr bwMode="auto">
            <a:xfrm flipV="1">
              <a:off x="4588226" y="2219998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4" name="Line 778"/>
            <p:cNvSpPr>
              <a:spLocks noChangeShapeType="1"/>
            </p:cNvSpPr>
            <p:nvPr/>
          </p:nvSpPr>
          <p:spPr bwMode="auto">
            <a:xfrm>
              <a:off x="4588226" y="221999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5" name="Line 779"/>
            <p:cNvSpPr>
              <a:spLocks noChangeShapeType="1"/>
            </p:cNvSpPr>
            <p:nvPr/>
          </p:nvSpPr>
          <p:spPr bwMode="auto">
            <a:xfrm flipV="1">
              <a:off x="4588226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6" name="Line 780"/>
            <p:cNvSpPr>
              <a:spLocks noChangeShapeType="1"/>
            </p:cNvSpPr>
            <p:nvPr/>
          </p:nvSpPr>
          <p:spPr bwMode="auto">
            <a:xfrm flipV="1">
              <a:off x="4589670" y="2214221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7" name="Line 781"/>
            <p:cNvSpPr>
              <a:spLocks noChangeShapeType="1"/>
            </p:cNvSpPr>
            <p:nvPr/>
          </p:nvSpPr>
          <p:spPr bwMode="auto">
            <a:xfrm flipV="1">
              <a:off x="4591115" y="2211332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8" name="Line 782"/>
            <p:cNvSpPr>
              <a:spLocks noChangeShapeType="1"/>
            </p:cNvSpPr>
            <p:nvPr/>
          </p:nvSpPr>
          <p:spPr bwMode="auto">
            <a:xfrm flipV="1">
              <a:off x="4591115" y="2208443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9" name="Line 783"/>
            <p:cNvSpPr>
              <a:spLocks noChangeShapeType="1"/>
            </p:cNvSpPr>
            <p:nvPr/>
          </p:nvSpPr>
          <p:spPr bwMode="auto">
            <a:xfrm flipV="1">
              <a:off x="4594004" y="220699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0" name="Line 784"/>
            <p:cNvSpPr>
              <a:spLocks noChangeShapeType="1"/>
            </p:cNvSpPr>
            <p:nvPr/>
          </p:nvSpPr>
          <p:spPr bwMode="auto">
            <a:xfrm flipV="1">
              <a:off x="4595447" y="220555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1" name="Line 785"/>
            <p:cNvSpPr>
              <a:spLocks noChangeShapeType="1"/>
            </p:cNvSpPr>
            <p:nvPr/>
          </p:nvSpPr>
          <p:spPr bwMode="auto">
            <a:xfrm>
              <a:off x="4595447" y="220555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2" name="Line 786"/>
            <p:cNvSpPr>
              <a:spLocks noChangeShapeType="1"/>
            </p:cNvSpPr>
            <p:nvPr/>
          </p:nvSpPr>
          <p:spPr bwMode="auto">
            <a:xfrm flipV="1">
              <a:off x="4596892" y="220411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3" name="Line 787"/>
            <p:cNvSpPr>
              <a:spLocks noChangeShapeType="1"/>
            </p:cNvSpPr>
            <p:nvPr/>
          </p:nvSpPr>
          <p:spPr bwMode="auto">
            <a:xfrm flipV="1">
              <a:off x="4596892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4" name="Line 788"/>
            <p:cNvSpPr>
              <a:spLocks noChangeShapeType="1"/>
            </p:cNvSpPr>
            <p:nvPr/>
          </p:nvSpPr>
          <p:spPr bwMode="auto">
            <a:xfrm flipV="1">
              <a:off x="4601225" y="219977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5" name="Line 789"/>
            <p:cNvSpPr>
              <a:spLocks noChangeShapeType="1"/>
            </p:cNvSpPr>
            <p:nvPr/>
          </p:nvSpPr>
          <p:spPr bwMode="auto">
            <a:xfrm>
              <a:off x="4604113" y="2199778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6" name="Line 790"/>
            <p:cNvSpPr>
              <a:spLocks noChangeShapeType="1"/>
            </p:cNvSpPr>
            <p:nvPr/>
          </p:nvSpPr>
          <p:spPr bwMode="auto">
            <a:xfrm flipV="1">
              <a:off x="4605558" y="219833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7" name="Line 791"/>
            <p:cNvSpPr>
              <a:spLocks noChangeShapeType="1"/>
            </p:cNvSpPr>
            <p:nvPr/>
          </p:nvSpPr>
          <p:spPr bwMode="auto">
            <a:xfrm>
              <a:off x="4605558" y="2198333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8" name="Line 792"/>
            <p:cNvSpPr>
              <a:spLocks noChangeShapeType="1"/>
            </p:cNvSpPr>
            <p:nvPr/>
          </p:nvSpPr>
          <p:spPr bwMode="auto">
            <a:xfrm flipV="1">
              <a:off x="4607002" y="2196889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9" name="Line 793"/>
            <p:cNvSpPr>
              <a:spLocks noChangeShapeType="1"/>
            </p:cNvSpPr>
            <p:nvPr/>
          </p:nvSpPr>
          <p:spPr bwMode="auto">
            <a:xfrm flipV="1">
              <a:off x="4611335" y="2195444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0" name="Line 794"/>
            <p:cNvSpPr>
              <a:spLocks noChangeShapeType="1"/>
            </p:cNvSpPr>
            <p:nvPr/>
          </p:nvSpPr>
          <p:spPr bwMode="auto">
            <a:xfrm>
              <a:off x="4615667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1" name="Line 795"/>
            <p:cNvSpPr>
              <a:spLocks noChangeShapeType="1"/>
            </p:cNvSpPr>
            <p:nvPr/>
          </p:nvSpPr>
          <p:spPr bwMode="auto">
            <a:xfrm>
              <a:off x="4618556" y="219544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2" name="Line 796"/>
            <p:cNvSpPr>
              <a:spLocks noChangeShapeType="1"/>
            </p:cNvSpPr>
            <p:nvPr/>
          </p:nvSpPr>
          <p:spPr bwMode="auto">
            <a:xfrm>
              <a:off x="4620001" y="2195444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3" name="Line 797"/>
            <p:cNvSpPr>
              <a:spLocks noChangeShapeType="1"/>
            </p:cNvSpPr>
            <p:nvPr/>
          </p:nvSpPr>
          <p:spPr bwMode="auto">
            <a:xfrm>
              <a:off x="4624333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4" name="Line 798"/>
            <p:cNvSpPr>
              <a:spLocks noChangeShapeType="1"/>
            </p:cNvSpPr>
            <p:nvPr/>
          </p:nvSpPr>
          <p:spPr bwMode="auto">
            <a:xfrm>
              <a:off x="4627222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5" name="Line 799"/>
            <p:cNvSpPr>
              <a:spLocks noChangeShapeType="1"/>
            </p:cNvSpPr>
            <p:nvPr/>
          </p:nvSpPr>
          <p:spPr bwMode="auto">
            <a:xfrm>
              <a:off x="4630110" y="2195444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6" name="Line 800"/>
            <p:cNvSpPr>
              <a:spLocks noChangeShapeType="1"/>
            </p:cNvSpPr>
            <p:nvPr/>
          </p:nvSpPr>
          <p:spPr bwMode="auto">
            <a:xfrm>
              <a:off x="4634444" y="219688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7" name="Line 801"/>
            <p:cNvSpPr>
              <a:spLocks noChangeShapeType="1"/>
            </p:cNvSpPr>
            <p:nvPr/>
          </p:nvSpPr>
          <p:spPr bwMode="auto">
            <a:xfrm>
              <a:off x="4635887" y="219688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8" name="Line 802"/>
            <p:cNvSpPr>
              <a:spLocks noChangeShapeType="1"/>
            </p:cNvSpPr>
            <p:nvPr/>
          </p:nvSpPr>
          <p:spPr bwMode="auto">
            <a:xfrm>
              <a:off x="4637332" y="219688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9" name="Line 803"/>
            <p:cNvSpPr>
              <a:spLocks noChangeShapeType="1"/>
            </p:cNvSpPr>
            <p:nvPr/>
          </p:nvSpPr>
          <p:spPr bwMode="auto">
            <a:xfrm>
              <a:off x="4638776" y="219833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0" name="Line 804"/>
            <p:cNvSpPr>
              <a:spLocks noChangeShapeType="1"/>
            </p:cNvSpPr>
            <p:nvPr/>
          </p:nvSpPr>
          <p:spPr bwMode="auto">
            <a:xfrm>
              <a:off x="4640221" y="219977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1" name="Line 805"/>
            <p:cNvSpPr>
              <a:spLocks noChangeShapeType="1"/>
            </p:cNvSpPr>
            <p:nvPr/>
          </p:nvSpPr>
          <p:spPr bwMode="auto">
            <a:xfrm>
              <a:off x="4643109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2" name="Line 806"/>
            <p:cNvSpPr>
              <a:spLocks noChangeShapeType="1"/>
            </p:cNvSpPr>
            <p:nvPr/>
          </p:nvSpPr>
          <p:spPr bwMode="auto">
            <a:xfrm>
              <a:off x="4647442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3" name="Line 807"/>
            <p:cNvSpPr>
              <a:spLocks noChangeShapeType="1"/>
            </p:cNvSpPr>
            <p:nvPr/>
          </p:nvSpPr>
          <p:spPr bwMode="auto">
            <a:xfrm>
              <a:off x="4648886" y="220555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4" name="Line 808"/>
            <p:cNvSpPr>
              <a:spLocks noChangeShapeType="1"/>
            </p:cNvSpPr>
            <p:nvPr/>
          </p:nvSpPr>
          <p:spPr bwMode="auto">
            <a:xfrm>
              <a:off x="4648886" y="220555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5" name="Line 810"/>
            <p:cNvSpPr>
              <a:spLocks noChangeShapeType="1"/>
            </p:cNvSpPr>
            <p:nvPr/>
          </p:nvSpPr>
          <p:spPr bwMode="auto">
            <a:xfrm>
              <a:off x="4650331" y="220699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6" name="Line 811"/>
            <p:cNvSpPr>
              <a:spLocks noChangeShapeType="1"/>
            </p:cNvSpPr>
            <p:nvPr/>
          </p:nvSpPr>
          <p:spPr bwMode="auto">
            <a:xfrm>
              <a:off x="4651775" y="2208442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7" name="Line 812"/>
            <p:cNvSpPr>
              <a:spLocks noChangeShapeType="1"/>
            </p:cNvSpPr>
            <p:nvPr/>
          </p:nvSpPr>
          <p:spPr bwMode="auto">
            <a:xfrm>
              <a:off x="4654664" y="221133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8" name="Line 813"/>
            <p:cNvSpPr>
              <a:spLocks noChangeShapeType="1"/>
            </p:cNvSpPr>
            <p:nvPr/>
          </p:nvSpPr>
          <p:spPr bwMode="auto">
            <a:xfrm>
              <a:off x="4654664" y="221277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9" name="Line 814"/>
            <p:cNvSpPr>
              <a:spLocks noChangeShapeType="1"/>
            </p:cNvSpPr>
            <p:nvPr/>
          </p:nvSpPr>
          <p:spPr bwMode="auto">
            <a:xfrm>
              <a:off x="4657552" y="2214220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0" name="Line 815"/>
            <p:cNvSpPr>
              <a:spLocks noChangeShapeType="1"/>
            </p:cNvSpPr>
            <p:nvPr/>
          </p:nvSpPr>
          <p:spPr bwMode="auto">
            <a:xfrm>
              <a:off x="4657552" y="221710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1" name="Line 816"/>
            <p:cNvSpPr>
              <a:spLocks noChangeShapeType="1"/>
            </p:cNvSpPr>
            <p:nvPr/>
          </p:nvSpPr>
          <p:spPr bwMode="auto">
            <a:xfrm>
              <a:off x="4658997" y="2219997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2" name="Line 817"/>
            <p:cNvSpPr>
              <a:spLocks noChangeShapeType="1"/>
            </p:cNvSpPr>
            <p:nvPr/>
          </p:nvSpPr>
          <p:spPr bwMode="auto">
            <a:xfrm>
              <a:off x="4658997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3" name="Line 818"/>
            <p:cNvSpPr>
              <a:spLocks noChangeShapeType="1"/>
            </p:cNvSpPr>
            <p:nvPr/>
          </p:nvSpPr>
          <p:spPr bwMode="auto">
            <a:xfrm>
              <a:off x="4660441" y="2225774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4" name="Line 819"/>
            <p:cNvSpPr>
              <a:spLocks noChangeShapeType="1"/>
            </p:cNvSpPr>
            <p:nvPr/>
          </p:nvSpPr>
          <p:spPr bwMode="auto">
            <a:xfrm>
              <a:off x="4660441" y="223010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5" name="Freeform 820"/>
            <p:cNvSpPr>
              <a:spLocks/>
            </p:cNvSpPr>
            <p:nvPr/>
          </p:nvSpPr>
          <p:spPr bwMode="auto">
            <a:xfrm>
              <a:off x="4810646" y="2248882"/>
              <a:ext cx="75103" cy="75103"/>
            </a:xfrm>
            <a:custGeom>
              <a:avLst/>
              <a:gdLst>
                <a:gd name="T0" fmla="*/ 25 w 52"/>
                <a:gd name="T1" fmla="*/ 0 h 52"/>
                <a:gd name="T2" fmla="*/ 28 w 52"/>
                <a:gd name="T3" fmla="*/ 0 h 52"/>
                <a:gd name="T4" fmla="*/ 35 w 52"/>
                <a:gd name="T5" fmla="*/ 0 h 52"/>
                <a:gd name="T6" fmla="*/ 38 w 52"/>
                <a:gd name="T7" fmla="*/ 4 h 52"/>
                <a:gd name="T8" fmla="*/ 44 w 52"/>
                <a:gd name="T9" fmla="*/ 6 h 52"/>
                <a:gd name="T10" fmla="*/ 45 w 52"/>
                <a:gd name="T11" fmla="*/ 7 h 52"/>
                <a:gd name="T12" fmla="*/ 48 w 52"/>
                <a:gd name="T13" fmla="*/ 11 h 52"/>
                <a:gd name="T14" fmla="*/ 50 w 52"/>
                <a:gd name="T15" fmla="*/ 14 h 52"/>
                <a:gd name="T16" fmla="*/ 50 w 52"/>
                <a:gd name="T17" fmla="*/ 15 h 52"/>
                <a:gd name="T18" fmla="*/ 52 w 52"/>
                <a:gd name="T19" fmla="*/ 21 h 52"/>
                <a:gd name="T20" fmla="*/ 52 w 52"/>
                <a:gd name="T21" fmla="*/ 26 h 52"/>
                <a:gd name="T22" fmla="*/ 52 w 52"/>
                <a:gd name="T23" fmla="*/ 29 h 52"/>
                <a:gd name="T24" fmla="*/ 51 w 52"/>
                <a:gd name="T25" fmla="*/ 35 h 52"/>
                <a:gd name="T26" fmla="*/ 51 w 52"/>
                <a:gd name="T27" fmla="*/ 36 h 52"/>
                <a:gd name="T28" fmla="*/ 50 w 52"/>
                <a:gd name="T29" fmla="*/ 40 h 52"/>
                <a:gd name="T30" fmla="*/ 46 w 52"/>
                <a:gd name="T31" fmla="*/ 44 h 52"/>
                <a:gd name="T32" fmla="*/ 44 w 52"/>
                <a:gd name="T33" fmla="*/ 45 h 52"/>
                <a:gd name="T34" fmla="*/ 42 w 52"/>
                <a:gd name="T35" fmla="*/ 47 h 52"/>
                <a:gd name="T36" fmla="*/ 38 w 52"/>
                <a:gd name="T37" fmla="*/ 50 h 52"/>
                <a:gd name="T38" fmla="*/ 37 w 52"/>
                <a:gd name="T39" fmla="*/ 50 h 52"/>
                <a:gd name="T40" fmla="*/ 32 w 52"/>
                <a:gd name="T41" fmla="*/ 52 h 52"/>
                <a:gd name="T42" fmla="*/ 28 w 52"/>
                <a:gd name="T43" fmla="*/ 52 h 52"/>
                <a:gd name="T44" fmla="*/ 24 w 52"/>
                <a:gd name="T45" fmla="*/ 52 h 52"/>
                <a:gd name="T46" fmla="*/ 19 w 52"/>
                <a:gd name="T47" fmla="*/ 51 h 52"/>
                <a:gd name="T48" fmla="*/ 17 w 52"/>
                <a:gd name="T49" fmla="*/ 51 h 52"/>
                <a:gd name="T50" fmla="*/ 13 w 52"/>
                <a:gd name="T51" fmla="*/ 48 h 52"/>
                <a:gd name="T52" fmla="*/ 9 w 52"/>
                <a:gd name="T53" fmla="*/ 46 h 52"/>
                <a:gd name="T54" fmla="*/ 8 w 52"/>
                <a:gd name="T55" fmla="*/ 45 h 52"/>
                <a:gd name="T56" fmla="*/ 5 w 52"/>
                <a:gd name="T57" fmla="*/ 43 h 52"/>
                <a:gd name="T58" fmla="*/ 3 w 52"/>
                <a:gd name="T59" fmla="*/ 39 h 52"/>
                <a:gd name="T60" fmla="*/ 2 w 52"/>
                <a:gd name="T61" fmla="*/ 37 h 52"/>
                <a:gd name="T62" fmla="*/ 1 w 52"/>
                <a:gd name="T63" fmla="*/ 31 h 52"/>
                <a:gd name="T64" fmla="*/ 0 w 52"/>
                <a:gd name="T65" fmla="*/ 28 h 52"/>
                <a:gd name="T66" fmla="*/ 1 w 52"/>
                <a:gd name="T67" fmla="*/ 23 h 52"/>
                <a:gd name="T68" fmla="*/ 1 w 52"/>
                <a:gd name="T69" fmla="*/ 18 h 52"/>
                <a:gd name="T70" fmla="*/ 2 w 52"/>
                <a:gd name="T71" fmla="*/ 16 h 52"/>
                <a:gd name="T72" fmla="*/ 3 w 52"/>
                <a:gd name="T73" fmla="*/ 13 h 52"/>
                <a:gd name="T74" fmla="*/ 6 w 52"/>
                <a:gd name="T75" fmla="*/ 8 h 52"/>
                <a:gd name="T76" fmla="*/ 8 w 52"/>
                <a:gd name="T77" fmla="*/ 7 h 52"/>
                <a:gd name="T78" fmla="*/ 11 w 52"/>
                <a:gd name="T79" fmla="*/ 5 h 52"/>
                <a:gd name="T80" fmla="*/ 14 w 52"/>
                <a:gd name="T81" fmla="*/ 3 h 52"/>
                <a:gd name="T82" fmla="*/ 16 w 52"/>
                <a:gd name="T83" fmla="*/ 2 h 52"/>
                <a:gd name="T84" fmla="*/ 21 w 52"/>
                <a:gd name="T8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6" name="Line 821"/>
            <p:cNvSpPr>
              <a:spLocks noChangeShapeType="1"/>
            </p:cNvSpPr>
            <p:nvPr/>
          </p:nvSpPr>
          <p:spPr bwMode="auto">
            <a:xfrm>
              <a:off x="4885749" y="228787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7" name="Line 822"/>
            <p:cNvSpPr>
              <a:spLocks noChangeShapeType="1"/>
            </p:cNvSpPr>
            <p:nvPr/>
          </p:nvSpPr>
          <p:spPr bwMode="auto">
            <a:xfrm>
              <a:off x="4885749" y="228787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8" name="Line 823"/>
            <p:cNvSpPr>
              <a:spLocks noChangeShapeType="1"/>
            </p:cNvSpPr>
            <p:nvPr/>
          </p:nvSpPr>
          <p:spPr bwMode="auto">
            <a:xfrm flipH="1">
              <a:off x="4884305" y="2290767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9" name="Line 824"/>
            <p:cNvSpPr>
              <a:spLocks noChangeShapeType="1"/>
            </p:cNvSpPr>
            <p:nvPr/>
          </p:nvSpPr>
          <p:spPr bwMode="auto">
            <a:xfrm>
              <a:off x="4884305" y="2295100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0" name="Line 825"/>
            <p:cNvSpPr>
              <a:spLocks noChangeShapeType="1"/>
            </p:cNvSpPr>
            <p:nvPr/>
          </p:nvSpPr>
          <p:spPr bwMode="auto">
            <a:xfrm>
              <a:off x="4884305" y="2297988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1" name="Line 826"/>
            <p:cNvSpPr>
              <a:spLocks noChangeShapeType="1"/>
            </p:cNvSpPr>
            <p:nvPr/>
          </p:nvSpPr>
          <p:spPr bwMode="auto">
            <a:xfrm flipH="1">
              <a:off x="4882861" y="229943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2" name="Line 827"/>
            <p:cNvSpPr>
              <a:spLocks noChangeShapeType="1"/>
            </p:cNvSpPr>
            <p:nvPr/>
          </p:nvSpPr>
          <p:spPr bwMode="auto">
            <a:xfrm>
              <a:off x="4882861" y="230087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3" name="Line 828"/>
            <p:cNvSpPr>
              <a:spLocks noChangeShapeType="1"/>
            </p:cNvSpPr>
            <p:nvPr/>
          </p:nvSpPr>
          <p:spPr bwMode="auto">
            <a:xfrm flipH="1">
              <a:off x="4881417" y="2302322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4" name="Line 829"/>
            <p:cNvSpPr>
              <a:spLocks noChangeShapeType="1"/>
            </p:cNvSpPr>
            <p:nvPr/>
          </p:nvSpPr>
          <p:spPr bwMode="auto">
            <a:xfrm flipH="1">
              <a:off x="4877084" y="2305210"/>
              <a:ext cx="4333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5" name="Line 830"/>
            <p:cNvSpPr>
              <a:spLocks noChangeShapeType="1"/>
            </p:cNvSpPr>
            <p:nvPr/>
          </p:nvSpPr>
          <p:spPr bwMode="auto">
            <a:xfrm flipH="1">
              <a:off x="4875640" y="2309542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6" name="Line 831"/>
            <p:cNvSpPr>
              <a:spLocks noChangeShapeType="1"/>
            </p:cNvSpPr>
            <p:nvPr/>
          </p:nvSpPr>
          <p:spPr bwMode="auto">
            <a:xfrm flipH="1">
              <a:off x="4874195" y="231243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7" name="Line 832"/>
            <p:cNvSpPr>
              <a:spLocks noChangeShapeType="1"/>
            </p:cNvSpPr>
            <p:nvPr/>
          </p:nvSpPr>
          <p:spPr bwMode="auto">
            <a:xfrm>
              <a:off x="4874195" y="23138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8" name="Line 833"/>
            <p:cNvSpPr>
              <a:spLocks noChangeShapeType="1"/>
            </p:cNvSpPr>
            <p:nvPr/>
          </p:nvSpPr>
          <p:spPr bwMode="auto">
            <a:xfrm>
              <a:off x="4874195" y="231387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9" name="Line 834"/>
            <p:cNvSpPr>
              <a:spLocks noChangeShapeType="1"/>
            </p:cNvSpPr>
            <p:nvPr/>
          </p:nvSpPr>
          <p:spPr bwMode="auto">
            <a:xfrm flipH="1">
              <a:off x="4871306" y="231532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0" name="Line 835"/>
            <p:cNvSpPr>
              <a:spLocks noChangeShapeType="1"/>
            </p:cNvSpPr>
            <p:nvPr/>
          </p:nvSpPr>
          <p:spPr bwMode="auto">
            <a:xfrm flipH="1">
              <a:off x="4868418" y="2316764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1" name="Line 836"/>
            <p:cNvSpPr>
              <a:spLocks noChangeShapeType="1"/>
            </p:cNvSpPr>
            <p:nvPr/>
          </p:nvSpPr>
          <p:spPr bwMode="auto">
            <a:xfrm flipH="1">
              <a:off x="4865529" y="231820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2" name="Line 837"/>
            <p:cNvSpPr>
              <a:spLocks noChangeShapeType="1"/>
            </p:cNvSpPr>
            <p:nvPr/>
          </p:nvSpPr>
          <p:spPr bwMode="auto">
            <a:xfrm>
              <a:off x="4865529" y="232109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3" name="Line 838"/>
            <p:cNvSpPr>
              <a:spLocks noChangeShapeType="1"/>
            </p:cNvSpPr>
            <p:nvPr/>
          </p:nvSpPr>
          <p:spPr bwMode="auto">
            <a:xfrm flipH="1">
              <a:off x="4864085" y="232109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4" name="Line 839"/>
            <p:cNvSpPr>
              <a:spLocks noChangeShapeType="1"/>
            </p:cNvSpPr>
            <p:nvPr/>
          </p:nvSpPr>
          <p:spPr bwMode="auto">
            <a:xfrm flipH="1">
              <a:off x="4859752" y="232109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5" name="Line 840"/>
            <p:cNvSpPr>
              <a:spLocks noChangeShapeType="1"/>
            </p:cNvSpPr>
            <p:nvPr/>
          </p:nvSpPr>
          <p:spPr bwMode="auto">
            <a:xfrm flipH="1">
              <a:off x="4856864" y="2322542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6" name="Line 841"/>
            <p:cNvSpPr>
              <a:spLocks noChangeShapeType="1"/>
            </p:cNvSpPr>
            <p:nvPr/>
          </p:nvSpPr>
          <p:spPr bwMode="auto">
            <a:xfrm flipH="1">
              <a:off x="4852531" y="2323985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7" name="Line 842"/>
            <p:cNvSpPr>
              <a:spLocks noChangeShapeType="1"/>
            </p:cNvSpPr>
            <p:nvPr/>
          </p:nvSpPr>
          <p:spPr bwMode="auto">
            <a:xfrm flipH="1">
              <a:off x="4848198" y="2323985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8" name="Line 843"/>
            <p:cNvSpPr>
              <a:spLocks noChangeShapeType="1"/>
            </p:cNvSpPr>
            <p:nvPr/>
          </p:nvSpPr>
          <p:spPr bwMode="auto">
            <a:xfrm flipH="1">
              <a:off x="4845309" y="2323985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9" name="Line 844"/>
            <p:cNvSpPr>
              <a:spLocks noChangeShapeType="1"/>
            </p:cNvSpPr>
            <p:nvPr/>
          </p:nvSpPr>
          <p:spPr bwMode="auto">
            <a:xfrm flipH="1">
              <a:off x="4839532" y="2323985"/>
              <a:ext cx="577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0" name="Line 845"/>
            <p:cNvSpPr>
              <a:spLocks noChangeShapeType="1"/>
            </p:cNvSpPr>
            <p:nvPr/>
          </p:nvSpPr>
          <p:spPr bwMode="auto">
            <a:xfrm flipH="1" flipV="1">
              <a:off x="4838088" y="2322542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1" name="Line 846"/>
            <p:cNvSpPr>
              <a:spLocks noChangeShapeType="1"/>
            </p:cNvSpPr>
            <p:nvPr/>
          </p:nvSpPr>
          <p:spPr bwMode="auto">
            <a:xfrm flipH="1">
              <a:off x="4836644" y="232254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2" name="Line 847"/>
            <p:cNvSpPr>
              <a:spLocks noChangeShapeType="1"/>
            </p:cNvSpPr>
            <p:nvPr/>
          </p:nvSpPr>
          <p:spPr bwMode="auto">
            <a:xfrm flipH="1">
              <a:off x="4835200" y="232254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3" name="Line 848"/>
            <p:cNvSpPr>
              <a:spLocks noChangeShapeType="1"/>
            </p:cNvSpPr>
            <p:nvPr/>
          </p:nvSpPr>
          <p:spPr bwMode="auto">
            <a:xfrm flipH="1" flipV="1">
              <a:off x="4833755" y="232109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4" name="Line 849"/>
            <p:cNvSpPr>
              <a:spLocks noChangeShapeType="1"/>
            </p:cNvSpPr>
            <p:nvPr/>
          </p:nvSpPr>
          <p:spPr bwMode="auto">
            <a:xfrm flipH="1">
              <a:off x="4829423" y="2321097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5" name="Line 850"/>
            <p:cNvSpPr>
              <a:spLocks noChangeShapeType="1"/>
            </p:cNvSpPr>
            <p:nvPr/>
          </p:nvSpPr>
          <p:spPr bwMode="auto">
            <a:xfrm flipH="1" flipV="1">
              <a:off x="4826534" y="2316764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6" name="Line 851"/>
            <p:cNvSpPr>
              <a:spLocks noChangeShapeType="1"/>
            </p:cNvSpPr>
            <p:nvPr/>
          </p:nvSpPr>
          <p:spPr bwMode="auto">
            <a:xfrm flipH="1" flipV="1">
              <a:off x="4823645" y="231532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7" name="Line 852"/>
            <p:cNvSpPr>
              <a:spLocks noChangeShapeType="1"/>
            </p:cNvSpPr>
            <p:nvPr/>
          </p:nvSpPr>
          <p:spPr bwMode="auto">
            <a:xfrm flipV="1">
              <a:off x="4823645" y="231387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8" name="Line 853"/>
            <p:cNvSpPr>
              <a:spLocks noChangeShapeType="1"/>
            </p:cNvSpPr>
            <p:nvPr/>
          </p:nvSpPr>
          <p:spPr bwMode="auto">
            <a:xfrm flipH="1">
              <a:off x="4822201" y="2313876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" name="Line 854"/>
            <p:cNvSpPr>
              <a:spLocks noChangeShapeType="1"/>
            </p:cNvSpPr>
            <p:nvPr/>
          </p:nvSpPr>
          <p:spPr bwMode="auto">
            <a:xfrm flipV="1">
              <a:off x="4822201" y="231243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0" name="Line 855"/>
            <p:cNvSpPr>
              <a:spLocks noChangeShapeType="1"/>
            </p:cNvSpPr>
            <p:nvPr/>
          </p:nvSpPr>
          <p:spPr bwMode="auto">
            <a:xfrm flipH="1" flipV="1">
              <a:off x="4817868" y="2309542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1" name="Line 856"/>
            <p:cNvSpPr>
              <a:spLocks noChangeShapeType="1"/>
            </p:cNvSpPr>
            <p:nvPr/>
          </p:nvSpPr>
          <p:spPr bwMode="auto">
            <a:xfrm flipH="1" flipV="1">
              <a:off x="4816424" y="2305210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2" name="Line 857"/>
            <p:cNvSpPr>
              <a:spLocks noChangeShapeType="1"/>
            </p:cNvSpPr>
            <p:nvPr/>
          </p:nvSpPr>
          <p:spPr bwMode="auto">
            <a:xfrm flipH="1" flipV="1">
              <a:off x="4814980" y="230376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3" name="Line 858"/>
            <p:cNvSpPr>
              <a:spLocks noChangeShapeType="1"/>
            </p:cNvSpPr>
            <p:nvPr/>
          </p:nvSpPr>
          <p:spPr bwMode="auto">
            <a:xfrm>
              <a:off x="4814980" y="230376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4" name="Line 859"/>
            <p:cNvSpPr>
              <a:spLocks noChangeShapeType="1"/>
            </p:cNvSpPr>
            <p:nvPr/>
          </p:nvSpPr>
          <p:spPr bwMode="auto">
            <a:xfrm flipV="1">
              <a:off x="4814980" y="230232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5" name="Line 860"/>
            <p:cNvSpPr>
              <a:spLocks noChangeShapeType="1"/>
            </p:cNvSpPr>
            <p:nvPr/>
          </p:nvSpPr>
          <p:spPr bwMode="auto">
            <a:xfrm flipH="1" flipV="1">
              <a:off x="4813535" y="2299433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6" name="Line 861"/>
            <p:cNvSpPr>
              <a:spLocks noChangeShapeType="1"/>
            </p:cNvSpPr>
            <p:nvPr/>
          </p:nvSpPr>
          <p:spPr bwMode="auto">
            <a:xfrm flipH="1" flipV="1">
              <a:off x="4812091" y="2293656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7" name="Line 862"/>
            <p:cNvSpPr>
              <a:spLocks noChangeShapeType="1"/>
            </p:cNvSpPr>
            <p:nvPr/>
          </p:nvSpPr>
          <p:spPr bwMode="auto">
            <a:xfrm flipV="1">
              <a:off x="4812091" y="229076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8" name="Line 863"/>
            <p:cNvSpPr>
              <a:spLocks noChangeShapeType="1"/>
            </p:cNvSpPr>
            <p:nvPr/>
          </p:nvSpPr>
          <p:spPr bwMode="auto">
            <a:xfrm flipV="1">
              <a:off x="4812091" y="228932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9" name="Line 864"/>
            <p:cNvSpPr>
              <a:spLocks noChangeShapeType="1"/>
            </p:cNvSpPr>
            <p:nvPr/>
          </p:nvSpPr>
          <p:spPr bwMode="auto">
            <a:xfrm flipV="1">
              <a:off x="4812091" y="2286434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0" name="Line 865"/>
            <p:cNvSpPr>
              <a:spLocks noChangeShapeType="1"/>
            </p:cNvSpPr>
            <p:nvPr/>
          </p:nvSpPr>
          <p:spPr bwMode="auto">
            <a:xfrm flipV="1">
              <a:off x="4812091" y="2282102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1" name="Line 866"/>
            <p:cNvSpPr>
              <a:spLocks noChangeShapeType="1"/>
            </p:cNvSpPr>
            <p:nvPr/>
          </p:nvSpPr>
          <p:spPr bwMode="auto">
            <a:xfrm flipV="1">
              <a:off x="4812091" y="2277768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2" name="Line 867"/>
            <p:cNvSpPr>
              <a:spLocks noChangeShapeType="1"/>
            </p:cNvSpPr>
            <p:nvPr/>
          </p:nvSpPr>
          <p:spPr bwMode="auto">
            <a:xfrm flipV="1">
              <a:off x="4813535" y="2274880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3" name="Line 868"/>
            <p:cNvSpPr>
              <a:spLocks noChangeShapeType="1"/>
            </p:cNvSpPr>
            <p:nvPr/>
          </p:nvSpPr>
          <p:spPr bwMode="auto">
            <a:xfrm>
              <a:off x="4813535" y="227488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4" name="Line 869"/>
            <p:cNvSpPr>
              <a:spLocks noChangeShapeType="1"/>
            </p:cNvSpPr>
            <p:nvPr/>
          </p:nvSpPr>
          <p:spPr bwMode="auto">
            <a:xfrm flipV="1">
              <a:off x="4813535" y="2271991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5" name="Line 870"/>
            <p:cNvSpPr>
              <a:spLocks noChangeShapeType="1"/>
            </p:cNvSpPr>
            <p:nvPr/>
          </p:nvSpPr>
          <p:spPr bwMode="auto">
            <a:xfrm flipV="1">
              <a:off x="4813535" y="227054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6" name="Line 871"/>
            <p:cNvSpPr>
              <a:spLocks noChangeShapeType="1"/>
            </p:cNvSpPr>
            <p:nvPr/>
          </p:nvSpPr>
          <p:spPr bwMode="auto">
            <a:xfrm flipV="1">
              <a:off x="4814980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7" name="Line 872"/>
            <p:cNvSpPr>
              <a:spLocks noChangeShapeType="1"/>
            </p:cNvSpPr>
            <p:nvPr/>
          </p:nvSpPr>
          <p:spPr bwMode="auto">
            <a:xfrm flipV="1">
              <a:off x="4816424" y="2266214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8" name="Line 873"/>
            <p:cNvSpPr>
              <a:spLocks noChangeShapeType="1"/>
            </p:cNvSpPr>
            <p:nvPr/>
          </p:nvSpPr>
          <p:spPr bwMode="auto">
            <a:xfrm flipV="1">
              <a:off x="4817868" y="2263325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9" name="Line 874"/>
            <p:cNvSpPr>
              <a:spLocks noChangeShapeType="1"/>
            </p:cNvSpPr>
            <p:nvPr/>
          </p:nvSpPr>
          <p:spPr bwMode="auto">
            <a:xfrm flipV="1">
              <a:off x="4822201" y="226043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0" name="Line 875"/>
            <p:cNvSpPr>
              <a:spLocks noChangeShapeType="1"/>
            </p:cNvSpPr>
            <p:nvPr/>
          </p:nvSpPr>
          <p:spPr bwMode="auto">
            <a:xfrm>
              <a:off x="4822201" y="226043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1" name="Line 876"/>
            <p:cNvSpPr>
              <a:spLocks noChangeShapeType="1"/>
            </p:cNvSpPr>
            <p:nvPr/>
          </p:nvSpPr>
          <p:spPr bwMode="auto">
            <a:xfrm flipV="1">
              <a:off x="4823645" y="225899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2" name="Line 877"/>
            <p:cNvSpPr>
              <a:spLocks noChangeShapeType="1"/>
            </p:cNvSpPr>
            <p:nvPr/>
          </p:nvSpPr>
          <p:spPr bwMode="auto">
            <a:xfrm flipV="1">
              <a:off x="4823645" y="225754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3" name="Line 878"/>
            <p:cNvSpPr>
              <a:spLocks noChangeShapeType="1"/>
            </p:cNvSpPr>
            <p:nvPr/>
          </p:nvSpPr>
          <p:spPr bwMode="auto">
            <a:xfrm flipV="1">
              <a:off x="4826534" y="225466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4" name="Line 879"/>
            <p:cNvSpPr>
              <a:spLocks noChangeShapeType="1"/>
            </p:cNvSpPr>
            <p:nvPr/>
          </p:nvSpPr>
          <p:spPr bwMode="auto">
            <a:xfrm>
              <a:off x="4829423" y="225466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5" name="Line 880"/>
            <p:cNvSpPr>
              <a:spLocks noChangeShapeType="1"/>
            </p:cNvSpPr>
            <p:nvPr/>
          </p:nvSpPr>
          <p:spPr bwMode="auto">
            <a:xfrm>
              <a:off x="4830866" y="225466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6" name="Line 881"/>
            <p:cNvSpPr>
              <a:spLocks noChangeShapeType="1"/>
            </p:cNvSpPr>
            <p:nvPr/>
          </p:nvSpPr>
          <p:spPr bwMode="auto">
            <a:xfrm flipV="1">
              <a:off x="4830866" y="225321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7" name="Line 882"/>
            <p:cNvSpPr>
              <a:spLocks noChangeShapeType="1"/>
            </p:cNvSpPr>
            <p:nvPr/>
          </p:nvSpPr>
          <p:spPr bwMode="auto">
            <a:xfrm flipV="1">
              <a:off x="4833755" y="2251771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8" name="Line 883"/>
            <p:cNvSpPr>
              <a:spLocks noChangeShapeType="1"/>
            </p:cNvSpPr>
            <p:nvPr/>
          </p:nvSpPr>
          <p:spPr bwMode="auto">
            <a:xfrm>
              <a:off x="4836644" y="2251771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9" name="Line 884"/>
            <p:cNvSpPr>
              <a:spLocks noChangeShapeType="1"/>
            </p:cNvSpPr>
            <p:nvPr/>
          </p:nvSpPr>
          <p:spPr bwMode="auto">
            <a:xfrm flipV="1">
              <a:off x="4840977" y="2248882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0" name="Line 885"/>
            <p:cNvSpPr>
              <a:spLocks noChangeShapeType="1"/>
            </p:cNvSpPr>
            <p:nvPr/>
          </p:nvSpPr>
          <p:spPr bwMode="auto">
            <a:xfrm>
              <a:off x="4845309" y="224888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1" name="Line 886"/>
            <p:cNvSpPr>
              <a:spLocks noChangeShapeType="1"/>
            </p:cNvSpPr>
            <p:nvPr/>
          </p:nvSpPr>
          <p:spPr bwMode="auto">
            <a:xfrm>
              <a:off x="4846754" y="2248882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2" name="Line 887"/>
            <p:cNvSpPr>
              <a:spLocks noChangeShapeType="1"/>
            </p:cNvSpPr>
            <p:nvPr/>
          </p:nvSpPr>
          <p:spPr bwMode="auto">
            <a:xfrm>
              <a:off x="4849643" y="224888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3" name="Line 888"/>
            <p:cNvSpPr>
              <a:spLocks noChangeShapeType="1"/>
            </p:cNvSpPr>
            <p:nvPr/>
          </p:nvSpPr>
          <p:spPr bwMode="auto">
            <a:xfrm>
              <a:off x="4851086" y="2248882"/>
              <a:ext cx="5777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4" name="Line 889"/>
            <p:cNvSpPr>
              <a:spLocks noChangeShapeType="1"/>
            </p:cNvSpPr>
            <p:nvPr/>
          </p:nvSpPr>
          <p:spPr bwMode="auto">
            <a:xfrm>
              <a:off x="4856864" y="2251771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5" name="Line 890"/>
            <p:cNvSpPr>
              <a:spLocks noChangeShapeType="1"/>
            </p:cNvSpPr>
            <p:nvPr/>
          </p:nvSpPr>
          <p:spPr bwMode="auto">
            <a:xfrm>
              <a:off x="4859752" y="225177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6" name="Line 891"/>
            <p:cNvSpPr>
              <a:spLocks noChangeShapeType="1"/>
            </p:cNvSpPr>
            <p:nvPr/>
          </p:nvSpPr>
          <p:spPr bwMode="auto">
            <a:xfrm>
              <a:off x="4861197" y="225177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7" name="Line 892"/>
            <p:cNvSpPr>
              <a:spLocks noChangeShapeType="1"/>
            </p:cNvSpPr>
            <p:nvPr/>
          </p:nvSpPr>
          <p:spPr bwMode="auto">
            <a:xfrm>
              <a:off x="4862641" y="2253216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8" name="Line 893"/>
            <p:cNvSpPr>
              <a:spLocks noChangeShapeType="1"/>
            </p:cNvSpPr>
            <p:nvPr/>
          </p:nvSpPr>
          <p:spPr bwMode="auto">
            <a:xfrm>
              <a:off x="4864085" y="2253216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9" name="Line 894"/>
            <p:cNvSpPr>
              <a:spLocks noChangeShapeType="1"/>
            </p:cNvSpPr>
            <p:nvPr/>
          </p:nvSpPr>
          <p:spPr bwMode="auto">
            <a:xfrm>
              <a:off x="4868418" y="225466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0" name="Line 895"/>
            <p:cNvSpPr>
              <a:spLocks noChangeShapeType="1"/>
            </p:cNvSpPr>
            <p:nvPr/>
          </p:nvSpPr>
          <p:spPr bwMode="auto">
            <a:xfrm>
              <a:off x="4871306" y="225754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1" name="Line 896"/>
            <p:cNvSpPr>
              <a:spLocks noChangeShapeType="1"/>
            </p:cNvSpPr>
            <p:nvPr/>
          </p:nvSpPr>
          <p:spPr bwMode="auto">
            <a:xfrm>
              <a:off x="4874195" y="225899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2" name="Line 897"/>
            <p:cNvSpPr>
              <a:spLocks noChangeShapeType="1"/>
            </p:cNvSpPr>
            <p:nvPr/>
          </p:nvSpPr>
          <p:spPr bwMode="auto">
            <a:xfrm>
              <a:off x="4874195" y="226043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3" name="Line 898"/>
            <p:cNvSpPr>
              <a:spLocks noChangeShapeType="1"/>
            </p:cNvSpPr>
            <p:nvPr/>
          </p:nvSpPr>
          <p:spPr bwMode="auto">
            <a:xfrm>
              <a:off x="4874195" y="2260437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4" name="Line 899"/>
            <p:cNvSpPr>
              <a:spLocks noChangeShapeType="1"/>
            </p:cNvSpPr>
            <p:nvPr/>
          </p:nvSpPr>
          <p:spPr bwMode="auto">
            <a:xfrm>
              <a:off x="4875640" y="2263325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5" name="Line 900"/>
            <p:cNvSpPr>
              <a:spLocks noChangeShapeType="1"/>
            </p:cNvSpPr>
            <p:nvPr/>
          </p:nvSpPr>
          <p:spPr bwMode="auto">
            <a:xfrm>
              <a:off x="4877084" y="226621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6" name="Line 901"/>
            <p:cNvSpPr>
              <a:spLocks noChangeShapeType="1"/>
            </p:cNvSpPr>
            <p:nvPr/>
          </p:nvSpPr>
          <p:spPr bwMode="auto">
            <a:xfrm>
              <a:off x="4881417" y="2269102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7" name="Line 902"/>
            <p:cNvSpPr>
              <a:spLocks noChangeShapeType="1"/>
            </p:cNvSpPr>
            <p:nvPr/>
          </p:nvSpPr>
          <p:spPr bwMode="auto">
            <a:xfrm>
              <a:off x="4881417" y="226910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8" name="Line 903"/>
            <p:cNvSpPr>
              <a:spLocks noChangeShapeType="1"/>
            </p:cNvSpPr>
            <p:nvPr/>
          </p:nvSpPr>
          <p:spPr bwMode="auto">
            <a:xfrm>
              <a:off x="4882861" y="226910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9" name="Line 904"/>
            <p:cNvSpPr>
              <a:spLocks noChangeShapeType="1"/>
            </p:cNvSpPr>
            <p:nvPr/>
          </p:nvSpPr>
          <p:spPr bwMode="auto">
            <a:xfrm>
              <a:off x="4882861" y="2270547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0" name="Line 905"/>
            <p:cNvSpPr>
              <a:spLocks noChangeShapeType="1"/>
            </p:cNvSpPr>
            <p:nvPr/>
          </p:nvSpPr>
          <p:spPr bwMode="auto">
            <a:xfrm>
              <a:off x="4884305" y="2274880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1" name="Line 906"/>
            <p:cNvSpPr>
              <a:spLocks noChangeShapeType="1"/>
            </p:cNvSpPr>
            <p:nvPr/>
          </p:nvSpPr>
          <p:spPr bwMode="auto">
            <a:xfrm>
              <a:off x="4884305" y="2279213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2" name="Line 907"/>
            <p:cNvSpPr>
              <a:spLocks noChangeShapeType="1"/>
            </p:cNvSpPr>
            <p:nvPr/>
          </p:nvSpPr>
          <p:spPr bwMode="auto">
            <a:xfrm>
              <a:off x="4885749" y="2282102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3" name="Line 908"/>
            <p:cNvSpPr>
              <a:spLocks noChangeShapeType="1"/>
            </p:cNvSpPr>
            <p:nvPr/>
          </p:nvSpPr>
          <p:spPr bwMode="auto">
            <a:xfrm>
              <a:off x="4885749" y="228643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4" name="Freeform 909"/>
            <p:cNvSpPr>
              <a:spLocks/>
            </p:cNvSpPr>
            <p:nvPr/>
          </p:nvSpPr>
          <p:spPr bwMode="auto">
            <a:xfrm>
              <a:off x="5050398" y="2351427"/>
              <a:ext cx="77991" cy="77991"/>
            </a:xfrm>
            <a:custGeom>
              <a:avLst/>
              <a:gdLst>
                <a:gd name="T0" fmla="*/ 26 w 54"/>
                <a:gd name="T1" fmla="*/ 0 h 54"/>
                <a:gd name="T2" fmla="*/ 33 w 54"/>
                <a:gd name="T3" fmla="*/ 1 h 54"/>
                <a:gd name="T4" fmla="*/ 36 w 54"/>
                <a:gd name="T5" fmla="*/ 3 h 54"/>
                <a:gd name="T6" fmla="*/ 38 w 54"/>
                <a:gd name="T7" fmla="*/ 3 h 54"/>
                <a:gd name="T8" fmla="*/ 42 w 54"/>
                <a:gd name="T9" fmla="*/ 6 h 54"/>
                <a:gd name="T10" fmla="*/ 45 w 54"/>
                <a:gd name="T11" fmla="*/ 8 h 54"/>
                <a:gd name="T12" fmla="*/ 46 w 54"/>
                <a:gd name="T13" fmla="*/ 9 h 54"/>
                <a:gd name="T14" fmla="*/ 49 w 54"/>
                <a:gd name="T15" fmla="*/ 14 h 54"/>
                <a:gd name="T16" fmla="*/ 50 w 54"/>
                <a:gd name="T17" fmla="*/ 15 h 54"/>
                <a:gd name="T18" fmla="*/ 52 w 54"/>
                <a:gd name="T19" fmla="*/ 18 h 54"/>
                <a:gd name="T20" fmla="*/ 53 w 54"/>
                <a:gd name="T21" fmla="*/ 24 h 54"/>
                <a:gd name="T22" fmla="*/ 54 w 54"/>
                <a:gd name="T23" fmla="*/ 26 h 54"/>
                <a:gd name="T24" fmla="*/ 53 w 54"/>
                <a:gd name="T25" fmla="*/ 30 h 54"/>
                <a:gd name="T26" fmla="*/ 52 w 54"/>
                <a:gd name="T27" fmla="*/ 36 h 54"/>
                <a:gd name="T28" fmla="*/ 52 w 54"/>
                <a:gd name="T29" fmla="*/ 37 h 54"/>
                <a:gd name="T30" fmla="*/ 49 w 54"/>
                <a:gd name="T31" fmla="*/ 40 h 54"/>
                <a:gd name="T32" fmla="*/ 46 w 54"/>
                <a:gd name="T33" fmla="*/ 45 h 54"/>
                <a:gd name="T34" fmla="*/ 45 w 54"/>
                <a:gd name="T35" fmla="*/ 46 h 54"/>
                <a:gd name="T36" fmla="*/ 42 w 54"/>
                <a:gd name="T37" fmla="*/ 48 h 54"/>
                <a:gd name="T38" fmla="*/ 39 w 54"/>
                <a:gd name="T39" fmla="*/ 50 h 54"/>
                <a:gd name="T40" fmla="*/ 38 w 54"/>
                <a:gd name="T41" fmla="*/ 52 h 54"/>
                <a:gd name="T42" fmla="*/ 32 w 54"/>
                <a:gd name="T43" fmla="*/ 53 h 54"/>
                <a:gd name="T44" fmla="*/ 29 w 54"/>
                <a:gd name="T45" fmla="*/ 54 h 54"/>
                <a:gd name="T46" fmla="*/ 24 w 54"/>
                <a:gd name="T47" fmla="*/ 53 h 54"/>
                <a:gd name="T48" fmla="*/ 18 w 54"/>
                <a:gd name="T49" fmla="*/ 52 h 54"/>
                <a:gd name="T50" fmla="*/ 17 w 54"/>
                <a:gd name="T51" fmla="*/ 52 h 54"/>
                <a:gd name="T52" fmla="*/ 14 w 54"/>
                <a:gd name="T53" fmla="*/ 50 h 54"/>
                <a:gd name="T54" fmla="*/ 9 w 54"/>
                <a:gd name="T55" fmla="*/ 47 h 54"/>
                <a:gd name="T56" fmla="*/ 8 w 54"/>
                <a:gd name="T57" fmla="*/ 46 h 54"/>
                <a:gd name="T58" fmla="*/ 6 w 54"/>
                <a:gd name="T59" fmla="*/ 42 h 54"/>
                <a:gd name="T60" fmla="*/ 4 w 54"/>
                <a:gd name="T61" fmla="*/ 39 h 54"/>
                <a:gd name="T62" fmla="*/ 4 w 54"/>
                <a:gd name="T63" fmla="*/ 38 h 54"/>
                <a:gd name="T64" fmla="*/ 1 w 54"/>
                <a:gd name="T65" fmla="*/ 32 h 54"/>
                <a:gd name="T66" fmla="*/ 0 w 54"/>
                <a:gd name="T67" fmla="*/ 29 h 54"/>
                <a:gd name="T68" fmla="*/ 0 w 54"/>
                <a:gd name="T69" fmla="*/ 26 h 54"/>
                <a:gd name="T70" fmla="*/ 1 w 54"/>
                <a:gd name="T71" fmla="*/ 21 h 54"/>
                <a:gd name="T72" fmla="*/ 2 w 54"/>
                <a:gd name="T73" fmla="*/ 18 h 54"/>
                <a:gd name="T74" fmla="*/ 4 w 54"/>
                <a:gd name="T75" fmla="*/ 16 h 54"/>
                <a:gd name="T76" fmla="*/ 6 w 54"/>
                <a:gd name="T77" fmla="*/ 12 h 54"/>
                <a:gd name="T78" fmla="*/ 8 w 54"/>
                <a:gd name="T79" fmla="*/ 8 h 54"/>
                <a:gd name="T80" fmla="*/ 9 w 54"/>
                <a:gd name="T81" fmla="*/ 7 h 54"/>
                <a:gd name="T82" fmla="*/ 14 w 54"/>
                <a:gd name="T83" fmla="*/ 4 h 54"/>
                <a:gd name="T84" fmla="*/ 15 w 54"/>
                <a:gd name="T85" fmla="*/ 4 h 54"/>
                <a:gd name="T86" fmla="*/ 18 w 54"/>
                <a:gd name="T87" fmla="*/ 3 h 54"/>
                <a:gd name="T88" fmla="*/ 23 w 54"/>
                <a:gd name="T8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5" name="Line 910"/>
            <p:cNvSpPr>
              <a:spLocks noChangeShapeType="1"/>
            </p:cNvSpPr>
            <p:nvPr/>
          </p:nvSpPr>
          <p:spPr bwMode="auto">
            <a:xfrm>
              <a:off x="5126945" y="238897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6" name="Line 911"/>
            <p:cNvSpPr>
              <a:spLocks noChangeShapeType="1"/>
            </p:cNvSpPr>
            <p:nvPr/>
          </p:nvSpPr>
          <p:spPr bwMode="auto">
            <a:xfrm flipH="1">
              <a:off x="5125501" y="2388979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7" name="Line 912"/>
            <p:cNvSpPr>
              <a:spLocks noChangeShapeType="1"/>
            </p:cNvSpPr>
            <p:nvPr/>
          </p:nvSpPr>
          <p:spPr bwMode="auto">
            <a:xfrm>
              <a:off x="5125501" y="239331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8" name="Line 913"/>
            <p:cNvSpPr>
              <a:spLocks noChangeShapeType="1"/>
            </p:cNvSpPr>
            <p:nvPr/>
          </p:nvSpPr>
          <p:spPr bwMode="auto">
            <a:xfrm>
              <a:off x="5125501" y="2397644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9" name="Line 914"/>
            <p:cNvSpPr>
              <a:spLocks noChangeShapeType="1"/>
            </p:cNvSpPr>
            <p:nvPr/>
          </p:nvSpPr>
          <p:spPr bwMode="auto">
            <a:xfrm>
              <a:off x="5125501" y="240053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0" name="Line 915"/>
            <p:cNvSpPr>
              <a:spLocks noChangeShapeType="1"/>
            </p:cNvSpPr>
            <p:nvPr/>
          </p:nvSpPr>
          <p:spPr bwMode="auto">
            <a:xfrm>
              <a:off x="5125501" y="2400533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1" name="Line 916"/>
            <p:cNvSpPr>
              <a:spLocks noChangeShapeType="1"/>
            </p:cNvSpPr>
            <p:nvPr/>
          </p:nvSpPr>
          <p:spPr bwMode="auto">
            <a:xfrm flipH="1">
              <a:off x="5122612" y="2403422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2" name="Line 917"/>
            <p:cNvSpPr>
              <a:spLocks noChangeShapeType="1"/>
            </p:cNvSpPr>
            <p:nvPr/>
          </p:nvSpPr>
          <p:spPr bwMode="auto">
            <a:xfrm flipH="1">
              <a:off x="5121168" y="2406310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3" name="Line 918"/>
            <p:cNvSpPr>
              <a:spLocks noChangeShapeType="1"/>
            </p:cNvSpPr>
            <p:nvPr/>
          </p:nvSpPr>
          <p:spPr bwMode="auto">
            <a:xfrm flipH="1">
              <a:off x="5119724" y="2409199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4" name="Line 919"/>
            <p:cNvSpPr>
              <a:spLocks noChangeShapeType="1"/>
            </p:cNvSpPr>
            <p:nvPr/>
          </p:nvSpPr>
          <p:spPr bwMode="auto">
            <a:xfrm flipH="1">
              <a:off x="5116835" y="2412087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5" name="Line 920"/>
            <p:cNvSpPr>
              <a:spLocks noChangeShapeType="1"/>
            </p:cNvSpPr>
            <p:nvPr/>
          </p:nvSpPr>
          <p:spPr bwMode="auto">
            <a:xfrm>
              <a:off x="5116835" y="241642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6" name="Line 921"/>
            <p:cNvSpPr>
              <a:spLocks noChangeShapeType="1"/>
            </p:cNvSpPr>
            <p:nvPr/>
          </p:nvSpPr>
          <p:spPr bwMode="auto">
            <a:xfrm flipH="1">
              <a:off x="5115391" y="241786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7" name="Line 922"/>
            <p:cNvSpPr>
              <a:spLocks noChangeShapeType="1"/>
            </p:cNvSpPr>
            <p:nvPr/>
          </p:nvSpPr>
          <p:spPr bwMode="auto">
            <a:xfrm>
              <a:off x="5115391" y="241786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8" name="Line 923"/>
            <p:cNvSpPr>
              <a:spLocks noChangeShapeType="1"/>
            </p:cNvSpPr>
            <p:nvPr/>
          </p:nvSpPr>
          <p:spPr bwMode="auto">
            <a:xfrm flipH="1">
              <a:off x="5111058" y="241786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9" name="Line 924"/>
            <p:cNvSpPr>
              <a:spLocks noChangeShapeType="1"/>
            </p:cNvSpPr>
            <p:nvPr/>
          </p:nvSpPr>
          <p:spPr bwMode="auto">
            <a:xfrm flipH="1">
              <a:off x="5108169" y="2420753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0" name="Line 925"/>
            <p:cNvSpPr>
              <a:spLocks noChangeShapeType="1"/>
            </p:cNvSpPr>
            <p:nvPr/>
          </p:nvSpPr>
          <p:spPr bwMode="auto">
            <a:xfrm flipH="1">
              <a:off x="5106725" y="242219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1" name="Line 926"/>
            <p:cNvSpPr>
              <a:spLocks noChangeShapeType="1"/>
            </p:cNvSpPr>
            <p:nvPr/>
          </p:nvSpPr>
          <p:spPr bwMode="auto">
            <a:xfrm>
              <a:off x="5106725" y="242219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2" name="Line 927"/>
            <p:cNvSpPr>
              <a:spLocks noChangeShapeType="1"/>
            </p:cNvSpPr>
            <p:nvPr/>
          </p:nvSpPr>
          <p:spPr bwMode="auto">
            <a:xfrm flipH="1">
              <a:off x="5105281" y="242364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3" name="Line 928"/>
            <p:cNvSpPr>
              <a:spLocks noChangeShapeType="1"/>
            </p:cNvSpPr>
            <p:nvPr/>
          </p:nvSpPr>
          <p:spPr bwMode="auto">
            <a:xfrm flipH="1">
              <a:off x="5099504" y="2423642"/>
              <a:ext cx="5777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4" name="Line 929"/>
            <p:cNvSpPr>
              <a:spLocks noChangeShapeType="1"/>
            </p:cNvSpPr>
            <p:nvPr/>
          </p:nvSpPr>
          <p:spPr bwMode="auto">
            <a:xfrm flipH="1">
              <a:off x="5096615" y="2426530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5" name="Line 930"/>
            <p:cNvSpPr>
              <a:spLocks noChangeShapeType="1"/>
            </p:cNvSpPr>
            <p:nvPr/>
          </p:nvSpPr>
          <p:spPr bwMode="auto">
            <a:xfrm flipH="1">
              <a:off x="5093726" y="242653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6" name="Line 931"/>
            <p:cNvSpPr>
              <a:spLocks noChangeShapeType="1"/>
            </p:cNvSpPr>
            <p:nvPr/>
          </p:nvSpPr>
          <p:spPr bwMode="auto">
            <a:xfrm flipH="1">
              <a:off x="5087949" y="2427974"/>
              <a:ext cx="577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7" name="Line 932"/>
            <p:cNvSpPr>
              <a:spLocks noChangeShapeType="1"/>
            </p:cNvSpPr>
            <p:nvPr/>
          </p:nvSpPr>
          <p:spPr bwMode="auto">
            <a:xfrm flipH="1" flipV="1">
              <a:off x="5085061" y="242653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8" name="Line 933"/>
            <p:cNvSpPr>
              <a:spLocks noChangeShapeType="1"/>
            </p:cNvSpPr>
            <p:nvPr/>
          </p:nvSpPr>
          <p:spPr bwMode="auto">
            <a:xfrm flipH="1">
              <a:off x="5080728" y="242653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9" name="Line 934"/>
            <p:cNvSpPr>
              <a:spLocks noChangeShapeType="1"/>
            </p:cNvSpPr>
            <p:nvPr/>
          </p:nvSpPr>
          <p:spPr bwMode="auto">
            <a:xfrm flipH="1">
              <a:off x="5076395" y="242653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0" name="Line 935"/>
            <p:cNvSpPr>
              <a:spLocks noChangeShapeType="1"/>
            </p:cNvSpPr>
            <p:nvPr/>
          </p:nvSpPr>
          <p:spPr bwMode="auto">
            <a:xfrm>
              <a:off x="5076395" y="242653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1" name="Line 936"/>
            <p:cNvSpPr>
              <a:spLocks noChangeShapeType="1"/>
            </p:cNvSpPr>
            <p:nvPr/>
          </p:nvSpPr>
          <p:spPr bwMode="auto">
            <a:xfrm flipH="1">
              <a:off x="5074951" y="242653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2" name="Line 937"/>
            <p:cNvSpPr>
              <a:spLocks noChangeShapeType="1"/>
            </p:cNvSpPr>
            <p:nvPr/>
          </p:nvSpPr>
          <p:spPr bwMode="auto">
            <a:xfrm flipH="1" flipV="1">
              <a:off x="5073506" y="2423642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3" name="Line 938"/>
            <p:cNvSpPr>
              <a:spLocks noChangeShapeType="1"/>
            </p:cNvSpPr>
            <p:nvPr/>
          </p:nvSpPr>
          <p:spPr bwMode="auto">
            <a:xfrm flipH="1" flipV="1">
              <a:off x="5070618" y="242219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4" name="Line 939"/>
            <p:cNvSpPr>
              <a:spLocks noChangeShapeType="1"/>
            </p:cNvSpPr>
            <p:nvPr/>
          </p:nvSpPr>
          <p:spPr bwMode="auto">
            <a:xfrm flipH="1" flipV="1">
              <a:off x="5067729" y="2420753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5" name="Line 940"/>
            <p:cNvSpPr>
              <a:spLocks noChangeShapeType="1"/>
            </p:cNvSpPr>
            <p:nvPr/>
          </p:nvSpPr>
          <p:spPr bwMode="auto">
            <a:xfrm flipH="1" flipV="1">
              <a:off x="5063397" y="241786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6" name="Line 941"/>
            <p:cNvSpPr>
              <a:spLocks noChangeShapeType="1"/>
            </p:cNvSpPr>
            <p:nvPr/>
          </p:nvSpPr>
          <p:spPr bwMode="auto">
            <a:xfrm>
              <a:off x="5063397" y="241786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7" name="Line 942"/>
            <p:cNvSpPr>
              <a:spLocks noChangeShapeType="1"/>
            </p:cNvSpPr>
            <p:nvPr/>
          </p:nvSpPr>
          <p:spPr bwMode="auto">
            <a:xfrm flipH="1">
              <a:off x="5061952" y="241786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8" name="Line 943"/>
            <p:cNvSpPr>
              <a:spLocks noChangeShapeType="1"/>
            </p:cNvSpPr>
            <p:nvPr/>
          </p:nvSpPr>
          <p:spPr bwMode="auto">
            <a:xfrm flipV="1">
              <a:off x="5061952" y="241642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9" name="Line 944"/>
            <p:cNvSpPr>
              <a:spLocks noChangeShapeType="1"/>
            </p:cNvSpPr>
            <p:nvPr/>
          </p:nvSpPr>
          <p:spPr bwMode="auto">
            <a:xfrm flipH="1" flipV="1">
              <a:off x="5059064" y="2412087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0" name="Line 945"/>
            <p:cNvSpPr>
              <a:spLocks noChangeShapeType="1"/>
            </p:cNvSpPr>
            <p:nvPr/>
          </p:nvSpPr>
          <p:spPr bwMode="auto">
            <a:xfrm flipH="1" flipV="1">
              <a:off x="5057620" y="2409199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1" name="Line 946"/>
            <p:cNvSpPr>
              <a:spLocks noChangeShapeType="1"/>
            </p:cNvSpPr>
            <p:nvPr/>
          </p:nvSpPr>
          <p:spPr bwMode="auto">
            <a:xfrm flipV="1">
              <a:off x="5057620" y="240775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2" name="Line 947"/>
            <p:cNvSpPr>
              <a:spLocks noChangeShapeType="1"/>
            </p:cNvSpPr>
            <p:nvPr/>
          </p:nvSpPr>
          <p:spPr bwMode="auto">
            <a:xfrm flipH="1" flipV="1">
              <a:off x="5056175" y="240631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3" name="Line 948"/>
            <p:cNvSpPr>
              <a:spLocks noChangeShapeType="1"/>
            </p:cNvSpPr>
            <p:nvPr/>
          </p:nvSpPr>
          <p:spPr bwMode="auto">
            <a:xfrm>
              <a:off x="5056175" y="240631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4" name="Line 949"/>
            <p:cNvSpPr>
              <a:spLocks noChangeShapeType="1"/>
            </p:cNvSpPr>
            <p:nvPr/>
          </p:nvSpPr>
          <p:spPr bwMode="auto">
            <a:xfrm flipH="1" flipV="1">
              <a:off x="5053286" y="2400533"/>
              <a:ext cx="2889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5" name="Line 950"/>
            <p:cNvSpPr>
              <a:spLocks noChangeShapeType="1"/>
            </p:cNvSpPr>
            <p:nvPr/>
          </p:nvSpPr>
          <p:spPr bwMode="auto">
            <a:xfrm flipH="1" flipV="1">
              <a:off x="5051843" y="2397644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6" name="Line 951"/>
            <p:cNvSpPr>
              <a:spLocks noChangeShapeType="1"/>
            </p:cNvSpPr>
            <p:nvPr/>
          </p:nvSpPr>
          <p:spPr bwMode="auto">
            <a:xfrm flipV="1">
              <a:off x="5051843" y="2394756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7" name="Line 952"/>
            <p:cNvSpPr>
              <a:spLocks noChangeShapeType="1"/>
            </p:cNvSpPr>
            <p:nvPr/>
          </p:nvSpPr>
          <p:spPr bwMode="auto">
            <a:xfrm flipV="1">
              <a:off x="5051843" y="239186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8" name="Line 953"/>
            <p:cNvSpPr>
              <a:spLocks noChangeShapeType="1"/>
            </p:cNvSpPr>
            <p:nvPr/>
          </p:nvSpPr>
          <p:spPr bwMode="auto">
            <a:xfrm flipV="1">
              <a:off x="5051843" y="238897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9" name="Line 954"/>
            <p:cNvSpPr>
              <a:spLocks noChangeShapeType="1"/>
            </p:cNvSpPr>
            <p:nvPr/>
          </p:nvSpPr>
          <p:spPr bwMode="auto">
            <a:xfrm flipV="1">
              <a:off x="5051843" y="2386090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0" name="Line 955"/>
            <p:cNvSpPr>
              <a:spLocks noChangeShapeType="1"/>
            </p:cNvSpPr>
            <p:nvPr/>
          </p:nvSpPr>
          <p:spPr bwMode="auto">
            <a:xfrm flipV="1">
              <a:off x="5051843" y="2381757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1" name="Line 956"/>
            <p:cNvSpPr>
              <a:spLocks noChangeShapeType="1"/>
            </p:cNvSpPr>
            <p:nvPr/>
          </p:nvSpPr>
          <p:spPr bwMode="auto">
            <a:xfrm flipV="1">
              <a:off x="5051843" y="2377424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" name="Line 957"/>
            <p:cNvSpPr>
              <a:spLocks noChangeShapeType="1"/>
            </p:cNvSpPr>
            <p:nvPr/>
          </p:nvSpPr>
          <p:spPr bwMode="auto">
            <a:xfrm>
              <a:off x="5053286" y="237742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" name="Line 958"/>
            <p:cNvSpPr>
              <a:spLocks noChangeShapeType="1"/>
            </p:cNvSpPr>
            <p:nvPr/>
          </p:nvSpPr>
          <p:spPr bwMode="auto">
            <a:xfrm flipV="1">
              <a:off x="5053286" y="237598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" name="Line 959"/>
            <p:cNvSpPr>
              <a:spLocks noChangeShapeType="1"/>
            </p:cNvSpPr>
            <p:nvPr/>
          </p:nvSpPr>
          <p:spPr bwMode="auto">
            <a:xfrm flipV="1">
              <a:off x="5053286" y="237453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5" name="Line 960"/>
            <p:cNvSpPr>
              <a:spLocks noChangeShapeType="1"/>
            </p:cNvSpPr>
            <p:nvPr/>
          </p:nvSpPr>
          <p:spPr bwMode="auto">
            <a:xfrm flipV="1">
              <a:off x="5056175" y="2371647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6" name="Line 961"/>
            <p:cNvSpPr>
              <a:spLocks noChangeShapeType="1"/>
            </p:cNvSpPr>
            <p:nvPr/>
          </p:nvSpPr>
          <p:spPr bwMode="auto">
            <a:xfrm flipV="1">
              <a:off x="5057620" y="2368759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7" name="Line 962"/>
            <p:cNvSpPr>
              <a:spLocks noChangeShapeType="1"/>
            </p:cNvSpPr>
            <p:nvPr/>
          </p:nvSpPr>
          <p:spPr bwMode="auto">
            <a:xfrm flipV="1">
              <a:off x="5059064" y="236587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8" name="Line 963"/>
            <p:cNvSpPr>
              <a:spLocks noChangeShapeType="1"/>
            </p:cNvSpPr>
            <p:nvPr/>
          </p:nvSpPr>
          <p:spPr bwMode="auto">
            <a:xfrm flipV="1">
              <a:off x="5061952" y="236442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9" name="Line 964"/>
            <p:cNvSpPr>
              <a:spLocks noChangeShapeType="1"/>
            </p:cNvSpPr>
            <p:nvPr/>
          </p:nvSpPr>
          <p:spPr bwMode="auto">
            <a:xfrm>
              <a:off x="5061952" y="236442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0" name="Line 965"/>
            <p:cNvSpPr>
              <a:spLocks noChangeShapeType="1"/>
            </p:cNvSpPr>
            <p:nvPr/>
          </p:nvSpPr>
          <p:spPr bwMode="auto">
            <a:xfrm flipV="1">
              <a:off x="5063397" y="236298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1" name="Line 966"/>
            <p:cNvSpPr>
              <a:spLocks noChangeShapeType="1"/>
            </p:cNvSpPr>
            <p:nvPr/>
          </p:nvSpPr>
          <p:spPr bwMode="auto">
            <a:xfrm flipV="1">
              <a:off x="5063397" y="236153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2" name="Line 967"/>
            <p:cNvSpPr>
              <a:spLocks noChangeShapeType="1"/>
            </p:cNvSpPr>
            <p:nvPr/>
          </p:nvSpPr>
          <p:spPr bwMode="auto">
            <a:xfrm flipV="1">
              <a:off x="5067729" y="235864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3" name="Line 968"/>
            <p:cNvSpPr>
              <a:spLocks noChangeShapeType="1"/>
            </p:cNvSpPr>
            <p:nvPr/>
          </p:nvSpPr>
          <p:spPr bwMode="auto">
            <a:xfrm>
              <a:off x="5070618" y="2358648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4" name="Line 969"/>
            <p:cNvSpPr>
              <a:spLocks noChangeShapeType="1"/>
            </p:cNvSpPr>
            <p:nvPr/>
          </p:nvSpPr>
          <p:spPr bwMode="auto">
            <a:xfrm>
              <a:off x="5072063" y="235864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5" name="Line 970"/>
            <p:cNvSpPr>
              <a:spLocks noChangeShapeType="1"/>
            </p:cNvSpPr>
            <p:nvPr/>
          </p:nvSpPr>
          <p:spPr bwMode="auto">
            <a:xfrm flipV="1">
              <a:off x="5072063" y="2357204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6" name="Line 971"/>
            <p:cNvSpPr>
              <a:spLocks noChangeShapeType="1"/>
            </p:cNvSpPr>
            <p:nvPr/>
          </p:nvSpPr>
          <p:spPr bwMode="auto">
            <a:xfrm flipV="1">
              <a:off x="5073506" y="235576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7" name="Line 972"/>
            <p:cNvSpPr>
              <a:spLocks noChangeShapeType="1"/>
            </p:cNvSpPr>
            <p:nvPr/>
          </p:nvSpPr>
          <p:spPr bwMode="auto">
            <a:xfrm>
              <a:off x="5076395" y="235576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8" name="Line 973"/>
            <p:cNvSpPr>
              <a:spLocks noChangeShapeType="1"/>
            </p:cNvSpPr>
            <p:nvPr/>
          </p:nvSpPr>
          <p:spPr bwMode="auto">
            <a:xfrm flipV="1">
              <a:off x="5080728" y="2352871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9" name="Line 974"/>
            <p:cNvSpPr>
              <a:spLocks noChangeShapeType="1"/>
            </p:cNvSpPr>
            <p:nvPr/>
          </p:nvSpPr>
          <p:spPr bwMode="auto">
            <a:xfrm>
              <a:off x="5083617" y="2352871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0" name="Line 975"/>
            <p:cNvSpPr>
              <a:spLocks noChangeShapeType="1"/>
            </p:cNvSpPr>
            <p:nvPr/>
          </p:nvSpPr>
          <p:spPr bwMode="auto">
            <a:xfrm>
              <a:off x="5086505" y="235287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1" name="Line 976"/>
            <p:cNvSpPr>
              <a:spLocks noChangeShapeType="1"/>
            </p:cNvSpPr>
            <p:nvPr/>
          </p:nvSpPr>
          <p:spPr bwMode="auto">
            <a:xfrm>
              <a:off x="5087949" y="235287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2" name="Line 977"/>
            <p:cNvSpPr>
              <a:spLocks noChangeShapeType="1"/>
            </p:cNvSpPr>
            <p:nvPr/>
          </p:nvSpPr>
          <p:spPr bwMode="auto">
            <a:xfrm>
              <a:off x="5087949" y="2352871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3" name="Line 978"/>
            <p:cNvSpPr>
              <a:spLocks noChangeShapeType="1"/>
            </p:cNvSpPr>
            <p:nvPr/>
          </p:nvSpPr>
          <p:spPr bwMode="auto">
            <a:xfrm>
              <a:off x="5092283" y="235287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4" name="Line 979"/>
            <p:cNvSpPr>
              <a:spLocks noChangeShapeType="1"/>
            </p:cNvSpPr>
            <p:nvPr/>
          </p:nvSpPr>
          <p:spPr bwMode="auto">
            <a:xfrm>
              <a:off x="5096615" y="2355760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5" name="Line 980"/>
            <p:cNvSpPr>
              <a:spLocks noChangeShapeType="1"/>
            </p:cNvSpPr>
            <p:nvPr/>
          </p:nvSpPr>
          <p:spPr bwMode="auto">
            <a:xfrm>
              <a:off x="5099504" y="2355760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6" name="Line 981"/>
            <p:cNvSpPr>
              <a:spLocks noChangeShapeType="1"/>
            </p:cNvSpPr>
            <p:nvPr/>
          </p:nvSpPr>
          <p:spPr bwMode="auto">
            <a:xfrm>
              <a:off x="5102392" y="235576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7" name="Line 982"/>
            <p:cNvSpPr>
              <a:spLocks noChangeShapeType="1"/>
            </p:cNvSpPr>
            <p:nvPr/>
          </p:nvSpPr>
          <p:spPr bwMode="auto">
            <a:xfrm>
              <a:off x="5103837" y="235720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8" name="Line 983"/>
            <p:cNvSpPr>
              <a:spLocks noChangeShapeType="1"/>
            </p:cNvSpPr>
            <p:nvPr/>
          </p:nvSpPr>
          <p:spPr bwMode="auto">
            <a:xfrm>
              <a:off x="5105281" y="2357204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9" name="Line 984"/>
            <p:cNvSpPr>
              <a:spLocks noChangeShapeType="1"/>
            </p:cNvSpPr>
            <p:nvPr/>
          </p:nvSpPr>
          <p:spPr bwMode="auto">
            <a:xfrm>
              <a:off x="5108169" y="235864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0" name="Line 985"/>
            <p:cNvSpPr>
              <a:spLocks noChangeShapeType="1"/>
            </p:cNvSpPr>
            <p:nvPr/>
          </p:nvSpPr>
          <p:spPr bwMode="auto">
            <a:xfrm>
              <a:off x="5111058" y="236153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1" name="Line 986"/>
            <p:cNvSpPr>
              <a:spLocks noChangeShapeType="1"/>
            </p:cNvSpPr>
            <p:nvPr/>
          </p:nvSpPr>
          <p:spPr bwMode="auto">
            <a:xfrm>
              <a:off x="5115391" y="236298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2" name="Line 987"/>
            <p:cNvSpPr>
              <a:spLocks noChangeShapeType="1"/>
            </p:cNvSpPr>
            <p:nvPr/>
          </p:nvSpPr>
          <p:spPr bwMode="auto">
            <a:xfrm>
              <a:off x="5115391" y="236442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3" name="Line 988"/>
            <p:cNvSpPr>
              <a:spLocks noChangeShapeType="1"/>
            </p:cNvSpPr>
            <p:nvPr/>
          </p:nvSpPr>
          <p:spPr bwMode="auto">
            <a:xfrm>
              <a:off x="5116835" y="236442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4" name="Line 989"/>
            <p:cNvSpPr>
              <a:spLocks noChangeShapeType="1"/>
            </p:cNvSpPr>
            <p:nvPr/>
          </p:nvSpPr>
          <p:spPr bwMode="auto">
            <a:xfrm>
              <a:off x="5116835" y="236587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5" name="Line 990"/>
            <p:cNvSpPr>
              <a:spLocks noChangeShapeType="1"/>
            </p:cNvSpPr>
            <p:nvPr/>
          </p:nvSpPr>
          <p:spPr bwMode="auto">
            <a:xfrm>
              <a:off x="5119724" y="2368759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6" name="Line 991"/>
            <p:cNvSpPr>
              <a:spLocks noChangeShapeType="1"/>
            </p:cNvSpPr>
            <p:nvPr/>
          </p:nvSpPr>
          <p:spPr bwMode="auto">
            <a:xfrm>
              <a:off x="5121168" y="237164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7" name="Line 992"/>
            <p:cNvSpPr>
              <a:spLocks noChangeShapeType="1"/>
            </p:cNvSpPr>
            <p:nvPr/>
          </p:nvSpPr>
          <p:spPr bwMode="auto">
            <a:xfrm>
              <a:off x="5122612" y="237309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8" name="Line 993"/>
            <p:cNvSpPr>
              <a:spLocks noChangeShapeType="1"/>
            </p:cNvSpPr>
            <p:nvPr/>
          </p:nvSpPr>
          <p:spPr bwMode="auto">
            <a:xfrm>
              <a:off x="5122612" y="237309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9" name="Line 994"/>
            <p:cNvSpPr>
              <a:spLocks noChangeShapeType="1"/>
            </p:cNvSpPr>
            <p:nvPr/>
          </p:nvSpPr>
          <p:spPr bwMode="auto">
            <a:xfrm>
              <a:off x="5122612" y="2374536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0" name="Line 995"/>
            <p:cNvSpPr>
              <a:spLocks noChangeShapeType="1"/>
            </p:cNvSpPr>
            <p:nvPr/>
          </p:nvSpPr>
          <p:spPr bwMode="auto">
            <a:xfrm>
              <a:off x="5125501" y="2377424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1" name="Line 996"/>
            <p:cNvSpPr>
              <a:spLocks noChangeShapeType="1"/>
            </p:cNvSpPr>
            <p:nvPr/>
          </p:nvSpPr>
          <p:spPr bwMode="auto">
            <a:xfrm>
              <a:off x="5126945" y="2383202"/>
              <a:ext cx="0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2" name="Freeform 997"/>
            <p:cNvSpPr>
              <a:spLocks/>
            </p:cNvSpPr>
            <p:nvPr/>
          </p:nvSpPr>
          <p:spPr bwMode="auto">
            <a:xfrm>
              <a:off x="1023729" y="3485191"/>
              <a:ext cx="73659" cy="57771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3" name="Freeform 998"/>
            <p:cNvSpPr>
              <a:spLocks/>
            </p:cNvSpPr>
            <p:nvPr/>
          </p:nvSpPr>
          <p:spPr bwMode="auto">
            <a:xfrm>
              <a:off x="1023729" y="3485191"/>
              <a:ext cx="38996" cy="62105"/>
            </a:xfrm>
            <a:custGeom>
              <a:avLst/>
              <a:gdLst>
                <a:gd name="T0" fmla="*/ 25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1 w 27"/>
                <a:gd name="T7" fmla="*/ 43 h 43"/>
                <a:gd name="T8" fmla="*/ 0 w 27"/>
                <a:gd name="T9" fmla="*/ 43 h 43"/>
                <a:gd name="T10" fmla="*/ 0 w 27"/>
                <a:gd name="T11" fmla="*/ 40 h 43"/>
                <a:gd name="T12" fmla="*/ 25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4" name="Freeform 1091"/>
            <p:cNvSpPr>
              <a:spLocks/>
            </p:cNvSpPr>
            <p:nvPr/>
          </p:nvSpPr>
          <p:spPr bwMode="auto">
            <a:xfrm>
              <a:off x="1059836" y="3485191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0 h 43"/>
                <a:gd name="T6" fmla="*/ 27 w 27"/>
                <a:gd name="T7" fmla="*/ 43 h 43"/>
                <a:gd name="T8" fmla="*/ 26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5" name="Line 1092"/>
            <p:cNvSpPr>
              <a:spLocks noChangeShapeType="1"/>
            </p:cNvSpPr>
            <p:nvPr/>
          </p:nvSpPr>
          <p:spPr bwMode="auto">
            <a:xfrm>
              <a:off x="1023729" y="3544407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6" name="Freeform 1093"/>
            <p:cNvSpPr>
              <a:spLocks/>
            </p:cNvSpPr>
            <p:nvPr/>
          </p:nvSpPr>
          <p:spPr bwMode="auto">
            <a:xfrm>
              <a:off x="1208598" y="3434642"/>
              <a:ext cx="73659" cy="57771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7" name="Freeform 1094"/>
            <p:cNvSpPr>
              <a:spLocks/>
            </p:cNvSpPr>
            <p:nvPr/>
          </p:nvSpPr>
          <p:spPr bwMode="auto">
            <a:xfrm>
              <a:off x="1208598" y="3434642"/>
              <a:ext cx="38996" cy="59216"/>
            </a:xfrm>
            <a:custGeom>
              <a:avLst/>
              <a:gdLst>
                <a:gd name="T0" fmla="*/ 26 w 27"/>
                <a:gd name="T1" fmla="*/ 0 h 41"/>
                <a:gd name="T2" fmla="*/ 27 w 27"/>
                <a:gd name="T3" fmla="*/ 0 h 41"/>
                <a:gd name="T4" fmla="*/ 27 w 27"/>
                <a:gd name="T5" fmla="*/ 1 h 41"/>
                <a:gd name="T6" fmla="*/ 2 w 27"/>
                <a:gd name="T7" fmla="*/ 41 h 41"/>
                <a:gd name="T8" fmla="*/ 0 w 27"/>
                <a:gd name="T9" fmla="*/ 41 h 41"/>
                <a:gd name="T10" fmla="*/ 0 w 27"/>
                <a:gd name="T11" fmla="*/ 40 h 41"/>
                <a:gd name="T12" fmla="*/ 26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8" name="Freeform 1095"/>
            <p:cNvSpPr>
              <a:spLocks/>
            </p:cNvSpPr>
            <p:nvPr/>
          </p:nvSpPr>
          <p:spPr bwMode="auto">
            <a:xfrm>
              <a:off x="1246149" y="3434642"/>
              <a:ext cx="38996" cy="59216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1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9" name="Line 1096"/>
            <p:cNvSpPr>
              <a:spLocks noChangeShapeType="1"/>
            </p:cNvSpPr>
            <p:nvPr/>
          </p:nvSpPr>
          <p:spPr bwMode="auto">
            <a:xfrm>
              <a:off x="1208598" y="3493857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0" name="Freeform 1097"/>
            <p:cNvSpPr>
              <a:spLocks/>
            </p:cNvSpPr>
            <p:nvPr/>
          </p:nvSpPr>
          <p:spPr bwMode="auto">
            <a:xfrm>
              <a:off x="1403576" y="3395646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1" name="Freeform 1098"/>
            <p:cNvSpPr>
              <a:spLocks/>
            </p:cNvSpPr>
            <p:nvPr/>
          </p:nvSpPr>
          <p:spPr bwMode="auto">
            <a:xfrm>
              <a:off x="1403576" y="3395646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0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2" name="Freeform 1099"/>
            <p:cNvSpPr>
              <a:spLocks/>
            </p:cNvSpPr>
            <p:nvPr/>
          </p:nvSpPr>
          <p:spPr bwMode="auto">
            <a:xfrm>
              <a:off x="1439684" y="3395646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3" name="Line 1100"/>
            <p:cNvSpPr>
              <a:spLocks noChangeShapeType="1"/>
            </p:cNvSpPr>
            <p:nvPr/>
          </p:nvSpPr>
          <p:spPr bwMode="auto">
            <a:xfrm>
              <a:off x="1403576" y="3456306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4" name="Freeform 1101"/>
            <p:cNvSpPr>
              <a:spLocks/>
            </p:cNvSpPr>
            <p:nvPr/>
          </p:nvSpPr>
          <p:spPr bwMode="auto">
            <a:xfrm>
              <a:off x="1735762" y="3373982"/>
              <a:ext cx="72214" cy="57771"/>
            </a:xfrm>
            <a:custGeom>
              <a:avLst/>
              <a:gdLst>
                <a:gd name="T0" fmla="*/ 25 w 50"/>
                <a:gd name="T1" fmla="*/ 0 h 40"/>
                <a:gd name="T2" fmla="*/ 50 w 50"/>
                <a:gd name="T3" fmla="*/ 40 h 40"/>
                <a:gd name="T4" fmla="*/ 0 w 50"/>
                <a:gd name="T5" fmla="*/ 40 h 40"/>
                <a:gd name="T6" fmla="*/ 25 w 5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5" name="Freeform 1102"/>
            <p:cNvSpPr>
              <a:spLocks/>
            </p:cNvSpPr>
            <p:nvPr/>
          </p:nvSpPr>
          <p:spPr bwMode="auto">
            <a:xfrm>
              <a:off x="1735762" y="3373982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0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0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6" name="Freeform 1103"/>
            <p:cNvSpPr>
              <a:spLocks/>
            </p:cNvSpPr>
            <p:nvPr/>
          </p:nvSpPr>
          <p:spPr bwMode="auto">
            <a:xfrm>
              <a:off x="1771869" y="3373982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0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0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7" name="Line 1104"/>
            <p:cNvSpPr>
              <a:spLocks noChangeShapeType="1"/>
            </p:cNvSpPr>
            <p:nvPr/>
          </p:nvSpPr>
          <p:spPr bwMode="auto">
            <a:xfrm>
              <a:off x="1735762" y="3433197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8" name="Freeform 1105"/>
            <p:cNvSpPr>
              <a:spLocks/>
            </p:cNvSpPr>
            <p:nvPr/>
          </p:nvSpPr>
          <p:spPr bwMode="auto">
            <a:xfrm>
              <a:off x="1883079" y="3389868"/>
              <a:ext cx="75103" cy="57771"/>
            </a:xfrm>
            <a:custGeom>
              <a:avLst/>
              <a:gdLst>
                <a:gd name="T0" fmla="*/ 27 w 52"/>
                <a:gd name="T1" fmla="*/ 0 h 40"/>
                <a:gd name="T2" fmla="*/ 52 w 52"/>
                <a:gd name="T3" fmla="*/ 40 h 40"/>
                <a:gd name="T4" fmla="*/ 0 w 52"/>
                <a:gd name="T5" fmla="*/ 40 h 40"/>
                <a:gd name="T6" fmla="*/ 27 w 5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9" name="Freeform 1106"/>
            <p:cNvSpPr>
              <a:spLocks/>
            </p:cNvSpPr>
            <p:nvPr/>
          </p:nvSpPr>
          <p:spPr bwMode="auto">
            <a:xfrm>
              <a:off x="1883079" y="3389868"/>
              <a:ext cx="40440" cy="59216"/>
            </a:xfrm>
            <a:custGeom>
              <a:avLst/>
              <a:gdLst>
                <a:gd name="T0" fmla="*/ 27 w 28"/>
                <a:gd name="T1" fmla="*/ 0 h 41"/>
                <a:gd name="T2" fmla="*/ 28 w 28"/>
                <a:gd name="T3" fmla="*/ 0 h 41"/>
                <a:gd name="T4" fmla="*/ 28 w 28"/>
                <a:gd name="T5" fmla="*/ 0 h 41"/>
                <a:gd name="T6" fmla="*/ 3 w 28"/>
                <a:gd name="T7" fmla="*/ 41 h 41"/>
                <a:gd name="T8" fmla="*/ 0 w 28"/>
                <a:gd name="T9" fmla="*/ 41 h 41"/>
                <a:gd name="T10" fmla="*/ 0 w 28"/>
                <a:gd name="T11" fmla="*/ 40 h 41"/>
                <a:gd name="T12" fmla="*/ 27 w 2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0" name="Freeform 1107"/>
            <p:cNvSpPr>
              <a:spLocks/>
            </p:cNvSpPr>
            <p:nvPr/>
          </p:nvSpPr>
          <p:spPr bwMode="auto">
            <a:xfrm>
              <a:off x="1922075" y="3389868"/>
              <a:ext cx="38996" cy="59216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0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1" name="Line 1108"/>
            <p:cNvSpPr>
              <a:spLocks noChangeShapeType="1"/>
            </p:cNvSpPr>
            <p:nvPr/>
          </p:nvSpPr>
          <p:spPr bwMode="auto">
            <a:xfrm>
              <a:off x="1883079" y="3449085"/>
              <a:ext cx="77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2" name="Freeform 1109"/>
            <p:cNvSpPr>
              <a:spLocks/>
            </p:cNvSpPr>
            <p:nvPr/>
          </p:nvSpPr>
          <p:spPr bwMode="auto">
            <a:xfrm>
              <a:off x="2054949" y="3420199"/>
              <a:ext cx="73659" cy="57771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3" name="Freeform 1110"/>
            <p:cNvSpPr>
              <a:spLocks/>
            </p:cNvSpPr>
            <p:nvPr/>
          </p:nvSpPr>
          <p:spPr bwMode="auto">
            <a:xfrm>
              <a:off x="2054949" y="3420199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0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0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4" name="Freeform 1111"/>
            <p:cNvSpPr>
              <a:spLocks/>
            </p:cNvSpPr>
            <p:nvPr/>
          </p:nvSpPr>
          <p:spPr bwMode="auto">
            <a:xfrm>
              <a:off x="2091056" y="3420199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0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0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5" name="Line 1112"/>
            <p:cNvSpPr>
              <a:spLocks noChangeShapeType="1"/>
            </p:cNvSpPr>
            <p:nvPr/>
          </p:nvSpPr>
          <p:spPr bwMode="auto">
            <a:xfrm>
              <a:off x="2054949" y="3479414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6" name="Freeform 1113"/>
            <p:cNvSpPr>
              <a:spLocks/>
            </p:cNvSpPr>
            <p:nvPr/>
          </p:nvSpPr>
          <p:spPr bwMode="auto">
            <a:xfrm>
              <a:off x="2273036" y="3365316"/>
              <a:ext cx="72214" cy="59216"/>
            </a:xfrm>
            <a:custGeom>
              <a:avLst/>
              <a:gdLst>
                <a:gd name="T0" fmla="*/ 25 w 50"/>
                <a:gd name="T1" fmla="*/ 0 h 41"/>
                <a:gd name="T2" fmla="*/ 50 w 50"/>
                <a:gd name="T3" fmla="*/ 41 h 41"/>
                <a:gd name="T4" fmla="*/ 0 w 50"/>
                <a:gd name="T5" fmla="*/ 41 h 41"/>
                <a:gd name="T6" fmla="*/ 25 w 5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7" name="Freeform 1114"/>
            <p:cNvSpPr>
              <a:spLocks/>
            </p:cNvSpPr>
            <p:nvPr/>
          </p:nvSpPr>
          <p:spPr bwMode="auto">
            <a:xfrm>
              <a:off x="2273036" y="3365316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8" name="Freeform 1115"/>
            <p:cNvSpPr>
              <a:spLocks/>
            </p:cNvSpPr>
            <p:nvPr/>
          </p:nvSpPr>
          <p:spPr bwMode="auto">
            <a:xfrm>
              <a:off x="2309144" y="3365316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9" name="Line 1116"/>
            <p:cNvSpPr>
              <a:spLocks noChangeShapeType="1"/>
            </p:cNvSpPr>
            <p:nvPr/>
          </p:nvSpPr>
          <p:spPr bwMode="auto">
            <a:xfrm>
              <a:off x="2273036" y="3425976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0" name="Freeform 1117"/>
            <p:cNvSpPr>
              <a:spLocks/>
            </p:cNvSpPr>
            <p:nvPr/>
          </p:nvSpPr>
          <p:spPr bwMode="auto">
            <a:xfrm>
              <a:off x="2693324" y="3215110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1" name="Freeform 1118"/>
            <p:cNvSpPr>
              <a:spLocks/>
            </p:cNvSpPr>
            <p:nvPr/>
          </p:nvSpPr>
          <p:spPr bwMode="auto">
            <a:xfrm>
              <a:off x="2693324" y="3215110"/>
              <a:ext cx="38996" cy="60660"/>
            </a:xfrm>
            <a:custGeom>
              <a:avLst/>
              <a:gdLst>
                <a:gd name="T0" fmla="*/ 26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6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2" name="Freeform 1119"/>
            <p:cNvSpPr>
              <a:spLocks/>
            </p:cNvSpPr>
            <p:nvPr/>
          </p:nvSpPr>
          <p:spPr bwMode="auto">
            <a:xfrm>
              <a:off x="2538785" y="2079901"/>
              <a:ext cx="75103" cy="98211"/>
            </a:xfrm>
            <a:custGeom>
              <a:avLst/>
              <a:gdLst>
                <a:gd name="T0" fmla="*/ 0 w 52"/>
                <a:gd name="T1" fmla="*/ 0 h 68"/>
                <a:gd name="T2" fmla="*/ 27 w 52"/>
                <a:gd name="T3" fmla="*/ 25 h 68"/>
                <a:gd name="T4" fmla="*/ 52 w 52"/>
                <a:gd name="T5" fmla="*/ 0 h 68"/>
                <a:gd name="T6" fmla="*/ 27 w 52"/>
                <a:gd name="T7" fmla="*/ 68 h 68"/>
                <a:gd name="T8" fmla="*/ 0 w 5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3" name="Line 1120"/>
            <p:cNvSpPr>
              <a:spLocks noChangeShapeType="1"/>
            </p:cNvSpPr>
            <p:nvPr/>
          </p:nvSpPr>
          <p:spPr bwMode="auto">
            <a:xfrm>
              <a:off x="2577781" y="2036573"/>
              <a:ext cx="0" cy="82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4" name="Freeform 1121"/>
            <p:cNvSpPr>
              <a:spLocks/>
            </p:cNvSpPr>
            <p:nvPr/>
          </p:nvSpPr>
          <p:spPr bwMode="auto">
            <a:xfrm>
              <a:off x="3034175" y="1879145"/>
              <a:ext cx="73659" cy="98211"/>
            </a:xfrm>
            <a:custGeom>
              <a:avLst/>
              <a:gdLst>
                <a:gd name="T0" fmla="*/ 0 w 51"/>
                <a:gd name="T1" fmla="*/ 0 h 68"/>
                <a:gd name="T2" fmla="*/ 26 w 51"/>
                <a:gd name="T3" fmla="*/ 26 h 68"/>
                <a:gd name="T4" fmla="*/ 51 w 51"/>
                <a:gd name="T5" fmla="*/ 0 h 68"/>
                <a:gd name="T6" fmla="*/ 26 w 51"/>
                <a:gd name="T7" fmla="*/ 68 h 68"/>
                <a:gd name="T8" fmla="*/ 0 w 5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5" name="Line 1122"/>
            <p:cNvSpPr>
              <a:spLocks noChangeShapeType="1"/>
            </p:cNvSpPr>
            <p:nvPr/>
          </p:nvSpPr>
          <p:spPr bwMode="auto">
            <a:xfrm>
              <a:off x="3071726" y="1837261"/>
              <a:ext cx="0" cy="82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6" name="Freeform 1123"/>
            <p:cNvSpPr>
              <a:spLocks/>
            </p:cNvSpPr>
            <p:nvPr/>
          </p:nvSpPr>
          <p:spPr bwMode="auto">
            <a:xfrm>
              <a:off x="1946627" y="2904588"/>
              <a:ext cx="73659" cy="99656"/>
            </a:xfrm>
            <a:custGeom>
              <a:avLst/>
              <a:gdLst>
                <a:gd name="T0" fmla="*/ 0 w 51"/>
                <a:gd name="T1" fmla="*/ 0 h 69"/>
                <a:gd name="T2" fmla="*/ 25 w 51"/>
                <a:gd name="T3" fmla="*/ 26 h 69"/>
                <a:gd name="T4" fmla="*/ 51 w 51"/>
                <a:gd name="T5" fmla="*/ 0 h 69"/>
                <a:gd name="T6" fmla="*/ 25 w 51"/>
                <a:gd name="T7" fmla="*/ 69 h 69"/>
                <a:gd name="T8" fmla="*/ 0 w 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7" name="Line 1124"/>
            <p:cNvSpPr>
              <a:spLocks noChangeShapeType="1"/>
            </p:cNvSpPr>
            <p:nvPr/>
          </p:nvSpPr>
          <p:spPr bwMode="auto">
            <a:xfrm>
              <a:off x="1982735" y="2861260"/>
              <a:ext cx="0" cy="8376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8" name="Freeform 1125"/>
            <p:cNvSpPr>
              <a:spLocks/>
            </p:cNvSpPr>
            <p:nvPr/>
          </p:nvSpPr>
          <p:spPr bwMode="auto">
            <a:xfrm>
              <a:off x="2730875" y="3215110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9" name="Line 1126"/>
            <p:cNvSpPr>
              <a:spLocks noChangeShapeType="1"/>
            </p:cNvSpPr>
            <p:nvPr/>
          </p:nvSpPr>
          <p:spPr bwMode="auto">
            <a:xfrm>
              <a:off x="2693324" y="3274326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0" name="Freeform 1127"/>
            <p:cNvSpPr>
              <a:spLocks/>
            </p:cNvSpPr>
            <p:nvPr/>
          </p:nvSpPr>
          <p:spPr bwMode="auto">
            <a:xfrm>
              <a:off x="3009622" y="3069237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1" name="Freeform 1128"/>
            <p:cNvSpPr>
              <a:spLocks/>
            </p:cNvSpPr>
            <p:nvPr/>
          </p:nvSpPr>
          <p:spPr bwMode="auto">
            <a:xfrm>
              <a:off x="3009622" y="3069237"/>
              <a:ext cx="38996" cy="62105"/>
            </a:xfrm>
            <a:custGeom>
              <a:avLst/>
              <a:gdLst>
                <a:gd name="T0" fmla="*/ 26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2 w 27"/>
                <a:gd name="T7" fmla="*/ 43 h 43"/>
                <a:gd name="T8" fmla="*/ 0 w 27"/>
                <a:gd name="T9" fmla="*/ 43 h 43"/>
                <a:gd name="T10" fmla="*/ 0 w 27"/>
                <a:gd name="T11" fmla="*/ 41 h 43"/>
                <a:gd name="T12" fmla="*/ 26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2" name="Freeform 1129"/>
            <p:cNvSpPr>
              <a:spLocks/>
            </p:cNvSpPr>
            <p:nvPr/>
          </p:nvSpPr>
          <p:spPr bwMode="auto">
            <a:xfrm>
              <a:off x="3047173" y="3069237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3" name="Line 1130"/>
            <p:cNvSpPr>
              <a:spLocks noChangeShapeType="1"/>
            </p:cNvSpPr>
            <p:nvPr/>
          </p:nvSpPr>
          <p:spPr bwMode="auto">
            <a:xfrm>
              <a:off x="3009622" y="3129897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4" name="Freeform 1131"/>
            <p:cNvSpPr>
              <a:spLocks/>
            </p:cNvSpPr>
            <p:nvPr/>
          </p:nvSpPr>
          <p:spPr bwMode="auto">
            <a:xfrm>
              <a:off x="3727432" y="3063460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5" name="Freeform 1132"/>
            <p:cNvSpPr>
              <a:spLocks/>
            </p:cNvSpPr>
            <p:nvPr/>
          </p:nvSpPr>
          <p:spPr bwMode="auto">
            <a:xfrm>
              <a:off x="3727432" y="3063460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6" name="Freeform 1133"/>
            <p:cNvSpPr>
              <a:spLocks/>
            </p:cNvSpPr>
            <p:nvPr/>
          </p:nvSpPr>
          <p:spPr bwMode="auto">
            <a:xfrm>
              <a:off x="3763539" y="3063460"/>
              <a:ext cx="40440" cy="60660"/>
            </a:xfrm>
            <a:custGeom>
              <a:avLst/>
              <a:gdLst>
                <a:gd name="T0" fmla="*/ 0 w 28"/>
                <a:gd name="T1" fmla="*/ 0 h 42"/>
                <a:gd name="T2" fmla="*/ 2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7" name="Line 1134"/>
            <p:cNvSpPr>
              <a:spLocks noChangeShapeType="1"/>
            </p:cNvSpPr>
            <p:nvPr/>
          </p:nvSpPr>
          <p:spPr bwMode="auto">
            <a:xfrm>
              <a:off x="3727432" y="3124120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8" name="Freeform 1135"/>
            <p:cNvSpPr>
              <a:spLocks/>
            </p:cNvSpPr>
            <p:nvPr/>
          </p:nvSpPr>
          <p:spPr bwMode="auto">
            <a:xfrm>
              <a:off x="3897858" y="3017243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9" name="Freeform 1136"/>
            <p:cNvSpPr>
              <a:spLocks/>
            </p:cNvSpPr>
            <p:nvPr/>
          </p:nvSpPr>
          <p:spPr bwMode="auto">
            <a:xfrm>
              <a:off x="3897858" y="3017243"/>
              <a:ext cx="40440" cy="62105"/>
            </a:xfrm>
            <a:custGeom>
              <a:avLst/>
              <a:gdLst>
                <a:gd name="T0" fmla="*/ 26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2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6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0" name="Freeform 1137"/>
            <p:cNvSpPr>
              <a:spLocks/>
            </p:cNvSpPr>
            <p:nvPr/>
          </p:nvSpPr>
          <p:spPr bwMode="auto">
            <a:xfrm>
              <a:off x="3935409" y="3017243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1" name="Line 1138"/>
            <p:cNvSpPr>
              <a:spLocks noChangeShapeType="1"/>
            </p:cNvSpPr>
            <p:nvPr/>
          </p:nvSpPr>
          <p:spPr bwMode="auto">
            <a:xfrm>
              <a:off x="3897858" y="3076459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2" name="Freeform 1139"/>
            <p:cNvSpPr>
              <a:spLocks/>
            </p:cNvSpPr>
            <p:nvPr/>
          </p:nvSpPr>
          <p:spPr bwMode="auto">
            <a:xfrm>
              <a:off x="4286370" y="2747162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3" name="Freeform 1140"/>
            <p:cNvSpPr>
              <a:spLocks/>
            </p:cNvSpPr>
            <p:nvPr/>
          </p:nvSpPr>
          <p:spPr bwMode="auto">
            <a:xfrm>
              <a:off x="4286370" y="2747162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4" name="Freeform 1141"/>
            <p:cNvSpPr>
              <a:spLocks/>
            </p:cNvSpPr>
            <p:nvPr/>
          </p:nvSpPr>
          <p:spPr bwMode="auto">
            <a:xfrm>
              <a:off x="4322478" y="2747162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6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5" name="Line 1142"/>
            <p:cNvSpPr>
              <a:spLocks noChangeShapeType="1"/>
            </p:cNvSpPr>
            <p:nvPr/>
          </p:nvSpPr>
          <p:spPr bwMode="auto">
            <a:xfrm>
              <a:off x="4286370" y="2807822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6" name="Freeform 1143"/>
            <p:cNvSpPr>
              <a:spLocks/>
            </p:cNvSpPr>
            <p:nvPr/>
          </p:nvSpPr>
          <p:spPr bwMode="auto">
            <a:xfrm>
              <a:off x="4979627" y="2371647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7" name="Freeform 1144"/>
            <p:cNvSpPr>
              <a:spLocks/>
            </p:cNvSpPr>
            <p:nvPr/>
          </p:nvSpPr>
          <p:spPr bwMode="auto">
            <a:xfrm>
              <a:off x="4979627" y="2371647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1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8" name="Freeform 1145"/>
            <p:cNvSpPr>
              <a:spLocks/>
            </p:cNvSpPr>
            <p:nvPr/>
          </p:nvSpPr>
          <p:spPr bwMode="auto">
            <a:xfrm>
              <a:off x="5015735" y="2371647"/>
              <a:ext cx="40440" cy="60660"/>
            </a:xfrm>
            <a:custGeom>
              <a:avLst/>
              <a:gdLst>
                <a:gd name="T0" fmla="*/ 0 w 28"/>
                <a:gd name="T1" fmla="*/ 0 h 42"/>
                <a:gd name="T2" fmla="*/ 1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9" name="Line 1146"/>
            <p:cNvSpPr>
              <a:spLocks noChangeShapeType="1"/>
            </p:cNvSpPr>
            <p:nvPr/>
          </p:nvSpPr>
          <p:spPr bwMode="auto">
            <a:xfrm>
              <a:off x="4979627" y="2430863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0" name="Freeform 1147"/>
            <p:cNvSpPr>
              <a:spLocks/>
            </p:cNvSpPr>
            <p:nvPr/>
          </p:nvSpPr>
          <p:spPr bwMode="auto">
            <a:xfrm>
              <a:off x="5407136" y="2602733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1" name="Freeform 1148"/>
            <p:cNvSpPr>
              <a:spLocks/>
            </p:cNvSpPr>
            <p:nvPr/>
          </p:nvSpPr>
          <p:spPr bwMode="auto">
            <a:xfrm>
              <a:off x="5407136" y="2602733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2" name="Freeform 1149"/>
            <p:cNvSpPr>
              <a:spLocks/>
            </p:cNvSpPr>
            <p:nvPr/>
          </p:nvSpPr>
          <p:spPr bwMode="auto">
            <a:xfrm>
              <a:off x="5443244" y="2602733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3" name="Line 1150"/>
            <p:cNvSpPr>
              <a:spLocks noChangeShapeType="1"/>
            </p:cNvSpPr>
            <p:nvPr/>
          </p:nvSpPr>
          <p:spPr bwMode="auto">
            <a:xfrm>
              <a:off x="5407136" y="2661948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4" name="Freeform 1151"/>
            <p:cNvSpPr>
              <a:spLocks/>
            </p:cNvSpPr>
            <p:nvPr/>
          </p:nvSpPr>
          <p:spPr bwMode="auto">
            <a:xfrm>
              <a:off x="935627" y="3596402"/>
              <a:ext cx="75103" cy="59216"/>
            </a:xfrm>
            <a:custGeom>
              <a:avLst/>
              <a:gdLst>
                <a:gd name="T0" fmla="*/ 27 w 52"/>
                <a:gd name="T1" fmla="*/ 0 h 41"/>
                <a:gd name="T2" fmla="*/ 52 w 52"/>
                <a:gd name="T3" fmla="*/ 41 h 41"/>
                <a:gd name="T4" fmla="*/ 0 w 52"/>
                <a:gd name="T5" fmla="*/ 41 h 41"/>
                <a:gd name="T6" fmla="*/ 27 w 5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5" name="Freeform 1152"/>
            <p:cNvSpPr>
              <a:spLocks/>
            </p:cNvSpPr>
            <p:nvPr/>
          </p:nvSpPr>
          <p:spPr bwMode="auto">
            <a:xfrm>
              <a:off x="935627" y="3596402"/>
              <a:ext cx="40440" cy="62105"/>
            </a:xfrm>
            <a:custGeom>
              <a:avLst/>
              <a:gdLst>
                <a:gd name="T0" fmla="*/ 27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3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7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6" name="Freeform 1153"/>
            <p:cNvSpPr>
              <a:spLocks/>
            </p:cNvSpPr>
            <p:nvPr/>
          </p:nvSpPr>
          <p:spPr bwMode="auto">
            <a:xfrm>
              <a:off x="974624" y="3596402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7" name="Line 1154"/>
            <p:cNvSpPr>
              <a:spLocks noChangeShapeType="1"/>
            </p:cNvSpPr>
            <p:nvPr/>
          </p:nvSpPr>
          <p:spPr bwMode="auto">
            <a:xfrm>
              <a:off x="935627" y="3657062"/>
              <a:ext cx="77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8" name="Freeform 1155"/>
            <p:cNvSpPr>
              <a:spLocks/>
            </p:cNvSpPr>
            <p:nvPr/>
          </p:nvSpPr>
          <p:spPr bwMode="auto">
            <a:xfrm>
              <a:off x="1188378" y="3505411"/>
              <a:ext cx="73659" cy="57771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9" name="Freeform 1156"/>
            <p:cNvSpPr>
              <a:spLocks/>
            </p:cNvSpPr>
            <p:nvPr/>
          </p:nvSpPr>
          <p:spPr bwMode="auto">
            <a:xfrm>
              <a:off x="1188378" y="3505411"/>
              <a:ext cx="37551" cy="59216"/>
            </a:xfrm>
            <a:custGeom>
              <a:avLst/>
              <a:gdLst>
                <a:gd name="T0" fmla="*/ 26 w 26"/>
                <a:gd name="T1" fmla="*/ 0 h 41"/>
                <a:gd name="T2" fmla="*/ 26 w 26"/>
                <a:gd name="T3" fmla="*/ 0 h 41"/>
                <a:gd name="T4" fmla="*/ 26 w 26"/>
                <a:gd name="T5" fmla="*/ 0 h 41"/>
                <a:gd name="T6" fmla="*/ 2 w 26"/>
                <a:gd name="T7" fmla="*/ 41 h 41"/>
                <a:gd name="T8" fmla="*/ 0 w 26"/>
                <a:gd name="T9" fmla="*/ 41 h 41"/>
                <a:gd name="T10" fmla="*/ 0 w 26"/>
                <a:gd name="T11" fmla="*/ 40 h 41"/>
                <a:gd name="T12" fmla="*/ 26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0" name="Freeform 1157"/>
            <p:cNvSpPr>
              <a:spLocks/>
            </p:cNvSpPr>
            <p:nvPr/>
          </p:nvSpPr>
          <p:spPr bwMode="auto">
            <a:xfrm>
              <a:off x="1225929" y="3505411"/>
              <a:ext cx="37551" cy="59216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6 w 26"/>
                <a:gd name="T5" fmla="*/ 40 h 41"/>
                <a:gd name="T6" fmla="*/ 26 w 26"/>
                <a:gd name="T7" fmla="*/ 41 h 41"/>
                <a:gd name="T8" fmla="*/ 25 w 26"/>
                <a:gd name="T9" fmla="*/ 41 h 41"/>
                <a:gd name="T10" fmla="*/ 0 w 26"/>
                <a:gd name="T11" fmla="*/ 0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1" name="Line 1158"/>
            <p:cNvSpPr>
              <a:spLocks noChangeShapeType="1"/>
            </p:cNvSpPr>
            <p:nvPr/>
          </p:nvSpPr>
          <p:spPr bwMode="auto">
            <a:xfrm>
              <a:off x="1188378" y="3564627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2" name="Freeform 1159"/>
            <p:cNvSpPr>
              <a:spLocks/>
            </p:cNvSpPr>
            <p:nvPr/>
          </p:nvSpPr>
          <p:spPr bwMode="auto">
            <a:xfrm>
              <a:off x="3897858" y="1986022"/>
              <a:ext cx="72214" cy="99656"/>
            </a:xfrm>
            <a:custGeom>
              <a:avLst/>
              <a:gdLst>
                <a:gd name="T0" fmla="*/ 0 w 50"/>
                <a:gd name="T1" fmla="*/ 0 h 69"/>
                <a:gd name="T2" fmla="*/ 25 w 50"/>
                <a:gd name="T3" fmla="*/ 26 h 69"/>
                <a:gd name="T4" fmla="*/ 50 w 50"/>
                <a:gd name="T5" fmla="*/ 0 h 69"/>
                <a:gd name="T6" fmla="*/ 25 w 50"/>
                <a:gd name="T7" fmla="*/ 69 h 69"/>
                <a:gd name="T8" fmla="*/ 0 w 5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3" name="Line 1160"/>
            <p:cNvSpPr>
              <a:spLocks noChangeShapeType="1"/>
            </p:cNvSpPr>
            <p:nvPr/>
          </p:nvSpPr>
          <p:spPr bwMode="auto">
            <a:xfrm>
              <a:off x="3933965" y="1942694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4" name="Freeform 1161"/>
            <p:cNvSpPr>
              <a:spLocks/>
            </p:cNvSpPr>
            <p:nvPr/>
          </p:nvSpPr>
          <p:spPr bwMode="auto">
            <a:xfrm>
              <a:off x="3626332" y="2510299"/>
              <a:ext cx="75103" cy="99656"/>
            </a:xfrm>
            <a:custGeom>
              <a:avLst/>
              <a:gdLst>
                <a:gd name="T0" fmla="*/ 0 w 52"/>
                <a:gd name="T1" fmla="*/ 0 h 69"/>
                <a:gd name="T2" fmla="*/ 27 w 52"/>
                <a:gd name="T3" fmla="*/ 25 h 69"/>
                <a:gd name="T4" fmla="*/ 52 w 52"/>
                <a:gd name="T5" fmla="*/ 0 h 69"/>
                <a:gd name="T6" fmla="*/ 27 w 52"/>
                <a:gd name="T7" fmla="*/ 69 h 69"/>
                <a:gd name="T8" fmla="*/ 0 w 5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5" name="Line 1162"/>
            <p:cNvSpPr>
              <a:spLocks noChangeShapeType="1"/>
            </p:cNvSpPr>
            <p:nvPr/>
          </p:nvSpPr>
          <p:spPr bwMode="auto">
            <a:xfrm>
              <a:off x="3665327" y="2466970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6" name="Freeform 1163"/>
            <p:cNvSpPr>
              <a:spLocks/>
            </p:cNvSpPr>
            <p:nvPr/>
          </p:nvSpPr>
          <p:spPr bwMode="auto">
            <a:xfrm>
              <a:off x="3686992" y="2446750"/>
              <a:ext cx="56328" cy="56328"/>
            </a:xfrm>
            <a:custGeom>
              <a:avLst/>
              <a:gdLst>
                <a:gd name="T0" fmla="*/ 20 w 39"/>
                <a:gd name="T1" fmla="*/ 0 h 39"/>
                <a:gd name="T2" fmla="*/ 23 w 39"/>
                <a:gd name="T3" fmla="*/ 0 h 39"/>
                <a:gd name="T4" fmla="*/ 26 w 39"/>
                <a:gd name="T5" fmla="*/ 2 h 39"/>
                <a:gd name="T6" fmla="*/ 28 w 39"/>
                <a:gd name="T7" fmla="*/ 2 h 39"/>
                <a:gd name="T8" fmla="*/ 31 w 39"/>
                <a:gd name="T9" fmla="*/ 4 h 39"/>
                <a:gd name="T10" fmla="*/ 34 w 39"/>
                <a:gd name="T11" fmla="*/ 5 h 39"/>
                <a:gd name="T12" fmla="*/ 35 w 39"/>
                <a:gd name="T13" fmla="*/ 7 h 39"/>
                <a:gd name="T14" fmla="*/ 37 w 39"/>
                <a:gd name="T15" fmla="*/ 11 h 39"/>
                <a:gd name="T16" fmla="*/ 38 w 39"/>
                <a:gd name="T17" fmla="*/ 12 h 39"/>
                <a:gd name="T18" fmla="*/ 39 w 39"/>
                <a:gd name="T19" fmla="*/ 16 h 39"/>
                <a:gd name="T20" fmla="*/ 39 w 39"/>
                <a:gd name="T21" fmla="*/ 19 h 39"/>
                <a:gd name="T22" fmla="*/ 38 w 39"/>
                <a:gd name="T23" fmla="*/ 23 h 39"/>
                <a:gd name="T24" fmla="*/ 38 w 39"/>
                <a:gd name="T25" fmla="*/ 27 h 39"/>
                <a:gd name="T26" fmla="*/ 37 w 39"/>
                <a:gd name="T27" fmla="*/ 29 h 39"/>
                <a:gd name="T28" fmla="*/ 34 w 39"/>
                <a:gd name="T29" fmla="*/ 32 h 39"/>
                <a:gd name="T30" fmla="*/ 34 w 39"/>
                <a:gd name="T31" fmla="*/ 34 h 39"/>
                <a:gd name="T32" fmla="*/ 31 w 39"/>
                <a:gd name="T33" fmla="*/ 35 h 39"/>
                <a:gd name="T34" fmla="*/ 29 w 39"/>
                <a:gd name="T35" fmla="*/ 37 h 39"/>
                <a:gd name="T36" fmla="*/ 26 w 39"/>
                <a:gd name="T37" fmla="*/ 38 h 39"/>
                <a:gd name="T38" fmla="*/ 19 w 39"/>
                <a:gd name="T39" fmla="*/ 39 h 39"/>
                <a:gd name="T40" fmla="*/ 15 w 39"/>
                <a:gd name="T41" fmla="*/ 38 h 39"/>
                <a:gd name="T42" fmla="*/ 12 w 39"/>
                <a:gd name="T43" fmla="*/ 38 h 39"/>
                <a:gd name="T44" fmla="*/ 9 w 39"/>
                <a:gd name="T45" fmla="*/ 36 h 39"/>
                <a:gd name="T46" fmla="*/ 5 w 39"/>
                <a:gd name="T47" fmla="*/ 34 h 39"/>
                <a:gd name="T48" fmla="*/ 5 w 39"/>
                <a:gd name="T49" fmla="*/ 34 h 39"/>
                <a:gd name="T50" fmla="*/ 3 w 39"/>
                <a:gd name="T51" fmla="*/ 31 h 39"/>
                <a:gd name="T52" fmla="*/ 2 w 39"/>
                <a:gd name="T53" fmla="*/ 29 h 39"/>
                <a:gd name="T54" fmla="*/ 1 w 39"/>
                <a:gd name="T55" fmla="*/ 28 h 39"/>
                <a:gd name="T56" fmla="*/ 0 w 39"/>
                <a:gd name="T57" fmla="*/ 23 h 39"/>
                <a:gd name="T58" fmla="*/ 0 w 39"/>
                <a:gd name="T59" fmla="*/ 20 h 39"/>
                <a:gd name="T60" fmla="*/ 0 w 39"/>
                <a:gd name="T61" fmla="*/ 15 h 39"/>
                <a:gd name="T62" fmla="*/ 1 w 39"/>
                <a:gd name="T63" fmla="*/ 13 h 39"/>
                <a:gd name="T64" fmla="*/ 2 w 39"/>
                <a:gd name="T65" fmla="*/ 10 h 39"/>
                <a:gd name="T66" fmla="*/ 4 w 39"/>
                <a:gd name="T67" fmla="*/ 6 h 39"/>
                <a:gd name="T68" fmla="*/ 5 w 39"/>
                <a:gd name="T69" fmla="*/ 5 h 39"/>
                <a:gd name="T70" fmla="*/ 10 w 39"/>
                <a:gd name="T71" fmla="*/ 2 h 39"/>
                <a:gd name="T72" fmla="*/ 11 w 39"/>
                <a:gd name="T73" fmla="*/ 2 h 39"/>
                <a:gd name="T74" fmla="*/ 15 w 39"/>
                <a:gd name="T7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7" name="Line 1164"/>
            <p:cNvSpPr>
              <a:spLocks noChangeShapeType="1"/>
            </p:cNvSpPr>
            <p:nvPr/>
          </p:nvSpPr>
          <p:spPr bwMode="auto">
            <a:xfrm>
              <a:off x="3743319" y="247563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8" name="Line 1165"/>
            <p:cNvSpPr>
              <a:spLocks noChangeShapeType="1"/>
            </p:cNvSpPr>
            <p:nvPr/>
          </p:nvSpPr>
          <p:spPr bwMode="auto">
            <a:xfrm flipH="1">
              <a:off x="3741875" y="247563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9" name="Line 1166"/>
            <p:cNvSpPr>
              <a:spLocks noChangeShapeType="1"/>
            </p:cNvSpPr>
            <p:nvPr/>
          </p:nvSpPr>
          <p:spPr bwMode="auto">
            <a:xfrm>
              <a:off x="3741875" y="247708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0" name="Line 1167"/>
            <p:cNvSpPr>
              <a:spLocks noChangeShapeType="1"/>
            </p:cNvSpPr>
            <p:nvPr/>
          </p:nvSpPr>
          <p:spPr bwMode="auto">
            <a:xfrm>
              <a:off x="3741875" y="2479968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1" name="Line 1168"/>
            <p:cNvSpPr>
              <a:spLocks noChangeShapeType="1"/>
            </p:cNvSpPr>
            <p:nvPr/>
          </p:nvSpPr>
          <p:spPr bwMode="auto">
            <a:xfrm>
              <a:off x="3741875" y="248430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2" name="Line 1169"/>
            <p:cNvSpPr>
              <a:spLocks noChangeShapeType="1"/>
            </p:cNvSpPr>
            <p:nvPr/>
          </p:nvSpPr>
          <p:spPr bwMode="auto">
            <a:xfrm flipH="1">
              <a:off x="3740430" y="24843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3" name="Line 1170"/>
            <p:cNvSpPr>
              <a:spLocks noChangeShapeType="1"/>
            </p:cNvSpPr>
            <p:nvPr/>
          </p:nvSpPr>
          <p:spPr bwMode="auto">
            <a:xfrm>
              <a:off x="3740430" y="248574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4" name="Line 1171"/>
            <p:cNvSpPr>
              <a:spLocks noChangeShapeType="1"/>
            </p:cNvSpPr>
            <p:nvPr/>
          </p:nvSpPr>
          <p:spPr bwMode="auto">
            <a:xfrm flipH="1">
              <a:off x="3738986" y="24871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5" name="Line 1172"/>
            <p:cNvSpPr>
              <a:spLocks noChangeShapeType="1"/>
            </p:cNvSpPr>
            <p:nvPr/>
          </p:nvSpPr>
          <p:spPr bwMode="auto">
            <a:xfrm flipH="1">
              <a:off x="3737542" y="248863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6" name="Line 1173"/>
            <p:cNvSpPr>
              <a:spLocks noChangeShapeType="1"/>
            </p:cNvSpPr>
            <p:nvPr/>
          </p:nvSpPr>
          <p:spPr bwMode="auto">
            <a:xfrm flipH="1">
              <a:off x="3736098" y="249152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7" name="Line 1174"/>
            <p:cNvSpPr>
              <a:spLocks noChangeShapeType="1"/>
            </p:cNvSpPr>
            <p:nvPr/>
          </p:nvSpPr>
          <p:spPr bwMode="auto">
            <a:xfrm>
              <a:off x="3736098" y="249296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8" name="Line 1175"/>
            <p:cNvSpPr>
              <a:spLocks noChangeShapeType="1"/>
            </p:cNvSpPr>
            <p:nvPr/>
          </p:nvSpPr>
          <p:spPr bwMode="auto">
            <a:xfrm>
              <a:off x="3736098" y="249296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9" name="Line 1176"/>
            <p:cNvSpPr>
              <a:spLocks noChangeShapeType="1"/>
            </p:cNvSpPr>
            <p:nvPr/>
          </p:nvSpPr>
          <p:spPr bwMode="auto">
            <a:xfrm>
              <a:off x="3736098" y="249585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0" name="Line 1177"/>
            <p:cNvSpPr>
              <a:spLocks noChangeShapeType="1"/>
            </p:cNvSpPr>
            <p:nvPr/>
          </p:nvSpPr>
          <p:spPr bwMode="auto">
            <a:xfrm flipH="1">
              <a:off x="3731765" y="249585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1" name="Line 1178"/>
            <p:cNvSpPr>
              <a:spLocks noChangeShapeType="1"/>
            </p:cNvSpPr>
            <p:nvPr/>
          </p:nvSpPr>
          <p:spPr bwMode="auto">
            <a:xfrm flipH="1">
              <a:off x="3730321" y="249730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2" name="Line 1179"/>
            <p:cNvSpPr>
              <a:spLocks noChangeShapeType="1"/>
            </p:cNvSpPr>
            <p:nvPr/>
          </p:nvSpPr>
          <p:spPr bwMode="auto">
            <a:xfrm flipH="1">
              <a:off x="3728876" y="249874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3" name="Line 1180"/>
            <p:cNvSpPr>
              <a:spLocks noChangeShapeType="1"/>
            </p:cNvSpPr>
            <p:nvPr/>
          </p:nvSpPr>
          <p:spPr bwMode="auto">
            <a:xfrm flipH="1">
              <a:off x="3727432" y="249874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4" name="Line 1181"/>
            <p:cNvSpPr>
              <a:spLocks noChangeShapeType="1"/>
            </p:cNvSpPr>
            <p:nvPr/>
          </p:nvSpPr>
          <p:spPr bwMode="auto">
            <a:xfrm>
              <a:off x="3727432" y="25001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5" name="Line 1182"/>
            <p:cNvSpPr>
              <a:spLocks noChangeShapeType="1"/>
            </p:cNvSpPr>
            <p:nvPr/>
          </p:nvSpPr>
          <p:spPr bwMode="auto">
            <a:xfrm flipH="1">
              <a:off x="3724544" y="250018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6" name="Line 1183"/>
            <p:cNvSpPr>
              <a:spLocks noChangeShapeType="1"/>
            </p:cNvSpPr>
            <p:nvPr/>
          </p:nvSpPr>
          <p:spPr bwMode="auto">
            <a:xfrm flipH="1">
              <a:off x="3720210" y="2501633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7" name="Line 1184"/>
            <p:cNvSpPr>
              <a:spLocks noChangeShapeType="1"/>
            </p:cNvSpPr>
            <p:nvPr/>
          </p:nvSpPr>
          <p:spPr bwMode="auto">
            <a:xfrm flipH="1">
              <a:off x="3714433" y="2501633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8" name="Line 1185"/>
            <p:cNvSpPr>
              <a:spLocks noChangeShapeType="1"/>
            </p:cNvSpPr>
            <p:nvPr/>
          </p:nvSpPr>
          <p:spPr bwMode="auto">
            <a:xfrm flipH="1">
              <a:off x="3712989" y="250163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9" name="Line 1186"/>
            <p:cNvSpPr>
              <a:spLocks noChangeShapeType="1"/>
            </p:cNvSpPr>
            <p:nvPr/>
          </p:nvSpPr>
          <p:spPr bwMode="auto">
            <a:xfrm flipH="1">
              <a:off x="3708656" y="2501633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0" name="Line 1187"/>
            <p:cNvSpPr>
              <a:spLocks noChangeShapeType="1"/>
            </p:cNvSpPr>
            <p:nvPr/>
          </p:nvSpPr>
          <p:spPr bwMode="auto">
            <a:xfrm flipH="1">
              <a:off x="3705767" y="250163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1" name="Line 1188"/>
            <p:cNvSpPr>
              <a:spLocks noChangeShapeType="1"/>
            </p:cNvSpPr>
            <p:nvPr/>
          </p:nvSpPr>
          <p:spPr bwMode="auto">
            <a:xfrm flipH="1">
              <a:off x="3704324" y="250163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2" name="Line 1189"/>
            <p:cNvSpPr>
              <a:spLocks noChangeShapeType="1"/>
            </p:cNvSpPr>
            <p:nvPr/>
          </p:nvSpPr>
          <p:spPr bwMode="auto">
            <a:xfrm flipV="1">
              <a:off x="3704324" y="250018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3" name="Line 1190"/>
            <p:cNvSpPr>
              <a:spLocks noChangeShapeType="1"/>
            </p:cNvSpPr>
            <p:nvPr/>
          </p:nvSpPr>
          <p:spPr bwMode="auto">
            <a:xfrm flipH="1">
              <a:off x="3702879" y="250018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4" name="Line 1191"/>
            <p:cNvSpPr>
              <a:spLocks noChangeShapeType="1"/>
            </p:cNvSpPr>
            <p:nvPr/>
          </p:nvSpPr>
          <p:spPr bwMode="auto">
            <a:xfrm flipH="1" flipV="1">
              <a:off x="3699990" y="2498744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5" name="Line 1192"/>
            <p:cNvSpPr>
              <a:spLocks noChangeShapeType="1"/>
            </p:cNvSpPr>
            <p:nvPr/>
          </p:nvSpPr>
          <p:spPr bwMode="auto">
            <a:xfrm flipH="1" flipV="1">
              <a:off x="3698546" y="249730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6" name="Line 1193"/>
            <p:cNvSpPr>
              <a:spLocks noChangeShapeType="1"/>
            </p:cNvSpPr>
            <p:nvPr/>
          </p:nvSpPr>
          <p:spPr bwMode="auto">
            <a:xfrm flipH="1" flipV="1">
              <a:off x="3694213" y="249585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7" name="Line 1194"/>
            <p:cNvSpPr>
              <a:spLocks noChangeShapeType="1"/>
            </p:cNvSpPr>
            <p:nvPr/>
          </p:nvSpPr>
          <p:spPr bwMode="auto">
            <a:xfrm>
              <a:off x="3694213" y="249585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8" name="Line 1195"/>
            <p:cNvSpPr>
              <a:spLocks noChangeShapeType="1"/>
            </p:cNvSpPr>
            <p:nvPr/>
          </p:nvSpPr>
          <p:spPr bwMode="auto">
            <a:xfrm flipV="1">
              <a:off x="3694213" y="249296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9" name="Line 1196"/>
            <p:cNvSpPr>
              <a:spLocks noChangeShapeType="1"/>
            </p:cNvSpPr>
            <p:nvPr/>
          </p:nvSpPr>
          <p:spPr bwMode="auto">
            <a:xfrm flipH="1">
              <a:off x="3692769" y="249296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0" name="Line 1197"/>
            <p:cNvSpPr>
              <a:spLocks noChangeShapeType="1"/>
            </p:cNvSpPr>
            <p:nvPr/>
          </p:nvSpPr>
          <p:spPr bwMode="auto">
            <a:xfrm flipV="1">
              <a:off x="3692769" y="2491523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1" name="Line 1198"/>
            <p:cNvSpPr>
              <a:spLocks noChangeShapeType="1"/>
            </p:cNvSpPr>
            <p:nvPr/>
          </p:nvSpPr>
          <p:spPr bwMode="auto">
            <a:xfrm flipH="1" flipV="1">
              <a:off x="3691325" y="248863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2" name="Line 1199"/>
            <p:cNvSpPr>
              <a:spLocks noChangeShapeType="1"/>
            </p:cNvSpPr>
            <p:nvPr/>
          </p:nvSpPr>
          <p:spPr bwMode="auto">
            <a:xfrm flipH="1" flipV="1">
              <a:off x="3689881" y="24871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3" name="Line 1200"/>
            <p:cNvSpPr>
              <a:spLocks noChangeShapeType="1"/>
            </p:cNvSpPr>
            <p:nvPr/>
          </p:nvSpPr>
          <p:spPr bwMode="auto">
            <a:xfrm>
              <a:off x="3689881" y="248719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4" name="Line 1201"/>
            <p:cNvSpPr>
              <a:spLocks noChangeShapeType="1"/>
            </p:cNvSpPr>
            <p:nvPr/>
          </p:nvSpPr>
          <p:spPr bwMode="auto">
            <a:xfrm>
              <a:off x="3689881" y="248719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5" name="Line 1202"/>
            <p:cNvSpPr>
              <a:spLocks noChangeShapeType="1"/>
            </p:cNvSpPr>
            <p:nvPr/>
          </p:nvSpPr>
          <p:spPr bwMode="auto">
            <a:xfrm flipH="1" flipV="1">
              <a:off x="3688436" y="2484302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6" name="Line 1203"/>
            <p:cNvSpPr>
              <a:spLocks noChangeShapeType="1"/>
            </p:cNvSpPr>
            <p:nvPr/>
          </p:nvSpPr>
          <p:spPr bwMode="auto">
            <a:xfrm flipH="1" flipV="1">
              <a:off x="3686992" y="247996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7" name="Line 1204"/>
            <p:cNvSpPr>
              <a:spLocks noChangeShapeType="1"/>
            </p:cNvSpPr>
            <p:nvPr/>
          </p:nvSpPr>
          <p:spPr bwMode="auto">
            <a:xfrm flipV="1">
              <a:off x="3686992" y="2474191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8" name="Line 1205"/>
            <p:cNvSpPr>
              <a:spLocks noChangeShapeType="1"/>
            </p:cNvSpPr>
            <p:nvPr/>
          </p:nvSpPr>
          <p:spPr bwMode="auto">
            <a:xfrm flipV="1">
              <a:off x="3686992" y="247274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9" name="Line 1206"/>
            <p:cNvSpPr>
              <a:spLocks noChangeShapeType="1"/>
            </p:cNvSpPr>
            <p:nvPr/>
          </p:nvSpPr>
          <p:spPr bwMode="auto">
            <a:xfrm flipV="1">
              <a:off x="3688436" y="246985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0" name="Line 1207"/>
            <p:cNvSpPr>
              <a:spLocks noChangeShapeType="1"/>
            </p:cNvSpPr>
            <p:nvPr/>
          </p:nvSpPr>
          <p:spPr bwMode="auto">
            <a:xfrm flipV="1">
              <a:off x="3688436" y="246841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1" name="Line 1208"/>
            <p:cNvSpPr>
              <a:spLocks noChangeShapeType="1"/>
            </p:cNvSpPr>
            <p:nvPr/>
          </p:nvSpPr>
          <p:spPr bwMode="auto">
            <a:xfrm flipV="1">
              <a:off x="3688436" y="24669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2" name="Line 1209"/>
            <p:cNvSpPr>
              <a:spLocks noChangeShapeType="1"/>
            </p:cNvSpPr>
            <p:nvPr/>
          </p:nvSpPr>
          <p:spPr bwMode="auto">
            <a:xfrm>
              <a:off x="3688436" y="246697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3" name="Line 1210"/>
            <p:cNvSpPr>
              <a:spLocks noChangeShapeType="1"/>
            </p:cNvSpPr>
            <p:nvPr/>
          </p:nvSpPr>
          <p:spPr bwMode="auto">
            <a:xfrm flipV="1">
              <a:off x="3688436" y="2464082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4" name="Line 1212"/>
            <p:cNvSpPr>
              <a:spLocks noChangeShapeType="1"/>
            </p:cNvSpPr>
            <p:nvPr/>
          </p:nvSpPr>
          <p:spPr bwMode="auto">
            <a:xfrm flipV="1">
              <a:off x="3689881" y="246263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5" name="Line 1213"/>
            <p:cNvSpPr>
              <a:spLocks noChangeShapeType="1"/>
            </p:cNvSpPr>
            <p:nvPr/>
          </p:nvSpPr>
          <p:spPr bwMode="auto">
            <a:xfrm flipV="1">
              <a:off x="3691325" y="246119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6" name="Line 1214"/>
            <p:cNvSpPr>
              <a:spLocks noChangeShapeType="1"/>
            </p:cNvSpPr>
            <p:nvPr/>
          </p:nvSpPr>
          <p:spPr bwMode="auto">
            <a:xfrm flipV="1">
              <a:off x="3692769" y="2456860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7" name="Line 1215"/>
            <p:cNvSpPr>
              <a:spLocks noChangeShapeType="1"/>
            </p:cNvSpPr>
            <p:nvPr/>
          </p:nvSpPr>
          <p:spPr bwMode="auto">
            <a:xfrm flipV="1">
              <a:off x="3692769" y="24554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8" name="Line 1216"/>
            <p:cNvSpPr>
              <a:spLocks noChangeShapeType="1"/>
            </p:cNvSpPr>
            <p:nvPr/>
          </p:nvSpPr>
          <p:spPr bwMode="auto">
            <a:xfrm>
              <a:off x="3694214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9" name="Line 1217"/>
            <p:cNvSpPr>
              <a:spLocks noChangeShapeType="1"/>
            </p:cNvSpPr>
            <p:nvPr/>
          </p:nvSpPr>
          <p:spPr bwMode="auto">
            <a:xfrm>
              <a:off x="3694214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0" name="Line 1218"/>
            <p:cNvSpPr>
              <a:spLocks noChangeShapeType="1"/>
            </p:cNvSpPr>
            <p:nvPr/>
          </p:nvSpPr>
          <p:spPr bwMode="auto">
            <a:xfrm flipV="1">
              <a:off x="3694214" y="24539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1" name="Line 1219"/>
            <p:cNvSpPr>
              <a:spLocks noChangeShapeType="1"/>
            </p:cNvSpPr>
            <p:nvPr/>
          </p:nvSpPr>
          <p:spPr bwMode="auto">
            <a:xfrm flipV="1">
              <a:off x="3698546" y="245252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2" name="Line 1220"/>
            <p:cNvSpPr>
              <a:spLocks noChangeShapeType="1"/>
            </p:cNvSpPr>
            <p:nvPr/>
          </p:nvSpPr>
          <p:spPr bwMode="auto">
            <a:xfrm>
              <a:off x="3699991" y="245252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3" name="Line 1221"/>
            <p:cNvSpPr>
              <a:spLocks noChangeShapeType="1"/>
            </p:cNvSpPr>
            <p:nvPr/>
          </p:nvSpPr>
          <p:spPr bwMode="auto">
            <a:xfrm>
              <a:off x="3701435" y="245252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4" name="Line 1222"/>
            <p:cNvSpPr>
              <a:spLocks noChangeShapeType="1"/>
            </p:cNvSpPr>
            <p:nvPr/>
          </p:nvSpPr>
          <p:spPr bwMode="auto">
            <a:xfrm flipV="1">
              <a:off x="3701435" y="245108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5" name="Line 1223"/>
            <p:cNvSpPr>
              <a:spLocks noChangeShapeType="1"/>
            </p:cNvSpPr>
            <p:nvPr/>
          </p:nvSpPr>
          <p:spPr bwMode="auto">
            <a:xfrm>
              <a:off x="3702880" y="245108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6" name="Line 1224"/>
            <p:cNvSpPr>
              <a:spLocks noChangeShapeType="1"/>
            </p:cNvSpPr>
            <p:nvPr/>
          </p:nvSpPr>
          <p:spPr bwMode="auto">
            <a:xfrm flipV="1">
              <a:off x="3705768" y="2449639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7" name="Line 1225"/>
            <p:cNvSpPr>
              <a:spLocks noChangeShapeType="1"/>
            </p:cNvSpPr>
            <p:nvPr/>
          </p:nvSpPr>
          <p:spPr bwMode="auto">
            <a:xfrm>
              <a:off x="3708657" y="2449639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8" name="Line 1226"/>
            <p:cNvSpPr>
              <a:spLocks noChangeShapeType="1"/>
            </p:cNvSpPr>
            <p:nvPr/>
          </p:nvSpPr>
          <p:spPr bwMode="auto">
            <a:xfrm>
              <a:off x="3712989" y="2449639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9" name="Line 1227"/>
            <p:cNvSpPr>
              <a:spLocks noChangeShapeType="1"/>
            </p:cNvSpPr>
            <p:nvPr/>
          </p:nvSpPr>
          <p:spPr bwMode="auto">
            <a:xfrm flipV="1">
              <a:off x="3714434" y="244675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0" name="Line 1228"/>
            <p:cNvSpPr>
              <a:spLocks noChangeShapeType="1"/>
            </p:cNvSpPr>
            <p:nvPr/>
          </p:nvSpPr>
          <p:spPr bwMode="auto">
            <a:xfrm>
              <a:off x="3714434" y="24467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1" name="Line 1229"/>
            <p:cNvSpPr>
              <a:spLocks noChangeShapeType="1"/>
            </p:cNvSpPr>
            <p:nvPr/>
          </p:nvSpPr>
          <p:spPr bwMode="auto">
            <a:xfrm>
              <a:off x="3715878" y="24467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2" name="Line 1230"/>
            <p:cNvSpPr>
              <a:spLocks noChangeShapeType="1"/>
            </p:cNvSpPr>
            <p:nvPr/>
          </p:nvSpPr>
          <p:spPr bwMode="auto">
            <a:xfrm>
              <a:off x="3717323" y="2449639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3" name="Line 1231"/>
            <p:cNvSpPr>
              <a:spLocks noChangeShapeType="1"/>
            </p:cNvSpPr>
            <p:nvPr/>
          </p:nvSpPr>
          <p:spPr bwMode="auto">
            <a:xfrm>
              <a:off x="3720211" y="2449639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4" name="Line 1232"/>
            <p:cNvSpPr>
              <a:spLocks noChangeShapeType="1"/>
            </p:cNvSpPr>
            <p:nvPr/>
          </p:nvSpPr>
          <p:spPr bwMode="auto">
            <a:xfrm>
              <a:off x="3724544" y="245108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5" name="Line 1233"/>
            <p:cNvSpPr>
              <a:spLocks noChangeShapeType="1"/>
            </p:cNvSpPr>
            <p:nvPr/>
          </p:nvSpPr>
          <p:spPr bwMode="auto">
            <a:xfrm>
              <a:off x="3724544" y="245108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6" name="Line 1234"/>
            <p:cNvSpPr>
              <a:spLocks noChangeShapeType="1"/>
            </p:cNvSpPr>
            <p:nvPr/>
          </p:nvSpPr>
          <p:spPr bwMode="auto">
            <a:xfrm>
              <a:off x="3725988" y="245108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7" name="Line 1235"/>
            <p:cNvSpPr>
              <a:spLocks noChangeShapeType="1"/>
            </p:cNvSpPr>
            <p:nvPr/>
          </p:nvSpPr>
          <p:spPr bwMode="auto">
            <a:xfrm>
              <a:off x="3727432" y="245108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8" name="Line 1236"/>
            <p:cNvSpPr>
              <a:spLocks noChangeShapeType="1"/>
            </p:cNvSpPr>
            <p:nvPr/>
          </p:nvSpPr>
          <p:spPr bwMode="auto">
            <a:xfrm>
              <a:off x="3728877" y="2452527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9" name="Line 1237"/>
            <p:cNvSpPr>
              <a:spLocks noChangeShapeType="1"/>
            </p:cNvSpPr>
            <p:nvPr/>
          </p:nvSpPr>
          <p:spPr bwMode="auto">
            <a:xfrm>
              <a:off x="3731765" y="24539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0" name="Line 1238"/>
            <p:cNvSpPr>
              <a:spLocks noChangeShapeType="1"/>
            </p:cNvSpPr>
            <p:nvPr/>
          </p:nvSpPr>
          <p:spPr bwMode="auto">
            <a:xfrm>
              <a:off x="3736098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1" name="Line 1239"/>
            <p:cNvSpPr>
              <a:spLocks noChangeShapeType="1"/>
            </p:cNvSpPr>
            <p:nvPr/>
          </p:nvSpPr>
          <p:spPr bwMode="auto">
            <a:xfrm>
              <a:off x="3736098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2" name="Line 1240"/>
            <p:cNvSpPr>
              <a:spLocks noChangeShapeType="1"/>
            </p:cNvSpPr>
            <p:nvPr/>
          </p:nvSpPr>
          <p:spPr bwMode="auto">
            <a:xfrm>
              <a:off x="3736098" y="245541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3" name="Line 1241"/>
            <p:cNvSpPr>
              <a:spLocks noChangeShapeType="1"/>
            </p:cNvSpPr>
            <p:nvPr/>
          </p:nvSpPr>
          <p:spPr bwMode="auto">
            <a:xfrm>
              <a:off x="3736098" y="2456860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4" name="Line 1242"/>
            <p:cNvSpPr>
              <a:spLocks noChangeShapeType="1"/>
            </p:cNvSpPr>
            <p:nvPr/>
          </p:nvSpPr>
          <p:spPr bwMode="auto">
            <a:xfrm>
              <a:off x="3737543" y="246119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5" name="Line 1243"/>
            <p:cNvSpPr>
              <a:spLocks noChangeShapeType="1"/>
            </p:cNvSpPr>
            <p:nvPr/>
          </p:nvSpPr>
          <p:spPr bwMode="auto">
            <a:xfrm>
              <a:off x="3738986" y="246263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6" name="Line 1244"/>
            <p:cNvSpPr>
              <a:spLocks noChangeShapeType="1"/>
            </p:cNvSpPr>
            <p:nvPr/>
          </p:nvSpPr>
          <p:spPr bwMode="auto">
            <a:xfrm>
              <a:off x="3740431" y="246408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7" name="Line 1245"/>
            <p:cNvSpPr>
              <a:spLocks noChangeShapeType="1"/>
            </p:cNvSpPr>
            <p:nvPr/>
          </p:nvSpPr>
          <p:spPr bwMode="auto">
            <a:xfrm>
              <a:off x="3740431" y="2464082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8" name="Line 1246"/>
            <p:cNvSpPr>
              <a:spLocks noChangeShapeType="1"/>
            </p:cNvSpPr>
            <p:nvPr/>
          </p:nvSpPr>
          <p:spPr bwMode="auto">
            <a:xfrm>
              <a:off x="3740431" y="2465525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9" name="Line 1247"/>
            <p:cNvSpPr>
              <a:spLocks noChangeShapeType="1"/>
            </p:cNvSpPr>
            <p:nvPr/>
          </p:nvSpPr>
          <p:spPr bwMode="auto">
            <a:xfrm>
              <a:off x="3741875" y="2469859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0" name="Line 1248"/>
            <p:cNvSpPr>
              <a:spLocks noChangeShapeType="1"/>
            </p:cNvSpPr>
            <p:nvPr/>
          </p:nvSpPr>
          <p:spPr bwMode="auto">
            <a:xfrm>
              <a:off x="3743320" y="247274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1" name="Freeform 1249"/>
            <p:cNvSpPr>
              <a:spLocks/>
            </p:cNvSpPr>
            <p:nvPr/>
          </p:nvSpPr>
          <p:spPr bwMode="auto">
            <a:xfrm>
              <a:off x="3905080" y="2218553"/>
              <a:ext cx="57771" cy="56328"/>
            </a:xfrm>
            <a:custGeom>
              <a:avLst/>
              <a:gdLst>
                <a:gd name="T0" fmla="*/ 20 w 40"/>
                <a:gd name="T1" fmla="*/ 1 h 39"/>
                <a:gd name="T2" fmla="*/ 24 w 40"/>
                <a:gd name="T3" fmla="*/ 1 h 39"/>
                <a:gd name="T4" fmla="*/ 28 w 40"/>
                <a:gd name="T5" fmla="*/ 1 h 39"/>
                <a:gd name="T6" fmla="*/ 30 w 40"/>
                <a:gd name="T7" fmla="*/ 3 h 39"/>
                <a:gd name="T8" fmla="*/ 33 w 40"/>
                <a:gd name="T9" fmla="*/ 5 h 39"/>
                <a:gd name="T10" fmla="*/ 34 w 40"/>
                <a:gd name="T11" fmla="*/ 5 h 39"/>
                <a:gd name="T12" fmla="*/ 37 w 40"/>
                <a:gd name="T13" fmla="*/ 8 h 39"/>
                <a:gd name="T14" fmla="*/ 38 w 40"/>
                <a:gd name="T15" fmla="*/ 10 h 39"/>
                <a:gd name="T16" fmla="*/ 39 w 40"/>
                <a:gd name="T17" fmla="*/ 11 h 39"/>
                <a:gd name="T18" fmla="*/ 40 w 40"/>
                <a:gd name="T19" fmla="*/ 16 h 39"/>
                <a:gd name="T20" fmla="*/ 40 w 40"/>
                <a:gd name="T21" fmla="*/ 20 h 39"/>
                <a:gd name="T22" fmla="*/ 39 w 40"/>
                <a:gd name="T23" fmla="*/ 25 h 39"/>
                <a:gd name="T24" fmla="*/ 39 w 40"/>
                <a:gd name="T25" fmla="*/ 26 h 39"/>
                <a:gd name="T26" fmla="*/ 38 w 40"/>
                <a:gd name="T27" fmla="*/ 28 h 39"/>
                <a:gd name="T28" fmla="*/ 34 w 40"/>
                <a:gd name="T29" fmla="*/ 32 h 39"/>
                <a:gd name="T30" fmla="*/ 34 w 40"/>
                <a:gd name="T31" fmla="*/ 34 h 39"/>
                <a:gd name="T32" fmla="*/ 32 w 40"/>
                <a:gd name="T33" fmla="*/ 35 h 39"/>
                <a:gd name="T34" fmla="*/ 28 w 40"/>
                <a:gd name="T35" fmla="*/ 36 h 39"/>
                <a:gd name="T36" fmla="*/ 24 w 40"/>
                <a:gd name="T37" fmla="*/ 37 h 39"/>
                <a:gd name="T38" fmla="*/ 22 w 40"/>
                <a:gd name="T39" fmla="*/ 39 h 39"/>
                <a:gd name="T40" fmla="*/ 20 w 40"/>
                <a:gd name="T41" fmla="*/ 39 h 39"/>
                <a:gd name="T42" fmla="*/ 15 w 40"/>
                <a:gd name="T43" fmla="*/ 37 h 39"/>
                <a:gd name="T44" fmla="*/ 12 w 40"/>
                <a:gd name="T45" fmla="*/ 37 h 39"/>
                <a:gd name="T46" fmla="*/ 8 w 40"/>
                <a:gd name="T47" fmla="*/ 35 h 39"/>
                <a:gd name="T48" fmla="*/ 6 w 40"/>
                <a:gd name="T49" fmla="*/ 34 h 39"/>
                <a:gd name="T50" fmla="*/ 5 w 40"/>
                <a:gd name="T51" fmla="*/ 32 h 39"/>
                <a:gd name="T52" fmla="*/ 3 w 40"/>
                <a:gd name="T53" fmla="*/ 28 h 39"/>
                <a:gd name="T54" fmla="*/ 1 w 40"/>
                <a:gd name="T55" fmla="*/ 28 h 39"/>
                <a:gd name="T56" fmla="*/ 1 w 40"/>
                <a:gd name="T57" fmla="*/ 25 h 39"/>
                <a:gd name="T58" fmla="*/ 0 w 40"/>
                <a:gd name="T59" fmla="*/ 21 h 39"/>
                <a:gd name="T60" fmla="*/ 0 w 40"/>
                <a:gd name="T61" fmla="*/ 17 h 39"/>
                <a:gd name="T62" fmla="*/ 1 w 40"/>
                <a:gd name="T63" fmla="*/ 13 h 39"/>
                <a:gd name="T64" fmla="*/ 1 w 40"/>
                <a:gd name="T65" fmla="*/ 11 h 39"/>
                <a:gd name="T66" fmla="*/ 4 w 40"/>
                <a:gd name="T67" fmla="*/ 8 h 39"/>
                <a:gd name="T68" fmla="*/ 6 w 40"/>
                <a:gd name="T69" fmla="*/ 5 h 39"/>
                <a:gd name="T70" fmla="*/ 8 w 40"/>
                <a:gd name="T71" fmla="*/ 4 h 39"/>
                <a:gd name="T72" fmla="*/ 11 w 40"/>
                <a:gd name="T73" fmla="*/ 2 h 39"/>
                <a:gd name="T74" fmla="*/ 12 w 40"/>
                <a:gd name="T75" fmla="*/ 1 h 39"/>
                <a:gd name="T76" fmla="*/ 16 w 40"/>
                <a:gd name="T7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2" name="Line 1250"/>
            <p:cNvSpPr>
              <a:spLocks noChangeShapeType="1"/>
            </p:cNvSpPr>
            <p:nvPr/>
          </p:nvSpPr>
          <p:spPr bwMode="auto">
            <a:xfrm>
              <a:off x="3962851" y="224599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3" name="Line 1251"/>
            <p:cNvSpPr>
              <a:spLocks noChangeShapeType="1"/>
            </p:cNvSpPr>
            <p:nvPr/>
          </p:nvSpPr>
          <p:spPr bwMode="auto">
            <a:xfrm>
              <a:off x="3962851" y="224599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4" name="Line 1252"/>
            <p:cNvSpPr>
              <a:spLocks noChangeShapeType="1"/>
            </p:cNvSpPr>
            <p:nvPr/>
          </p:nvSpPr>
          <p:spPr bwMode="auto">
            <a:xfrm>
              <a:off x="3962851" y="2247439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5" name="Line 1253"/>
            <p:cNvSpPr>
              <a:spLocks noChangeShapeType="1"/>
            </p:cNvSpPr>
            <p:nvPr/>
          </p:nvSpPr>
          <p:spPr bwMode="auto">
            <a:xfrm flipH="1">
              <a:off x="3961406" y="22532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6" name="Line 1254"/>
            <p:cNvSpPr>
              <a:spLocks noChangeShapeType="1"/>
            </p:cNvSpPr>
            <p:nvPr/>
          </p:nvSpPr>
          <p:spPr bwMode="auto">
            <a:xfrm>
              <a:off x="3961406" y="225466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7" name="Line 1255"/>
            <p:cNvSpPr>
              <a:spLocks noChangeShapeType="1"/>
            </p:cNvSpPr>
            <p:nvPr/>
          </p:nvSpPr>
          <p:spPr bwMode="auto">
            <a:xfrm>
              <a:off x="3961406" y="225466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8" name="Line 1256"/>
            <p:cNvSpPr>
              <a:spLocks noChangeShapeType="1"/>
            </p:cNvSpPr>
            <p:nvPr/>
          </p:nvSpPr>
          <p:spPr bwMode="auto">
            <a:xfrm>
              <a:off x="3961406" y="225610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9" name="Line 1257"/>
            <p:cNvSpPr>
              <a:spLocks noChangeShapeType="1"/>
            </p:cNvSpPr>
            <p:nvPr/>
          </p:nvSpPr>
          <p:spPr bwMode="auto">
            <a:xfrm flipH="1">
              <a:off x="3959963" y="225754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0" name="Line 1258"/>
            <p:cNvSpPr>
              <a:spLocks noChangeShapeType="1"/>
            </p:cNvSpPr>
            <p:nvPr/>
          </p:nvSpPr>
          <p:spPr bwMode="auto">
            <a:xfrm flipH="1">
              <a:off x="3958518" y="2258993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1" name="Line 1259"/>
            <p:cNvSpPr>
              <a:spLocks noChangeShapeType="1"/>
            </p:cNvSpPr>
            <p:nvPr/>
          </p:nvSpPr>
          <p:spPr bwMode="auto">
            <a:xfrm flipH="1">
              <a:off x="3954185" y="2263325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2" name="Line 1260"/>
            <p:cNvSpPr>
              <a:spLocks noChangeShapeType="1"/>
            </p:cNvSpPr>
            <p:nvPr/>
          </p:nvSpPr>
          <p:spPr bwMode="auto">
            <a:xfrm>
              <a:off x="3954185" y="22647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3" name="Line 1261"/>
            <p:cNvSpPr>
              <a:spLocks noChangeShapeType="1"/>
            </p:cNvSpPr>
            <p:nvPr/>
          </p:nvSpPr>
          <p:spPr bwMode="auto">
            <a:xfrm>
              <a:off x="3954185" y="226621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4" name="Line 1262"/>
            <p:cNvSpPr>
              <a:spLocks noChangeShapeType="1"/>
            </p:cNvSpPr>
            <p:nvPr/>
          </p:nvSpPr>
          <p:spPr bwMode="auto">
            <a:xfrm flipH="1">
              <a:off x="3952741" y="226621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5" name="Line 1263"/>
            <p:cNvSpPr>
              <a:spLocks noChangeShapeType="1"/>
            </p:cNvSpPr>
            <p:nvPr/>
          </p:nvSpPr>
          <p:spPr bwMode="auto">
            <a:xfrm flipH="1">
              <a:off x="3951297" y="226765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6" name="Line 1264"/>
            <p:cNvSpPr>
              <a:spLocks noChangeShapeType="1"/>
            </p:cNvSpPr>
            <p:nvPr/>
          </p:nvSpPr>
          <p:spPr bwMode="auto">
            <a:xfrm flipH="1">
              <a:off x="3949852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7" name="Line 1265"/>
            <p:cNvSpPr>
              <a:spLocks noChangeShapeType="1"/>
            </p:cNvSpPr>
            <p:nvPr/>
          </p:nvSpPr>
          <p:spPr bwMode="auto">
            <a:xfrm flipH="1">
              <a:off x="3948408" y="227054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8" name="Line 1266"/>
            <p:cNvSpPr>
              <a:spLocks noChangeShapeType="1"/>
            </p:cNvSpPr>
            <p:nvPr/>
          </p:nvSpPr>
          <p:spPr bwMode="auto">
            <a:xfrm flipH="1">
              <a:off x="3945520" y="227054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9" name="Line 1267"/>
            <p:cNvSpPr>
              <a:spLocks noChangeShapeType="1"/>
            </p:cNvSpPr>
            <p:nvPr/>
          </p:nvSpPr>
          <p:spPr bwMode="auto">
            <a:xfrm flipH="1">
              <a:off x="3942631" y="2270547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0" name="Line 1268"/>
            <p:cNvSpPr>
              <a:spLocks noChangeShapeType="1"/>
            </p:cNvSpPr>
            <p:nvPr/>
          </p:nvSpPr>
          <p:spPr bwMode="auto">
            <a:xfrm flipH="1">
              <a:off x="3939743" y="2271991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1" name="Line 1269"/>
            <p:cNvSpPr>
              <a:spLocks noChangeShapeType="1"/>
            </p:cNvSpPr>
            <p:nvPr/>
          </p:nvSpPr>
          <p:spPr bwMode="auto">
            <a:xfrm flipH="1">
              <a:off x="3938298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2" name="Line 1270"/>
            <p:cNvSpPr>
              <a:spLocks noChangeShapeType="1"/>
            </p:cNvSpPr>
            <p:nvPr/>
          </p:nvSpPr>
          <p:spPr bwMode="auto">
            <a:xfrm flipH="1">
              <a:off x="3936854" y="227199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3" name="Line 1271"/>
            <p:cNvSpPr>
              <a:spLocks noChangeShapeType="1"/>
            </p:cNvSpPr>
            <p:nvPr/>
          </p:nvSpPr>
          <p:spPr bwMode="auto">
            <a:xfrm flipH="1">
              <a:off x="3933965" y="2274880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4" name="Line 1272"/>
            <p:cNvSpPr>
              <a:spLocks noChangeShapeType="1"/>
            </p:cNvSpPr>
            <p:nvPr/>
          </p:nvSpPr>
          <p:spPr bwMode="auto">
            <a:xfrm flipH="1" flipV="1">
              <a:off x="3932521" y="227199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5" name="Line 1273"/>
            <p:cNvSpPr>
              <a:spLocks noChangeShapeType="1"/>
            </p:cNvSpPr>
            <p:nvPr/>
          </p:nvSpPr>
          <p:spPr bwMode="auto">
            <a:xfrm flipH="1">
              <a:off x="3926744" y="2271991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6" name="Line 1274"/>
            <p:cNvSpPr>
              <a:spLocks noChangeShapeType="1"/>
            </p:cNvSpPr>
            <p:nvPr/>
          </p:nvSpPr>
          <p:spPr bwMode="auto">
            <a:xfrm flipH="1">
              <a:off x="3925300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7" name="Line 1275"/>
            <p:cNvSpPr>
              <a:spLocks noChangeShapeType="1"/>
            </p:cNvSpPr>
            <p:nvPr/>
          </p:nvSpPr>
          <p:spPr bwMode="auto">
            <a:xfrm flipH="1">
              <a:off x="3923855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8" name="Line 1276"/>
            <p:cNvSpPr>
              <a:spLocks noChangeShapeType="1"/>
            </p:cNvSpPr>
            <p:nvPr/>
          </p:nvSpPr>
          <p:spPr bwMode="auto">
            <a:xfrm flipH="1" flipV="1">
              <a:off x="3922411" y="227054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9" name="Line 1277"/>
            <p:cNvSpPr>
              <a:spLocks noChangeShapeType="1"/>
            </p:cNvSpPr>
            <p:nvPr/>
          </p:nvSpPr>
          <p:spPr bwMode="auto">
            <a:xfrm flipH="1">
              <a:off x="3918078" y="2270547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0" name="Line 1278"/>
            <p:cNvSpPr>
              <a:spLocks noChangeShapeType="1"/>
            </p:cNvSpPr>
            <p:nvPr/>
          </p:nvSpPr>
          <p:spPr bwMode="auto">
            <a:xfrm flipH="1" flipV="1">
              <a:off x="3916634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1" name="Line 1279"/>
            <p:cNvSpPr>
              <a:spLocks noChangeShapeType="1"/>
            </p:cNvSpPr>
            <p:nvPr/>
          </p:nvSpPr>
          <p:spPr bwMode="auto">
            <a:xfrm flipH="1" flipV="1">
              <a:off x="3915189" y="226765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2" name="Line 1280"/>
            <p:cNvSpPr>
              <a:spLocks noChangeShapeType="1"/>
            </p:cNvSpPr>
            <p:nvPr/>
          </p:nvSpPr>
          <p:spPr bwMode="auto">
            <a:xfrm flipH="1" flipV="1">
              <a:off x="3913745" y="226621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3" name="Line 1281"/>
            <p:cNvSpPr>
              <a:spLocks noChangeShapeType="1"/>
            </p:cNvSpPr>
            <p:nvPr/>
          </p:nvSpPr>
          <p:spPr bwMode="auto">
            <a:xfrm>
              <a:off x="3913745" y="226621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4" name="Line 1282"/>
            <p:cNvSpPr>
              <a:spLocks noChangeShapeType="1"/>
            </p:cNvSpPr>
            <p:nvPr/>
          </p:nvSpPr>
          <p:spPr bwMode="auto">
            <a:xfrm flipH="1" flipV="1">
              <a:off x="3912301" y="226477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5" name="Line 1283"/>
            <p:cNvSpPr>
              <a:spLocks noChangeShapeType="1"/>
            </p:cNvSpPr>
            <p:nvPr/>
          </p:nvSpPr>
          <p:spPr bwMode="auto">
            <a:xfrm flipH="1" flipV="1">
              <a:off x="3910857" y="226332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6" name="Line 1284"/>
            <p:cNvSpPr>
              <a:spLocks noChangeShapeType="1"/>
            </p:cNvSpPr>
            <p:nvPr/>
          </p:nvSpPr>
          <p:spPr bwMode="auto">
            <a:xfrm flipH="1" flipV="1">
              <a:off x="3909412" y="2258993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7" name="Line 1285"/>
            <p:cNvSpPr>
              <a:spLocks noChangeShapeType="1"/>
            </p:cNvSpPr>
            <p:nvPr/>
          </p:nvSpPr>
          <p:spPr bwMode="auto">
            <a:xfrm>
              <a:off x="3909412" y="225899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8" name="Line 1286"/>
            <p:cNvSpPr>
              <a:spLocks noChangeShapeType="1"/>
            </p:cNvSpPr>
            <p:nvPr/>
          </p:nvSpPr>
          <p:spPr bwMode="auto">
            <a:xfrm flipH="1">
              <a:off x="3906524" y="225899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9" name="Line 1287"/>
            <p:cNvSpPr>
              <a:spLocks noChangeShapeType="1"/>
            </p:cNvSpPr>
            <p:nvPr/>
          </p:nvSpPr>
          <p:spPr bwMode="auto">
            <a:xfrm flipV="1">
              <a:off x="3906524" y="225754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0" name="Line 1288"/>
            <p:cNvSpPr>
              <a:spLocks noChangeShapeType="1"/>
            </p:cNvSpPr>
            <p:nvPr/>
          </p:nvSpPr>
          <p:spPr bwMode="auto">
            <a:xfrm flipV="1">
              <a:off x="3906524" y="225466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1" name="Line 1289"/>
            <p:cNvSpPr>
              <a:spLocks noChangeShapeType="1"/>
            </p:cNvSpPr>
            <p:nvPr/>
          </p:nvSpPr>
          <p:spPr bwMode="auto">
            <a:xfrm flipH="1" flipV="1">
              <a:off x="3905080" y="225177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2" name="Line 1290"/>
            <p:cNvSpPr>
              <a:spLocks noChangeShapeType="1"/>
            </p:cNvSpPr>
            <p:nvPr/>
          </p:nvSpPr>
          <p:spPr bwMode="auto">
            <a:xfrm flipV="1">
              <a:off x="3905080" y="2245994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3" name="Line 1291"/>
            <p:cNvSpPr>
              <a:spLocks noChangeShapeType="1"/>
            </p:cNvSpPr>
            <p:nvPr/>
          </p:nvSpPr>
          <p:spPr bwMode="auto">
            <a:xfrm>
              <a:off x="3905080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4" name="Line 1292"/>
            <p:cNvSpPr>
              <a:spLocks noChangeShapeType="1"/>
            </p:cNvSpPr>
            <p:nvPr/>
          </p:nvSpPr>
          <p:spPr bwMode="auto">
            <a:xfrm flipV="1">
              <a:off x="3906524" y="2237328"/>
              <a:ext cx="0" cy="8666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5" name="Line 1293"/>
            <p:cNvSpPr>
              <a:spLocks noChangeShapeType="1"/>
            </p:cNvSpPr>
            <p:nvPr/>
          </p:nvSpPr>
          <p:spPr bwMode="auto">
            <a:xfrm flipV="1">
              <a:off x="3906524" y="223588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6" name="Line 1294"/>
            <p:cNvSpPr>
              <a:spLocks noChangeShapeType="1"/>
            </p:cNvSpPr>
            <p:nvPr/>
          </p:nvSpPr>
          <p:spPr bwMode="auto">
            <a:xfrm flipV="1">
              <a:off x="3906524" y="223444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7" name="Line 1295"/>
            <p:cNvSpPr>
              <a:spLocks noChangeShapeType="1"/>
            </p:cNvSpPr>
            <p:nvPr/>
          </p:nvSpPr>
          <p:spPr bwMode="auto">
            <a:xfrm flipV="1">
              <a:off x="3906524" y="223155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8" name="Line 1296"/>
            <p:cNvSpPr>
              <a:spLocks noChangeShapeType="1"/>
            </p:cNvSpPr>
            <p:nvPr/>
          </p:nvSpPr>
          <p:spPr bwMode="auto">
            <a:xfrm flipV="1">
              <a:off x="3909412" y="223010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9" name="Line 1297"/>
            <p:cNvSpPr>
              <a:spLocks noChangeShapeType="1"/>
            </p:cNvSpPr>
            <p:nvPr/>
          </p:nvSpPr>
          <p:spPr bwMode="auto">
            <a:xfrm flipV="1">
              <a:off x="3910857" y="222866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0" name="Line 1298"/>
            <p:cNvSpPr>
              <a:spLocks noChangeShapeType="1"/>
            </p:cNvSpPr>
            <p:nvPr/>
          </p:nvSpPr>
          <p:spPr bwMode="auto">
            <a:xfrm flipV="1">
              <a:off x="3912301" y="222577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1" name="Line 1299"/>
            <p:cNvSpPr>
              <a:spLocks noChangeShapeType="1"/>
            </p:cNvSpPr>
            <p:nvPr/>
          </p:nvSpPr>
          <p:spPr bwMode="auto">
            <a:xfrm>
              <a:off x="3913745" y="222577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2" name="Line 1300"/>
            <p:cNvSpPr>
              <a:spLocks noChangeShapeType="1"/>
            </p:cNvSpPr>
            <p:nvPr/>
          </p:nvSpPr>
          <p:spPr bwMode="auto">
            <a:xfrm flipV="1">
              <a:off x="3915189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3" name="Line 1301"/>
            <p:cNvSpPr>
              <a:spLocks noChangeShapeType="1"/>
            </p:cNvSpPr>
            <p:nvPr/>
          </p:nvSpPr>
          <p:spPr bwMode="auto">
            <a:xfrm flipV="1">
              <a:off x="3916634" y="222288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4" name="Line 1302"/>
            <p:cNvSpPr>
              <a:spLocks noChangeShapeType="1"/>
            </p:cNvSpPr>
            <p:nvPr/>
          </p:nvSpPr>
          <p:spPr bwMode="auto">
            <a:xfrm flipV="1">
              <a:off x="3918078" y="2221441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5" name="Line 1303"/>
            <p:cNvSpPr>
              <a:spLocks noChangeShapeType="1"/>
            </p:cNvSpPr>
            <p:nvPr/>
          </p:nvSpPr>
          <p:spPr bwMode="auto">
            <a:xfrm>
              <a:off x="3920966" y="222144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6" name="Line 1304"/>
            <p:cNvSpPr>
              <a:spLocks noChangeShapeType="1"/>
            </p:cNvSpPr>
            <p:nvPr/>
          </p:nvSpPr>
          <p:spPr bwMode="auto">
            <a:xfrm flipV="1">
              <a:off x="3920966" y="221999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7" name="Line 1305"/>
            <p:cNvSpPr>
              <a:spLocks noChangeShapeType="1"/>
            </p:cNvSpPr>
            <p:nvPr/>
          </p:nvSpPr>
          <p:spPr bwMode="auto">
            <a:xfrm>
              <a:off x="3922411" y="221999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8" name="Line 1306"/>
            <p:cNvSpPr>
              <a:spLocks noChangeShapeType="1"/>
            </p:cNvSpPr>
            <p:nvPr/>
          </p:nvSpPr>
          <p:spPr bwMode="auto">
            <a:xfrm>
              <a:off x="3925300" y="221999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9" name="Line 1307"/>
            <p:cNvSpPr>
              <a:spLocks noChangeShapeType="1"/>
            </p:cNvSpPr>
            <p:nvPr/>
          </p:nvSpPr>
          <p:spPr bwMode="auto">
            <a:xfrm flipV="1">
              <a:off x="3928188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0" name="Line 1308"/>
            <p:cNvSpPr>
              <a:spLocks noChangeShapeType="1"/>
            </p:cNvSpPr>
            <p:nvPr/>
          </p:nvSpPr>
          <p:spPr bwMode="auto">
            <a:xfrm>
              <a:off x="3929632" y="2218553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1" name="Line 1309"/>
            <p:cNvSpPr>
              <a:spLocks noChangeShapeType="1"/>
            </p:cNvSpPr>
            <p:nvPr/>
          </p:nvSpPr>
          <p:spPr bwMode="auto">
            <a:xfrm>
              <a:off x="3933965" y="221999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2" name="Line 1310"/>
            <p:cNvSpPr>
              <a:spLocks noChangeShapeType="1"/>
            </p:cNvSpPr>
            <p:nvPr/>
          </p:nvSpPr>
          <p:spPr bwMode="auto">
            <a:xfrm>
              <a:off x="3936854" y="221999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3" name="Line 1311"/>
            <p:cNvSpPr>
              <a:spLocks noChangeShapeType="1"/>
            </p:cNvSpPr>
            <p:nvPr/>
          </p:nvSpPr>
          <p:spPr bwMode="auto">
            <a:xfrm>
              <a:off x="3939743" y="221999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4" name="Line 1312"/>
            <p:cNvSpPr>
              <a:spLocks noChangeShapeType="1"/>
            </p:cNvSpPr>
            <p:nvPr/>
          </p:nvSpPr>
          <p:spPr bwMode="auto">
            <a:xfrm>
              <a:off x="3942631" y="221999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5" name="Line 1313"/>
            <p:cNvSpPr>
              <a:spLocks noChangeShapeType="1"/>
            </p:cNvSpPr>
            <p:nvPr/>
          </p:nvSpPr>
          <p:spPr bwMode="auto">
            <a:xfrm>
              <a:off x="3945520" y="221999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6" name="Line 1314"/>
            <p:cNvSpPr>
              <a:spLocks noChangeShapeType="1"/>
            </p:cNvSpPr>
            <p:nvPr/>
          </p:nvSpPr>
          <p:spPr bwMode="auto">
            <a:xfrm>
              <a:off x="3946964" y="222144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7" name="Line 1315"/>
            <p:cNvSpPr>
              <a:spLocks noChangeShapeType="1"/>
            </p:cNvSpPr>
            <p:nvPr/>
          </p:nvSpPr>
          <p:spPr bwMode="auto">
            <a:xfrm>
              <a:off x="3948408" y="222288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8" name="Line 1316"/>
            <p:cNvSpPr>
              <a:spLocks noChangeShapeType="1"/>
            </p:cNvSpPr>
            <p:nvPr/>
          </p:nvSpPr>
          <p:spPr bwMode="auto">
            <a:xfrm>
              <a:off x="3951297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9" name="Line 1317"/>
            <p:cNvSpPr>
              <a:spLocks noChangeShapeType="1"/>
            </p:cNvSpPr>
            <p:nvPr/>
          </p:nvSpPr>
          <p:spPr bwMode="auto">
            <a:xfrm>
              <a:off x="3952741" y="222577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0" name="Line 1318"/>
            <p:cNvSpPr>
              <a:spLocks noChangeShapeType="1"/>
            </p:cNvSpPr>
            <p:nvPr/>
          </p:nvSpPr>
          <p:spPr bwMode="auto">
            <a:xfrm>
              <a:off x="3954185" y="222577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1" name="Line 1319"/>
            <p:cNvSpPr>
              <a:spLocks noChangeShapeType="1"/>
            </p:cNvSpPr>
            <p:nvPr/>
          </p:nvSpPr>
          <p:spPr bwMode="auto">
            <a:xfrm>
              <a:off x="3954185" y="2225774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2" name="Line 1320"/>
            <p:cNvSpPr>
              <a:spLocks noChangeShapeType="1"/>
            </p:cNvSpPr>
            <p:nvPr/>
          </p:nvSpPr>
          <p:spPr bwMode="auto">
            <a:xfrm>
              <a:off x="3954185" y="2228662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3" name="Line 1321"/>
            <p:cNvSpPr>
              <a:spLocks noChangeShapeType="1"/>
            </p:cNvSpPr>
            <p:nvPr/>
          </p:nvSpPr>
          <p:spPr bwMode="auto">
            <a:xfrm>
              <a:off x="3958518" y="223010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4" name="Line 1322"/>
            <p:cNvSpPr>
              <a:spLocks noChangeShapeType="1"/>
            </p:cNvSpPr>
            <p:nvPr/>
          </p:nvSpPr>
          <p:spPr bwMode="auto">
            <a:xfrm>
              <a:off x="3959963" y="223155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5" name="Line 1323"/>
            <p:cNvSpPr>
              <a:spLocks noChangeShapeType="1"/>
            </p:cNvSpPr>
            <p:nvPr/>
          </p:nvSpPr>
          <p:spPr bwMode="auto">
            <a:xfrm>
              <a:off x="3959963" y="223299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6" name="Line 1324"/>
            <p:cNvSpPr>
              <a:spLocks noChangeShapeType="1"/>
            </p:cNvSpPr>
            <p:nvPr/>
          </p:nvSpPr>
          <p:spPr bwMode="auto">
            <a:xfrm>
              <a:off x="3959963" y="223444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7" name="Line 1325"/>
            <p:cNvSpPr>
              <a:spLocks noChangeShapeType="1"/>
            </p:cNvSpPr>
            <p:nvPr/>
          </p:nvSpPr>
          <p:spPr bwMode="auto">
            <a:xfrm>
              <a:off x="3961406" y="223444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8" name="Line 1326"/>
            <p:cNvSpPr>
              <a:spLocks noChangeShapeType="1"/>
            </p:cNvSpPr>
            <p:nvPr/>
          </p:nvSpPr>
          <p:spPr bwMode="auto">
            <a:xfrm>
              <a:off x="3961406" y="223732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9" name="Line 1327"/>
            <p:cNvSpPr>
              <a:spLocks noChangeShapeType="1"/>
            </p:cNvSpPr>
            <p:nvPr/>
          </p:nvSpPr>
          <p:spPr bwMode="auto">
            <a:xfrm>
              <a:off x="3962851" y="2241661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0" name="Freeform 1328"/>
            <p:cNvSpPr>
              <a:spLocks/>
            </p:cNvSpPr>
            <p:nvPr/>
          </p:nvSpPr>
          <p:spPr bwMode="auto">
            <a:xfrm>
              <a:off x="4205491" y="2136228"/>
              <a:ext cx="54883" cy="53439"/>
            </a:xfrm>
            <a:custGeom>
              <a:avLst/>
              <a:gdLst>
                <a:gd name="T0" fmla="*/ 19 w 38"/>
                <a:gd name="T1" fmla="*/ 0 h 37"/>
                <a:gd name="T2" fmla="*/ 23 w 38"/>
                <a:gd name="T3" fmla="*/ 0 h 37"/>
                <a:gd name="T4" fmla="*/ 25 w 38"/>
                <a:gd name="T5" fmla="*/ 0 h 37"/>
                <a:gd name="T6" fmla="*/ 27 w 38"/>
                <a:gd name="T7" fmla="*/ 1 h 37"/>
                <a:gd name="T8" fmla="*/ 31 w 38"/>
                <a:gd name="T9" fmla="*/ 3 h 37"/>
                <a:gd name="T10" fmla="*/ 33 w 38"/>
                <a:gd name="T11" fmla="*/ 5 h 37"/>
                <a:gd name="T12" fmla="*/ 35 w 38"/>
                <a:gd name="T13" fmla="*/ 7 h 37"/>
                <a:gd name="T14" fmla="*/ 36 w 38"/>
                <a:gd name="T15" fmla="*/ 9 h 37"/>
                <a:gd name="T16" fmla="*/ 36 w 38"/>
                <a:gd name="T17" fmla="*/ 10 h 37"/>
                <a:gd name="T18" fmla="*/ 38 w 38"/>
                <a:gd name="T19" fmla="*/ 15 h 37"/>
                <a:gd name="T20" fmla="*/ 38 w 38"/>
                <a:gd name="T21" fmla="*/ 19 h 37"/>
                <a:gd name="T22" fmla="*/ 38 w 38"/>
                <a:gd name="T23" fmla="*/ 23 h 37"/>
                <a:gd name="T24" fmla="*/ 38 w 38"/>
                <a:gd name="T25" fmla="*/ 25 h 37"/>
                <a:gd name="T26" fmla="*/ 36 w 38"/>
                <a:gd name="T27" fmla="*/ 26 h 37"/>
                <a:gd name="T28" fmla="*/ 35 w 38"/>
                <a:gd name="T29" fmla="*/ 29 h 37"/>
                <a:gd name="T30" fmla="*/ 33 w 38"/>
                <a:gd name="T31" fmla="*/ 32 h 37"/>
                <a:gd name="T32" fmla="*/ 31 w 38"/>
                <a:gd name="T33" fmla="*/ 34 h 37"/>
                <a:gd name="T34" fmla="*/ 28 w 38"/>
                <a:gd name="T35" fmla="*/ 35 h 37"/>
                <a:gd name="T36" fmla="*/ 27 w 38"/>
                <a:gd name="T37" fmla="*/ 36 h 37"/>
                <a:gd name="T38" fmla="*/ 19 w 38"/>
                <a:gd name="T39" fmla="*/ 37 h 37"/>
                <a:gd name="T40" fmla="*/ 15 w 38"/>
                <a:gd name="T41" fmla="*/ 37 h 37"/>
                <a:gd name="T42" fmla="*/ 12 w 38"/>
                <a:gd name="T43" fmla="*/ 36 h 37"/>
                <a:gd name="T44" fmla="*/ 10 w 38"/>
                <a:gd name="T45" fmla="*/ 36 h 37"/>
                <a:gd name="T46" fmla="*/ 7 w 38"/>
                <a:gd name="T47" fmla="*/ 34 h 37"/>
                <a:gd name="T48" fmla="*/ 4 w 38"/>
                <a:gd name="T49" fmla="*/ 32 h 37"/>
                <a:gd name="T50" fmla="*/ 3 w 38"/>
                <a:gd name="T51" fmla="*/ 29 h 37"/>
                <a:gd name="T52" fmla="*/ 1 w 38"/>
                <a:gd name="T53" fmla="*/ 27 h 37"/>
                <a:gd name="T54" fmla="*/ 1 w 38"/>
                <a:gd name="T55" fmla="*/ 26 h 37"/>
                <a:gd name="T56" fmla="*/ 0 w 38"/>
                <a:gd name="T57" fmla="*/ 23 h 37"/>
                <a:gd name="T58" fmla="*/ 0 w 38"/>
                <a:gd name="T59" fmla="*/ 19 h 37"/>
                <a:gd name="T60" fmla="*/ 1 w 38"/>
                <a:gd name="T61" fmla="*/ 11 h 37"/>
                <a:gd name="T62" fmla="*/ 2 w 38"/>
                <a:gd name="T63" fmla="*/ 9 h 37"/>
                <a:gd name="T64" fmla="*/ 4 w 38"/>
                <a:gd name="T65" fmla="*/ 5 h 37"/>
                <a:gd name="T66" fmla="*/ 6 w 38"/>
                <a:gd name="T67" fmla="*/ 4 h 37"/>
                <a:gd name="T68" fmla="*/ 8 w 38"/>
                <a:gd name="T69" fmla="*/ 2 h 37"/>
                <a:gd name="T70" fmla="*/ 10 w 38"/>
                <a:gd name="T71" fmla="*/ 1 h 37"/>
                <a:gd name="T72" fmla="*/ 12 w 38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1" name="Line 1329"/>
            <p:cNvSpPr>
              <a:spLocks noChangeShapeType="1"/>
            </p:cNvSpPr>
            <p:nvPr/>
          </p:nvSpPr>
          <p:spPr bwMode="auto">
            <a:xfrm>
              <a:off x="4260374" y="216367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2" name="Line 1330"/>
            <p:cNvSpPr>
              <a:spLocks noChangeShapeType="1"/>
            </p:cNvSpPr>
            <p:nvPr/>
          </p:nvSpPr>
          <p:spPr bwMode="auto">
            <a:xfrm>
              <a:off x="4260374" y="21636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3" name="Line 1331"/>
            <p:cNvSpPr>
              <a:spLocks noChangeShapeType="1"/>
            </p:cNvSpPr>
            <p:nvPr/>
          </p:nvSpPr>
          <p:spPr bwMode="auto">
            <a:xfrm>
              <a:off x="4260374" y="2165114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4" name="Line 1332"/>
            <p:cNvSpPr>
              <a:spLocks noChangeShapeType="1"/>
            </p:cNvSpPr>
            <p:nvPr/>
          </p:nvSpPr>
          <p:spPr bwMode="auto">
            <a:xfrm>
              <a:off x="4260374" y="216944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5" name="Line 1333"/>
            <p:cNvSpPr>
              <a:spLocks noChangeShapeType="1"/>
            </p:cNvSpPr>
            <p:nvPr/>
          </p:nvSpPr>
          <p:spPr bwMode="auto">
            <a:xfrm>
              <a:off x="4260374" y="217089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6" name="Line 1334"/>
            <p:cNvSpPr>
              <a:spLocks noChangeShapeType="1"/>
            </p:cNvSpPr>
            <p:nvPr/>
          </p:nvSpPr>
          <p:spPr bwMode="auto">
            <a:xfrm>
              <a:off x="4260374" y="217233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7" name="Line 1335"/>
            <p:cNvSpPr>
              <a:spLocks noChangeShapeType="1"/>
            </p:cNvSpPr>
            <p:nvPr/>
          </p:nvSpPr>
          <p:spPr bwMode="auto">
            <a:xfrm flipH="1">
              <a:off x="4257485" y="2172336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8" name="Line 1336"/>
            <p:cNvSpPr>
              <a:spLocks noChangeShapeType="1"/>
            </p:cNvSpPr>
            <p:nvPr/>
          </p:nvSpPr>
          <p:spPr bwMode="auto">
            <a:xfrm flipH="1">
              <a:off x="4256041" y="217378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9" name="Line 1337"/>
            <p:cNvSpPr>
              <a:spLocks noChangeShapeType="1"/>
            </p:cNvSpPr>
            <p:nvPr/>
          </p:nvSpPr>
          <p:spPr bwMode="auto">
            <a:xfrm>
              <a:off x="4256041" y="217666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0" name="Line 1338"/>
            <p:cNvSpPr>
              <a:spLocks noChangeShapeType="1"/>
            </p:cNvSpPr>
            <p:nvPr/>
          </p:nvSpPr>
          <p:spPr bwMode="auto">
            <a:xfrm flipH="1">
              <a:off x="4254597" y="217811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1" name="Line 1339"/>
            <p:cNvSpPr>
              <a:spLocks noChangeShapeType="1"/>
            </p:cNvSpPr>
            <p:nvPr/>
          </p:nvSpPr>
          <p:spPr bwMode="auto">
            <a:xfrm flipH="1">
              <a:off x="4253152" y="218100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2" name="Line 1340"/>
            <p:cNvSpPr>
              <a:spLocks noChangeShapeType="1"/>
            </p:cNvSpPr>
            <p:nvPr/>
          </p:nvSpPr>
          <p:spPr bwMode="auto">
            <a:xfrm>
              <a:off x="4253152" y="218244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3" name="Line 1341"/>
            <p:cNvSpPr>
              <a:spLocks noChangeShapeType="1"/>
            </p:cNvSpPr>
            <p:nvPr/>
          </p:nvSpPr>
          <p:spPr bwMode="auto">
            <a:xfrm flipH="1">
              <a:off x="4250264" y="2183890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4" name="Line 1342"/>
            <p:cNvSpPr>
              <a:spLocks noChangeShapeType="1"/>
            </p:cNvSpPr>
            <p:nvPr/>
          </p:nvSpPr>
          <p:spPr bwMode="auto">
            <a:xfrm flipH="1">
              <a:off x="4248820" y="218533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5" name="Line 1343"/>
            <p:cNvSpPr>
              <a:spLocks noChangeShapeType="1"/>
            </p:cNvSpPr>
            <p:nvPr/>
          </p:nvSpPr>
          <p:spPr bwMode="auto">
            <a:xfrm flipH="1">
              <a:off x="4245931" y="2186779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6" name="Line 1344"/>
            <p:cNvSpPr>
              <a:spLocks noChangeShapeType="1"/>
            </p:cNvSpPr>
            <p:nvPr/>
          </p:nvSpPr>
          <p:spPr bwMode="auto">
            <a:xfrm flipH="1">
              <a:off x="4244486" y="218677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7" name="Line 1345"/>
            <p:cNvSpPr>
              <a:spLocks noChangeShapeType="1"/>
            </p:cNvSpPr>
            <p:nvPr/>
          </p:nvSpPr>
          <p:spPr bwMode="auto">
            <a:xfrm>
              <a:off x="4244486" y="218822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8" name="Line 1346"/>
            <p:cNvSpPr>
              <a:spLocks noChangeShapeType="1"/>
            </p:cNvSpPr>
            <p:nvPr/>
          </p:nvSpPr>
          <p:spPr bwMode="auto">
            <a:xfrm flipH="1">
              <a:off x="4241598" y="2188222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9" name="Line 1347"/>
            <p:cNvSpPr>
              <a:spLocks noChangeShapeType="1"/>
            </p:cNvSpPr>
            <p:nvPr/>
          </p:nvSpPr>
          <p:spPr bwMode="auto">
            <a:xfrm flipH="1">
              <a:off x="4238709" y="2188222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0" name="Line 1348"/>
            <p:cNvSpPr>
              <a:spLocks noChangeShapeType="1"/>
            </p:cNvSpPr>
            <p:nvPr/>
          </p:nvSpPr>
          <p:spPr bwMode="auto">
            <a:xfrm flipH="1">
              <a:off x="4237265" y="218966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1" name="Line 1349"/>
            <p:cNvSpPr>
              <a:spLocks noChangeShapeType="1"/>
            </p:cNvSpPr>
            <p:nvPr/>
          </p:nvSpPr>
          <p:spPr bwMode="auto">
            <a:xfrm flipH="1">
              <a:off x="4234377" y="218966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2" name="Line 1350"/>
            <p:cNvSpPr>
              <a:spLocks noChangeShapeType="1"/>
            </p:cNvSpPr>
            <p:nvPr/>
          </p:nvSpPr>
          <p:spPr bwMode="auto">
            <a:xfrm flipH="1">
              <a:off x="4230044" y="2189667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3" name="Line 1351"/>
            <p:cNvSpPr>
              <a:spLocks noChangeShapeType="1"/>
            </p:cNvSpPr>
            <p:nvPr/>
          </p:nvSpPr>
          <p:spPr bwMode="auto">
            <a:xfrm flipH="1" flipV="1">
              <a:off x="4227155" y="2188222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4" name="Line 1352"/>
            <p:cNvSpPr>
              <a:spLocks noChangeShapeType="1"/>
            </p:cNvSpPr>
            <p:nvPr/>
          </p:nvSpPr>
          <p:spPr bwMode="auto">
            <a:xfrm flipH="1">
              <a:off x="4222823" y="2188222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5" name="Line 1353"/>
            <p:cNvSpPr>
              <a:spLocks noChangeShapeType="1"/>
            </p:cNvSpPr>
            <p:nvPr/>
          </p:nvSpPr>
          <p:spPr bwMode="auto">
            <a:xfrm flipH="1">
              <a:off x="4221378" y="218822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6" name="Line 1354"/>
            <p:cNvSpPr>
              <a:spLocks noChangeShapeType="1"/>
            </p:cNvSpPr>
            <p:nvPr/>
          </p:nvSpPr>
          <p:spPr bwMode="auto">
            <a:xfrm flipH="1">
              <a:off x="4219934" y="218822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7" name="Line 1355"/>
            <p:cNvSpPr>
              <a:spLocks noChangeShapeType="1"/>
            </p:cNvSpPr>
            <p:nvPr/>
          </p:nvSpPr>
          <p:spPr bwMode="auto">
            <a:xfrm flipH="1" flipV="1">
              <a:off x="4218489" y="218677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8" name="Line 1356"/>
            <p:cNvSpPr>
              <a:spLocks noChangeShapeType="1"/>
            </p:cNvSpPr>
            <p:nvPr/>
          </p:nvSpPr>
          <p:spPr bwMode="auto">
            <a:xfrm flipH="1" flipV="1">
              <a:off x="4215601" y="2185334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9" name="Line 1357"/>
            <p:cNvSpPr>
              <a:spLocks noChangeShapeType="1"/>
            </p:cNvSpPr>
            <p:nvPr/>
          </p:nvSpPr>
          <p:spPr bwMode="auto">
            <a:xfrm flipH="1" flipV="1">
              <a:off x="4214157" y="21838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" name="Line 1358"/>
            <p:cNvSpPr>
              <a:spLocks noChangeShapeType="1"/>
            </p:cNvSpPr>
            <p:nvPr/>
          </p:nvSpPr>
          <p:spPr bwMode="auto">
            <a:xfrm flipH="1" flipV="1">
              <a:off x="4211268" y="218244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1" name="Line 1359"/>
            <p:cNvSpPr>
              <a:spLocks noChangeShapeType="1"/>
            </p:cNvSpPr>
            <p:nvPr/>
          </p:nvSpPr>
          <p:spPr bwMode="auto">
            <a:xfrm flipV="1">
              <a:off x="4211268" y="218100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2" name="Line 1360"/>
            <p:cNvSpPr>
              <a:spLocks noChangeShapeType="1"/>
            </p:cNvSpPr>
            <p:nvPr/>
          </p:nvSpPr>
          <p:spPr bwMode="auto">
            <a:xfrm flipH="1" flipV="1">
              <a:off x="4209824" y="217811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3" name="Line 1361"/>
            <p:cNvSpPr>
              <a:spLocks noChangeShapeType="1"/>
            </p:cNvSpPr>
            <p:nvPr/>
          </p:nvSpPr>
          <p:spPr bwMode="auto">
            <a:xfrm flipH="1" flipV="1">
              <a:off x="4208380" y="217666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4" name="Line 1362"/>
            <p:cNvSpPr>
              <a:spLocks noChangeShapeType="1"/>
            </p:cNvSpPr>
            <p:nvPr/>
          </p:nvSpPr>
          <p:spPr bwMode="auto">
            <a:xfrm flipH="1" flipV="1">
              <a:off x="4206935" y="217522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5" name="Line 1363"/>
            <p:cNvSpPr>
              <a:spLocks noChangeShapeType="1"/>
            </p:cNvSpPr>
            <p:nvPr/>
          </p:nvSpPr>
          <p:spPr bwMode="auto">
            <a:xfrm>
              <a:off x="4206935" y="217522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6" name="Line 1364"/>
            <p:cNvSpPr>
              <a:spLocks noChangeShapeType="1"/>
            </p:cNvSpPr>
            <p:nvPr/>
          </p:nvSpPr>
          <p:spPr bwMode="auto">
            <a:xfrm flipV="1">
              <a:off x="4206935" y="217378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7" name="Line 1365"/>
            <p:cNvSpPr>
              <a:spLocks noChangeShapeType="1"/>
            </p:cNvSpPr>
            <p:nvPr/>
          </p:nvSpPr>
          <p:spPr bwMode="auto">
            <a:xfrm flipH="1" flipV="1">
              <a:off x="4205491" y="217233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8" name="Line 1366"/>
            <p:cNvSpPr>
              <a:spLocks noChangeShapeType="1"/>
            </p:cNvSpPr>
            <p:nvPr/>
          </p:nvSpPr>
          <p:spPr bwMode="auto">
            <a:xfrm flipV="1">
              <a:off x="4205491" y="216944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9" name="Line 1367"/>
            <p:cNvSpPr>
              <a:spLocks noChangeShapeType="1"/>
            </p:cNvSpPr>
            <p:nvPr/>
          </p:nvSpPr>
          <p:spPr bwMode="auto">
            <a:xfrm flipV="1">
              <a:off x="4205491" y="2165114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0" name="Line 1368"/>
            <p:cNvSpPr>
              <a:spLocks noChangeShapeType="1"/>
            </p:cNvSpPr>
            <p:nvPr/>
          </p:nvSpPr>
          <p:spPr bwMode="auto">
            <a:xfrm flipV="1">
              <a:off x="4205491" y="21636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1" name="Line 1369"/>
            <p:cNvSpPr>
              <a:spLocks noChangeShapeType="1"/>
            </p:cNvSpPr>
            <p:nvPr/>
          </p:nvSpPr>
          <p:spPr bwMode="auto">
            <a:xfrm flipV="1">
              <a:off x="4205491" y="2153560"/>
              <a:ext cx="0" cy="1011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2" name="Line 1370"/>
            <p:cNvSpPr>
              <a:spLocks noChangeShapeType="1"/>
            </p:cNvSpPr>
            <p:nvPr/>
          </p:nvSpPr>
          <p:spPr bwMode="auto">
            <a:xfrm flipV="1">
              <a:off x="4205491" y="21521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3" name="Line 1371"/>
            <p:cNvSpPr>
              <a:spLocks noChangeShapeType="1"/>
            </p:cNvSpPr>
            <p:nvPr/>
          </p:nvSpPr>
          <p:spPr bwMode="auto">
            <a:xfrm flipV="1">
              <a:off x="4206935" y="215067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4" name="Line 1372"/>
            <p:cNvSpPr>
              <a:spLocks noChangeShapeType="1"/>
            </p:cNvSpPr>
            <p:nvPr/>
          </p:nvSpPr>
          <p:spPr bwMode="auto">
            <a:xfrm flipV="1">
              <a:off x="4206935" y="214922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5" name="Line 1373"/>
            <p:cNvSpPr>
              <a:spLocks noChangeShapeType="1"/>
            </p:cNvSpPr>
            <p:nvPr/>
          </p:nvSpPr>
          <p:spPr bwMode="auto">
            <a:xfrm flipV="1">
              <a:off x="4208380" y="2146339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6" name="Line 1374"/>
            <p:cNvSpPr>
              <a:spLocks noChangeShapeType="1"/>
            </p:cNvSpPr>
            <p:nvPr/>
          </p:nvSpPr>
          <p:spPr bwMode="auto">
            <a:xfrm flipV="1">
              <a:off x="4209824" y="21434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7" name="Line 1375"/>
            <p:cNvSpPr>
              <a:spLocks noChangeShapeType="1"/>
            </p:cNvSpPr>
            <p:nvPr/>
          </p:nvSpPr>
          <p:spPr bwMode="auto">
            <a:xfrm>
              <a:off x="4211268" y="2143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8" name="Line 1376"/>
            <p:cNvSpPr>
              <a:spLocks noChangeShapeType="1"/>
            </p:cNvSpPr>
            <p:nvPr/>
          </p:nvSpPr>
          <p:spPr bwMode="auto">
            <a:xfrm flipV="1">
              <a:off x="4211268" y="214200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9" name="Line 1377"/>
            <p:cNvSpPr>
              <a:spLocks noChangeShapeType="1"/>
            </p:cNvSpPr>
            <p:nvPr/>
          </p:nvSpPr>
          <p:spPr bwMode="auto">
            <a:xfrm flipV="1">
              <a:off x="4214157" y="214056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0" name="Line 1378"/>
            <p:cNvSpPr>
              <a:spLocks noChangeShapeType="1"/>
            </p:cNvSpPr>
            <p:nvPr/>
          </p:nvSpPr>
          <p:spPr bwMode="auto">
            <a:xfrm flipV="1">
              <a:off x="4215601" y="213911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1" name="Line 1379"/>
            <p:cNvSpPr>
              <a:spLocks noChangeShapeType="1"/>
            </p:cNvSpPr>
            <p:nvPr/>
          </p:nvSpPr>
          <p:spPr bwMode="auto">
            <a:xfrm>
              <a:off x="4217045" y="213911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2" name="Line 1380"/>
            <p:cNvSpPr>
              <a:spLocks noChangeShapeType="1"/>
            </p:cNvSpPr>
            <p:nvPr/>
          </p:nvSpPr>
          <p:spPr bwMode="auto">
            <a:xfrm flipV="1">
              <a:off x="4218489" y="213767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3" name="Line 1381"/>
            <p:cNvSpPr>
              <a:spLocks noChangeShapeType="1"/>
            </p:cNvSpPr>
            <p:nvPr/>
          </p:nvSpPr>
          <p:spPr bwMode="auto">
            <a:xfrm>
              <a:off x="4219934" y="213767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4" name="Line 1382"/>
            <p:cNvSpPr>
              <a:spLocks noChangeShapeType="1"/>
            </p:cNvSpPr>
            <p:nvPr/>
          </p:nvSpPr>
          <p:spPr bwMode="auto">
            <a:xfrm flipV="1">
              <a:off x="4221378" y="213622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5" name="Line 1383"/>
            <p:cNvSpPr>
              <a:spLocks noChangeShapeType="1"/>
            </p:cNvSpPr>
            <p:nvPr/>
          </p:nvSpPr>
          <p:spPr bwMode="auto">
            <a:xfrm>
              <a:off x="4222823" y="213622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6" name="Line 1384"/>
            <p:cNvSpPr>
              <a:spLocks noChangeShapeType="1"/>
            </p:cNvSpPr>
            <p:nvPr/>
          </p:nvSpPr>
          <p:spPr bwMode="auto">
            <a:xfrm>
              <a:off x="4227155" y="2136228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7" name="Line 1385"/>
            <p:cNvSpPr>
              <a:spLocks noChangeShapeType="1"/>
            </p:cNvSpPr>
            <p:nvPr/>
          </p:nvSpPr>
          <p:spPr bwMode="auto">
            <a:xfrm>
              <a:off x="4232932" y="213622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8" name="Line 1386"/>
            <p:cNvSpPr>
              <a:spLocks noChangeShapeType="1"/>
            </p:cNvSpPr>
            <p:nvPr/>
          </p:nvSpPr>
          <p:spPr bwMode="auto">
            <a:xfrm>
              <a:off x="4234377" y="213622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9" name="Line 1387"/>
            <p:cNvSpPr>
              <a:spLocks noChangeShapeType="1"/>
            </p:cNvSpPr>
            <p:nvPr/>
          </p:nvSpPr>
          <p:spPr bwMode="auto">
            <a:xfrm>
              <a:off x="4238709" y="213622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0" name="Line 1388"/>
            <p:cNvSpPr>
              <a:spLocks noChangeShapeType="1"/>
            </p:cNvSpPr>
            <p:nvPr/>
          </p:nvSpPr>
          <p:spPr bwMode="auto">
            <a:xfrm>
              <a:off x="4241598" y="213622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1" name="Line 1389"/>
            <p:cNvSpPr>
              <a:spLocks noChangeShapeType="1"/>
            </p:cNvSpPr>
            <p:nvPr/>
          </p:nvSpPr>
          <p:spPr bwMode="auto">
            <a:xfrm>
              <a:off x="4241598" y="213622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2" name="Line 1390"/>
            <p:cNvSpPr>
              <a:spLocks noChangeShapeType="1"/>
            </p:cNvSpPr>
            <p:nvPr/>
          </p:nvSpPr>
          <p:spPr bwMode="auto">
            <a:xfrm>
              <a:off x="4243043" y="213767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3" name="Line 1391"/>
            <p:cNvSpPr>
              <a:spLocks noChangeShapeType="1"/>
            </p:cNvSpPr>
            <p:nvPr/>
          </p:nvSpPr>
          <p:spPr bwMode="auto">
            <a:xfrm>
              <a:off x="4244486" y="213767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4" name="Line 1392"/>
            <p:cNvSpPr>
              <a:spLocks noChangeShapeType="1"/>
            </p:cNvSpPr>
            <p:nvPr/>
          </p:nvSpPr>
          <p:spPr bwMode="auto">
            <a:xfrm>
              <a:off x="4245931" y="2139117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5" name="Line 1393"/>
            <p:cNvSpPr>
              <a:spLocks noChangeShapeType="1"/>
            </p:cNvSpPr>
            <p:nvPr/>
          </p:nvSpPr>
          <p:spPr bwMode="auto">
            <a:xfrm>
              <a:off x="4250264" y="2140561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6" name="Line 1394"/>
            <p:cNvSpPr>
              <a:spLocks noChangeShapeType="1"/>
            </p:cNvSpPr>
            <p:nvPr/>
          </p:nvSpPr>
          <p:spPr bwMode="auto">
            <a:xfrm>
              <a:off x="4253152" y="214200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7" name="Line 1395"/>
            <p:cNvSpPr>
              <a:spLocks noChangeShapeType="1"/>
            </p:cNvSpPr>
            <p:nvPr/>
          </p:nvSpPr>
          <p:spPr bwMode="auto">
            <a:xfrm>
              <a:off x="4253152" y="21434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8" name="Line 1396"/>
            <p:cNvSpPr>
              <a:spLocks noChangeShapeType="1"/>
            </p:cNvSpPr>
            <p:nvPr/>
          </p:nvSpPr>
          <p:spPr bwMode="auto">
            <a:xfrm>
              <a:off x="4254597" y="21434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9" name="Line 1397"/>
            <p:cNvSpPr>
              <a:spLocks noChangeShapeType="1"/>
            </p:cNvSpPr>
            <p:nvPr/>
          </p:nvSpPr>
          <p:spPr bwMode="auto">
            <a:xfrm>
              <a:off x="4256041" y="214633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0" name="Line 1398"/>
            <p:cNvSpPr>
              <a:spLocks noChangeShapeType="1"/>
            </p:cNvSpPr>
            <p:nvPr/>
          </p:nvSpPr>
          <p:spPr bwMode="auto">
            <a:xfrm>
              <a:off x="4256041" y="214922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1" name="Line 1399"/>
            <p:cNvSpPr>
              <a:spLocks noChangeShapeType="1"/>
            </p:cNvSpPr>
            <p:nvPr/>
          </p:nvSpPr>
          <p:spPr bwMode="auto">
            <a:xfrm>
              <a:off x="4257485" y="214922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2" name="Line 1400"/>
            <p:cNvSpPr>
              <a:spLocks noChangeShapeType="1"/>
            </p:cNvSpPr>
            <p:nvPr/>
          </p:nvSpPr>
          <p:spPr bwMode="auto">
            <a:xfrm>
              <a:off x="4257485" y="215067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3" name="Line 1401"/>
            <p:cNvSpPr>
              <a:spLocks noChangeShapeType="1"/>
            </p:cNvSpPr>
            <p:nvPr/>
          </p:nvSpPr>
          <p:spPr bwMode="auto">
            <a:xfrm>
              <a:off x="4257485" y="215067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4" name="Line 1402"/>
            <p:cNvSpPr>
              <a:spLocks noChangeShapeType="1"/>
            </p:cNvSpPr>
            <p:nvPr/>
          </p:nvSpPr>
          <p:spPr bwMode="auto">
            <a:xfrm>
              <a:off x="4260374" y="2153560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5" name="Line 1403"/>
            <p:cNvSpPr>
              <a:spLocks noChangeShapeType="1"/>
            </p:cNvSpPr>
            <p:nvPr/>
          </p:nvSpPr>
          <p:spPr bwMode="auto">
            <a:xfrm>
              <a:off x="4260374" y="2157893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6" name="Line 1404"/>
            <p:cNvSpPr>
              <a:spLocks noChangeShapeType="1"/>
            </p:cNvSpPr>
            <p:nvPr/>
          </p:nvSpPr>
          <p:spPr bwMode="auto">
            <a:xfrm>
              <a:off x="4260374" y="2160781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7" name="Freeform 1405"/>
            <p:cNvSpPr>
              <a:spLocks/>
            </p:cNvSpPr>
            <p:nvPr/>
          </p:nvSpPr>
          <p:spPr bwMode="auto">
            <a:xfrm>
              <a:off x="4292148" y="2198333"/>
              <a:ext cx="57771" cy="54883"/>
            </a:xfrm>
            <a:custGeom>
              <a:avLst/>
              <a:gdLst>
                <a:gd name="T0" fmla="*/ 23 w 40"/>
                <a:gd name="T1" fmla="*/ 0 h 38"/>
                <a:gd name="T2" fmla="*/ 27 w 40"/>
                <a:gd name="T3" fmla="*/ 0 h 38"/>
                <a:gd name="T4" fmla="*/ 29 w 40"/>
                <a:gd name="T5" fmla="*/ 1 h 38"/>
                <a:gd name="T6" fmla="*/ 32 w 40"/>
                <a:gd name="T7" fmla="*/ 4 h 38"/>
                <a:gd name="T8" fmla="*/ 35 w 40"/>
                <a:gd name="T9" fmla="*/ 5 h 38"/>
                <a:gd name="T10" fmla="*/ 35 w 40"/>
                <a:gd name="T11" fmla="*/ 6 h 38"/>
                <a:gd name="T12" fmla="*/ 37 w 40"/>
                <a:gd name="T13" fmla="*/ 9 h 38"/>
                <a:gd name="T14" fmla="*/ 38 w 40"/>
                <a:gd name="T15" fmla="*/ 11 h 38"/>
                <a:gd name="T16" fmla="*/ 39 w 40"/>
                <a:gd name="T17" fmla="*/ 15 h 38"/>
                <a:gd name="T18" fmla="*/ 40 w 40"/>
                <a:gd name="T19" fmla="*/ 18 h 38"/>
                <a:gd name="T20" fmla="*/ 40 w 40"/>
                <a:gd name="T21" fmla="*/ 19 h 38"/>
                <a:gd name="T22" fmla="*/ 39 w 40"/>
                <a:gd name="T23" fmla="*/ 23 h 38"/>
                <a:gd name="T24" fmla="*/ 38 w 40"/>
                <a:gd name="T25" fmla="*/ 26 h 38"/>
                <a:gd name="T26" fmla="*/ 37 w 40"/>
                <a:gd name="T27" fmla="*/ 29 h 38"/>
                <a:gd name="T28" fmla="*/ 35 w 40"/>
                <a:gd name="T29" fmla="*/ 33 h 38"/>
                <a:gd name="T30" fmla="*/ 35 w 40"/>
                <a:gd name="T31" fmla="*/ 33 h 38"/>
                <a:gd name="T32" fmla="*/ 32 w 40"/>
                <a:gd name="T33" fmla="*/ 35 h 38"/>
                <a:gd name="T34" fmla="*/ 29 w 40"/>
                <a:gd name="T35" fmla="*/ 37 h 38"/>
                <a:gd name="T36" fmla="*/ 29 w 40"/>
                <a:gd name="T37" fmla="*/ 37 h 38"/>
                <a:gd name="T38" fmla="*/ 24 w 40"/>
                <a:gd name="T39" fmla="*/ 38 h 38"/>
                <a:gd name="T40" fmla="*/ 16 w 40"/>
                <a:gd name="T41" fmla="*/ 38 h 38"/>
                <a:gd name="T42" fmla="*/ 13 w 40"/>
                <a:gd name="T43" fmla="*/ 37 h 38"/>
                <a:gd name="T44" fmla="*/ 9 w 40"/>
                <a:gd name="T45" fmla="*/ 35 h 38"/>
                <a:gd name="T46" fmla="*/ 7 w 40"/>
                <a:gd name="T47" fmla="*/ 33 h 38"/>
                <a:gd name="T48" fmla="*/ 6 w 40"/>
                <a:gd name="T49" fmla="*/ 33 h 38"/>
                <a:gd name="T50" fmla="*/ 4 w 40"/>
                <a:gd name="T51" fmla="*/ 30 h 38"/>
                <a:gd name="T52" fmla="*/ 3 w 40"/>
                <a:gd name="T53" fmla="*/ 29 h 38"/>
                <a:gd name="T54" fmla="*/ 2 w 40"/>
                <a:gd name="T55" fmla="*/ 25 h 38"/>
                <a:gd name="T56" fmla="*/ 0 w 40"/>
                <a:gd name="T57" fmla="*/ 22 h 38"/>
                <a:gd name="T58" fmla="*/ 0 w 40"/>
                <a:gd name="T59" fmla="*/ 18 h 38"/>
                <a:gd name="T60" fmla="*/ 2 w 40"/>
                <a:gd name="T61" fmla="*/ 15 h 38"/>
                <a:gd name="T62" fmla="*/ 2 w 40"/>
                <a:gd name="T63" fmla="*/ 13 h 38"/>
                <a:gd name="T64" fmla="*/ 3 w 40"/>
                <a:gd name="T65" fmla="*/ 11 h 38"/>
                <a:gd name="T66" fmla="*/ 5 w 40"/>
                <a:gd name="T67" fmla="*/ 7 h 38"/>
                <a:gd name="T68" fmla="*/ 7 w 40"/>
                <a:gd name="T69" fmla="*/ 5 h 38"/>
                <a:gd name="T70" fmla="*/ 8 w 40"/>
                <a:gd name="T71" fmla="*/ 5 h 38"/>
                <a:gd name="T72" fmla="*/ 12 w 40"/>
                <a:gd name="T73" fmla="*/ 2 h 38"/>
                <a:gd name="T74" fmla="*/ 13 w 40"/>
                <a:gd name="T75" fmla="*/ 1 h 38"/>
                <a:gd name="T76" fmla="*/ 16 w 40"/>
                <a:gd name="T7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8" name="Line 1406"/>
            <p:cNvSpPr>
              <a:spLocks noChangeShapeType="1"/>
            </p:cNvSpPr>
            <p:nvPr/>
          </p:nvSpPr>
          <p:spPr bwMode="auto">
            <a:xfrm>
              <a:off x="4349920" y="222433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9" name="Line 1407"/>
            <p:cNvSpPr>
              <a:spLocks noChangeShapeType="1"/>
            </p:cNvSpPr>
            <p:nvPr/>
          </p:nvSpPr>
          <p:spPr bwMode="auto">
            <a:xfrm flipH="1">
              <a:off x="4348475" y="222577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0" name="Line 1408"/>
            <p:cNvSpPr>
              <a:spLocks noChangeShapeType="1"/>
            </p:cNvSpPr>
            <p:nvPr/>
          </p:nvSpPr>
          <p:spPr bwMode="auto">
            <a:xfrm>
              <a:off x="4348475" y="2228662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1" name="Line 1409"/>
            <p:cNvSpPr>
              <a:spLocks noChangeShapeType="1"/>
            </p:cNvSpPr>
            <p:nvPr/>
          </p:nvSpPr>
          <p:spPr bwMode="auto">
            <a:xfrm flipH="1">
              <a:off x="4347031" y="223155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2" name="Line 1410"/>
            <p:cNvSpPr>
              <a:spLocks noChangeShapeType="1"/>
            </p:cNvSpPr>
            <p:nvPr/>
          </p:nvSpPr>
          <p:spPr bwMode="auto">
            <a:xfrm>
              <a:off x="4347031" y="223299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3" name="Line 1411"/>
            <p:cNvSpPr>
              <a:spLocks noChangeShapeType="1"/>
            </p:cNvSpPr>
            <p:nvPr/>
          </p:nvSpPr>
          <p:spPr bwMode="auto">
            <a:xfrm>
              <a:off x="4347031" y="223299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4" name="Line 1413"/>
            <p:cNvSpPr>
              <a:spLocks noChangeShapeType="1"/>
            </p:cNvSpPr>
            <p:nvPr/>
          </p:nvSpPr>
          <p:spPr bwMode="auto">
            <a:xfrm flipH="1">
              <a:off x="4345586" y="223444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5" name="Line 1414"/>
            <p:cNvSpPr>
              <a:spLocks noChangeShapeType="1"/>
            </p:cNvSpPr>
            <p:nvPr/>
          </p:nvSpPr>
          <p:spPr bwMode="auto">
            <a:xfrm>
              <a:off x="4345586" y="223588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6" name="Line 1415"/>
            <p:cNvSpPr>
              <a:spLocks noChangeShapeType="1"/>
            </p:cNvSpPr>
            <p:nvPr/>
          </p:nvSpPr>
          <p:spPr bwMode="auto">
            <a:xfrm flipH="1">
              <a:off x="4344142" y="223732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7" name="Line 1416"/>
            <p:cNvSpPr>
              <a:spLocks noChangeShapeType="1"/>
            </p:cNvSpPr>
            <p:nvPr/>
          </p:nvSpPr>
          <p:spPr bwMode="auto">
            <a:xfrm flipH="1">
              <a:off x="4342698" y="224166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8" name="Line 1417"/>
            <p:cNvSpPr>
              <a:spLocks noChangeShapeType="1"/>
            </p:cNvSpPr>
            <p:nvPr/>
          </p:nvSpPr>
          <p:spPr bwMode="auto">
            <a:xfrm flipH="1">
              <a:off x="4339809" y="2244550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9" name="Line 1418"/>
            <p:cNvSpPr>
              <a:spLocks noChangeShapeType="1"/>
            </p:cNvSpPr>
            <p:nvPr/>
          </p:nvSpPr>
          <p:spPr bwMode="auto">
            <a:xfrm>
              <a:off x="4339809" y="224455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0" name="Line 1419"/>
            <p:cNvSpPr>
              <a:spLocks noChangeShapeType="1"/>
            </p:cNvSpPr>
            <p:nvPr/>
          </p:nvSpPr>
          <p:spPr bwMode="auto">
            <a:xfrm flipH="1">
              <a:off x="4338365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1" name="Line 1420"/>
            <p:cNvSpPr>
              <a:spLocks noChangeShapeType="1"/>
            </p:cNvSpPr>
            <p:nvPr/>
          </p:nvSpPr>
          <p:spPr bwMode="auto">
            <a:xfrm flipH="1">
              <a:off x="4336921" y="224599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2" name="Line 1421"/>
            <p:cNvSpPr>
              <a:spLocks noChangeShapeType="1"/>
            </p:cNvSpPr>
            <p:nvPr/>
          </p:nvSpPr>
          <p:spPr bwMode="auto">
            <a:xfrm flipH="1">
              <a:off x="4335476" y="224743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3" name="Line 1422"/>
            <p:cNvSpPr>
              <a:spLocks noChangeShapeType="1"/>
            </p:cNvSpPr>
            <p:nvPr/>
          </p:nvSpPr>
          <p:spPr bwMode="auto">
            <a:xfrm flipH="1">
              <a:off x="4334032" y="22488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4" name="Line 1423"/>
            <p:cNvSpPr>
              <a:spLocks noChangeShapeType="1"/>
            </p:cNvSpPr>
            <p:nvPr/>
          </p:nvSpPr>
          <p:spPr bwMode="auto">
            <a:xfrm>
              <a:off x="4334032" y="224888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5" name="Line 1424"/>
            <p:cNvSpPr>
              <a:spLocks noChangeShapeType="1"/>
            </p:cNvSpPr>
            <p:nvPr/>
          </p:nvSpPr>
          <p:spPr bwMode="auto">
            <a:xfrm flipH="1">
              <a:off x="4331144" y="2248882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6" name="Line 1425"/>
            <p:cNvSpPr>
              <a:spLocks noChangeShapeType="1"/>
            </p:cNvSpPr>
            <p:nvPr/>
          </p:nvSpPr>
          <p:spPr bwMode="auto">
            <a:xfrm flipH="1">
              <a:off x="4326810" y="2251771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7" name="Line 1426"/>
            <p:cNvSpPr>
              <a:spLocks noChangeShapeType="1"/>
            </p:cNvSpPr>
            <p:nvPr/>
          </p:nvSpPr>
          <p:spPr bwMode="auto">
            <a:xfrm flipH="1">
              <a:off x="4325366" y="225177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8" name="Line 1427"/>
            <p:cNvSpPr>
              <a:spLocks noChangeShapeType="1"/>
            </p:cNvSpPr>
            <p:nvPr/>
          </p:nvSpPr>
          <p:spPr bwMode="auto">
            <a:xfrm flipH="1">
              <a:off x="4323922" y="22532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9" name="Line 1428"/>
            <p:cNvSpPr>
              <a:spLocks noChangeShapeType="1"/>
            </p:cNvSpPr>
            <p:nvPr/>
          </p:nvSpPr>
          <p:spPr bwMode="auto">
            <a:xfrm flipH="1">
              <a:off x="4322478" y="22532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0" name="Line 1429"/>
            <p:cNvSpPr>
              <a:spLocks noChangeShapeType="1"/>
            </p:cNvSpPr>
            <p:nvPr/>
          </p:nvSpPr>
          <p:spPr bwMode="auto">
            <a:xfrm flipH="1">
              <a:off x="4319589" y="225321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1" name="Line 1430"/>
            <p:cNvSpPr>
              <a:spLocks noChangeShapeType="1"/>
            </p:cNvSpPr>
            <p:nvPr/>
          </p:nvSpPr>
          <p:spPr bwMode="auto">
            <a:xfrm flipH="1" flipV="1">
              <a:off x="4315256" y="22517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2" name="Line 1431"/>
            <p:cNvSpPr>
              <a:spLocks noChangeShapeType="1"/>
            </p:cNvSpPr>
            <p:nvPr/>
          </p:nvSpPr>
          <p:spPr bwMode="auto">
            <a:xfrm flipH="1">
              <a:off x="4313812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3" name="Line 1432"/>
            <p:cNvSpPr>
              <a:spLocks noChangeShapeType="1"/>
            </p:cNvSpPr>
            <p:nvPr/>
          </p:nvSpPr>
          <p:spPr bwMode="auto">
            <a:xfrm flipH="1">
              <a:off x="4312367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4" name="Line 1433"/>
            <p:cNvSpPr>
              <a:spLocks noChangeShapeType="1"/>
            </p:cNvSpPr>
            <p:nvPr/>
          </p:nvSpPr>
          <p:spPr bwMode="auto">
            <a:xfrm flipH="1">
              <a:off x="4310924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5" name="Line 1434"/>
            <p:cNvSpPr>
              <a:spLocks noChangeShapeType="1"/>
            </p:cNvSpPr>
            <p:nvPr/>
          </p:nvSpPr>
          <p:spPr bwMode="auto">
            <a:xfrm flipH="1" flipV="1">
              <a:off x="4309479" y="2248882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6" name="Line 1435"/>
            <p:cNvSpPr>
              <a:spLocks noChangeShapeType="1"/>
            </p:cNvSpPr>
            <p:nvPr/>
          </p:nvSpPr>
          <p:spPr bwMode="auto">
            <a:xfrm flipH="1" flipV="1">
              <a:off x="4305146" y="2247439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7" name="Line 1436"/>
            <p:cNvSpPr>
              <a:spLocks noChangeShapeType="1"/>
            </p:cNvSpPr>
            <p:nvPr/>
          </p:nvSpPr>
          <p:spPr bwMode="auto">
            <a:xfrm flipH="1" flipV="1">
              <a:off x="4303702" y="224599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8" name="Line 1437"/>
            <p:cNvSpPr>
              <a:spLocks noChangeShapeType="1"/>
            </p:cNvSpPr>
            <p:nvPr/>
          </p:nvSpPr>
          <p:spPr bwMode="auto">
            <a:xfrm flipH="1">
              <a:off x="4302258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9" name="Line 1438"/>
            <p:cNvSpPr>
              <a:spLocks noChangeShapeType="1"/>
            </p:cNvSpPr>
            <p:nvPr/>
          </p:nvSpPr>
          <p:spPr bwMode="auto">
            <a:xfrm flipV="1">
              <a:off x="4302258" y="224455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0" name="Line 1439"/>
            <p:cNvSpPr>
              <a:spLocks noChangeShapeType="1"/>
            </p:cNvSpPr>
            <p:nvPr/>
          </p:nvSpPr>
          <p:spPr bwMode="auto">
            <a:xfrm flipH="1">
              <a:off x="4300813" y="22445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1" name="Line 1440"/>
            <p:cNvSpPr>
              <a:spLocks noChangeShapeType="1"/>
            </p:cNvSpPr>
            <p:nvPr/>
          </p:nvSpPr>
          <p:spPr bwMode="auto">
            <a:xfrm flipH="1" flipV="1">
              <a:off x="4299369" y="224166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2" name="Line 1441"/>
            <p:cNvSpPr>
              <a:spLocks noChangeShapeType="1"/>
            </p:cNvSpPr>
            <p:nvPr/>
          </p:nvSpPr>
          <p:spPr bwMode="auto">
            <a:xfrm flipH="1" flipV="1">
              <a:off x="4297925" y="224021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3" name="Line 1442"/>
            <p:cNvSpPr>
              <a:spLocks noChangeShapeType="1"/>
            </p:cNvSpPr>
            <p:nvPr/>
          </p:nvSpPr>
          <p:spPr bwMode="auto">
            <a:xfrm flipV="1">
              <a:off x="4297925" y="223732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4" name="Line 1443"/>
            <p:cNvSpPr>
              <a:spLocks noChangeShapeType="1"/>
            </p:cNvSpPr>
            <p:nvPr/>
          </p:nvSpPr>
          <p:spPr bwMode="auto">
            <a:xfrm>
              <a:off x="4297925" y="223732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5" name="Line 1444"/>
            <p:cNvSpPr>
              <a:spLocks noChangeShapeType="1"/>
            </p:cNvSpPr>
            <p:nvPr/>
          </p:nvSpPr>
          <p:spPr bwMode="auto">
            <a:xfrm flipH="1" flipV="1">
              <a:off x="4296481" y="223588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6" name="Line 1445"/>
            <p:cNvSpPr>
              <a:spLocks noChangeShapeType="1"/>
            </p:cNvSpPr>
            <p:nvPr/>
          </p:nvSpPr>
          <p:spPr bwMode="auto">
            <a:xfrm flipV="1">
              <a:off x="4296481" y="2232996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7" name="Line 1446"/>
            <p:cNvSpPr>
              <a:spLocks noChangeShapeType="1"/>
            </p:cNvSpPr>
            <p:nvPr/>
          </p:nvSpPr>
          <p:spPr bwMode="auto">
            <a:xfrm flipH="1" flipV="1">
              <a:off x="4295036" y="223155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8" name="Line 1447"/>
            <p:cNvSpPr>
              <a:spLocks noChangeShapeType="1"/>
            </p:cNvSpPr>
            <p:nvPr/>
          </p:nvSpPr>
          <p:spPr bwMode="auto">
            <a:xfrm flipH="1" flipV="1">
              <a:off x="4292147" y="2228662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9" name="Line 1448"/>
            <p:cNvSpPr>
              <a:spLocks noChangeShapeType="1"/>
            </p:cNvSpPr>
            <p:nvPr/>
          </p:nvSpPr>
          <p:spPr bwMode="auto">
            <a:xfrm flipV="1">
              <a:off x="4292147" y="2225774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0" name="Line 1449"/>
            <p:cNvSpPr>
              <a:spLocks noChangeShapeType="1"/>
            </p:cNvSpPr>
            <p:nvPr/>
          </p:nvSpPr>
          <p:spPr bwMode="auto">
            <a:xfrm flipV="1">
              <a:off x="4292147" y="222433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1" name="Line 1450"/>
            <p:cNvSpPr>
              <a:spLocks noChangeShapeType="1"/>
            </p:cNvSpPr>
            <p:nvPr/>
          </p:nvSpPr>
          <p:spPr bwMode="auto">
            <a:xfrm>
              <a:off x="4292147" y="222433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2" name="Line 1451"/>
            <p:cNvSpPr>
              <a:spLocks noChangeShapeType="1"/>
            </p:cNvSpPr>
            <p:nvPr/>
          </p:nvSpPr>
          <p:spPr bwMode="auto">
            <a:xfrm flipV="1">
              <a:off x="4292147" y="222288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3" name="Line 1452"/>
            <p:cNvSpPr>
              <a:spLocks noChangeShapeType="1"/>
            </p:cNvSpPr>
            <p:nvPr/>
          </p:nvSpPr>
          <p:spPr bwMode="auto">
            <a:xfrm flipV="1">
              <a:off x="4295036" y="221999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4" name="Line 1453"/>
            <p:cNvSpPr>
              <a:spLocks noChangeShapeType="1"/>
            </p:cNvSpPr>
            <p:nvPr/>
          </p:nvSpPr>
          <p:spPr bwMode="auto">
            <a:xfrm flipV="1">
              <a:off x="4295036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5" name="Line 1454"/>
            <p:cNvSpPr>
              <a:spLocks noChangeShapeType="1"/>
            </p:cNvSpPr>
            <p:nvPr/>
          </p:nvSpPr>
          <p:spPr bwMode="auto">
            <a:xfrm>
              <a:off x="4296481" y="221855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6" name="Line 1455"/>
            <p:cNvSpPr>
              <a:spLocks noChangeShapeType="1"/>
            </p:cNvSpPr>
            <p:nvPr/>
          </p:nvSpPr>
          <p:spPr bwMode="auto">
            <a:xfrm flipV="1">
              <a:off x="4296481" y="221710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7" name="Line 1456"/>
            <p:cNvSpPr>
              <a:spLocks noChangeShapeType="1"/>
            </p:cNvSpPr>
            <p:nvPr/>
          </p:nvSpPr>
          <p:spPr bwMode="auto">
            <a:xfrm flipV="1">
              <a:off x="4296481" y="221422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8" name="Line 1457"/>
            <p:cNvSpPr>
              <a:spLocks noChangeShapeType="1"/>
            </p:cNvSpPr>
            <p:nvPr/>
          </p:nvSpPr>
          <p:spPr bwMode="auto">
            <a:xfrm flipV="1">
              <a:off x="4296481" y="221277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9" name="Line 1458"/>
            <p:cNvSpPr>
              <a:spLocks noChangeShapeType="1"/>
            </p:cNvSpPr>
            <p:nvPr/>
          </p:nvSpPr>
          <p:spPr bwMode="auto">
            <a:xfrm flipV="1">
              <a:off x="4297925" y="2209887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0" name="Line 1459"/>
            <p:cNvSpPr>
              <a:spLocks noChangeShapeType="1"/>
            </p:cNvSpPr>
            <p:nvPr/>
          </p:nvSpPr>
          <p:spPr bwMode="auto">
            <a:xfrm flipV="1">
              <a:off x="4299369" y="220844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" name="Line 1460"/>
            <p:cNvSpPr>
              <a:spLocks noChangeShapeType="1"/>
            </p:cNvSpPr>
            <p:nvPr/>
          </p:nvSpPr>
          <p:spPr bwMode="auto">
            <a:xfrm flipV="1">
              <a:off x="4300813" y="220699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" name="Line 1461"/>
            <p:cNvSpPr>
              <a:spLocks noChangeShapeType="1"/>
            </p:cNvSpPr>
            <p:nvPr/>
          </p:nvSpPr>
          <p:spPr bwMode="auto">
            <a:xfrm>
              <a:off x="4302258" y="2206999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3" name="Line 1462"/>
            <p:cNvSpPr>
              <a:spLocks noChangeShapeType="1"/>
            </p:cNvSpPr>
            <p:nvPr/>
          </p:nvSpPr>
          <p:spPr bwMode="auto">
            <a:xfrm flipV="1">
              <a:off x="4302258" y="220555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4" name="Line 1463"/>
            <p:cNvSpPr>
              <a:spLocks noChangeShapeType="1"/>
            </p:cNvSpPr>
            <p:nvPr/>
          </p:nvSpPr>
          <p:spPr bwMode="auto">
            <a:xfrm flipV="1">
              <a:off x="4303702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5" name="Line 1464"/>
            <p:cNvSpPr>
              <a:spLocks noChangeShapeType="1"/>
            </p:cNvSpPr>
            <p:nvPr/>
          </p:nvSpPr>
          <p:spPr bwMode="auto">
            <a:xfrm flipV="1">
              <a:off x="4305146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6" name="Line 1465"/>
            <p:cNvSpPr>
              <a:spLocks noChangeShapeType="1"/>
            </p:cNvSpPr>
            <p:nvPr/>
          </p:nvSpPr>
          <p:spPr bwMode="auto">
            <a:xfrm>
              <a:off x="4309479" y="220122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7" name="Line 1466"/>
            <p:cNvSpPr>
              <a:spLocks noChangeShapeType="1"/>
            </p:cNvSpPr>
            <p:nvPr/>
          </p:nvSpPr>
          <p:spPr bwMode="auto">
            <a:xfrm flipV="1">
              <a:off x="4309479" y="219977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8" name="Line 1467"/>
            <p:cNvSpPr>
              <a:spLocks noChangeShapeType="1"/>
            </p:cNvSpPr>
            <p:nvPr/>
          </p:nvSpPr>
          <p:spPr bwMode="auto">
            <a:xfrm>
              <a:off x="4309479" y="219977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9" name="Line 1468"/>
            <p:cNvSpPr>
              <a:spLocks noChangeShapeType="1"/>
            </p:cNvSpPr>
            <p:nvPr/>
          </p:nvSpPr>
          <p:spPr bwMode="auto">
            <a:xfrm>
              <a:off x="4310924" y="219977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0" name="Line 1469"/>
            <p:cNvSpPr>
              <a:spLocks noChangeShapeType="1"/>
            </p:cNvSpPr>
            <p:nvPr/>
          </p:nvSpPr>
          <p:spPr bwMode="auto">
            <a:xfrm>
              <a:off x="4313812" y="219977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1" name="Line 1470"/>
            <p:cNvSpPr>
              <a:spLocks noChangeShapeType="1"/>
            </p:cNvSpPr>
            <p:nvPr/>
          </p:nvSpPr>
          <p:spPr bwMode="auto">
            <a:xfrm flipV="1">
              <a:off x="4315256" y="2198333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2" name="Line 1471"/>
            <p:cNvSpPr>
              <a:spLocks noChangeShapeType="1"/>
            </p:cNvSpPr>
            <p:nvPr/>
          </p:nvSpPr>
          <p:spPr bwMode="auto">
            <a:xfrm>
              <a:off x="4319589" y="219833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3" name="Line 1472"/>
            <p:cNvSpPr>
              <a:spLocks noChangeShapeType="1"/>
            </p:cNvSpPr>
            <p:nvPr/>
          </p:nvSpPr>
          <p:spPr bwMode="auto">
            <a:xfrm>
              <a:off x="4322478" y="2198333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4" name="Line 1473"/>
            <p:cNvSpPr>
              <a:spLocks noChangeShapeType="1"/>
            </p:cNvSpPr>
            <p:nvPr/>
          </p:nvSpPr>
          <p:spPr bwMode="auto">
            <a:xfrm>
              <a:off x="4325366" y="219977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5" name="Line 1474"/>
            <p:cNvSpPr>
              <a:spLocks noChangeShapeType="1"/>
            </p:cNvSpPr>
            <p:nvPr/>
          </p:nvSpPr>
          <p:spPr bwMode="auto">
            <a:xfrm>
              <a:off x="4328255" y="219977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6" name="Line 1475"/>
            <p:cNvSpPr>
              <a:spLocks noChangeShapeType="1"/>
            </p:cNvSpPr>
            <p:nvPr/>
          </p:nvSpPr>
          <p:spPr bwMode="auto">
            <a:xfrm>
              <a:off x="4331144" y="219977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7" name="Line 1476"/>
            <p:cNvSpPr>
              <a:spLocks noChangeShapeType="1"/>
            </p:cNvSpPr>
            <p:nvPr/>
          </p:nvSpPr>
          <p:spPr bwMode="auto">
            <a:xfrm>
              <a:off x="4331144" y="219977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8" name="Line 1477"/>
            <p:cNvSpPr>
              <a:spLocks noChangeShapeType="1"/>
            </p:cNvSpPr>
            <p:nvPr/>
          </p:nvSpPr>
          <p:spPr bwMode="auto">
            <a:xfrm>
              <a:off x="4332587" y="219977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9" name="Line 1478"/>
            <p:cNvSpPr>
              <a:spLocks noChangeShapeType="1"/>
            </p:cNvSpPr>
            <p:nvPr/>
          </p:nvSpPr>
          <p:spPr bwMode="auto">
            <a:xfrm>
              <a:off x="4334032" y="219977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0" name="Line 1479"/>
            <p:cNvSpPr>
              <a:spLocks noChangeShapeType="1"/>
            </p:cNvSpPr>
            <p:nvPr/>
          </p:nvSpPr>
          <p:spPr bwMode="auto">
            <a:xfrm>
              <a:off x="4334032" y="220122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1" name="Line 1480"/>
            <p:cNvSpPr>
              <a:spLocks noChangeShapeType="1"/>
            </p:cNvSpPr>
            <p:nvPr/>
          </p:nvSpPr>
          <p:spPr bwMode="auto">
            <a:xfrm>
              <a:off x="4336921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2" name="Line 1481"/>
            <p:cNvSpPr>
              <a:spLocks noChangeShapeType="1"/>
            </p:cNvSpPr>
            <p:nvPr/>
          </p:nvSpPr>
          <p:spPr bwMode="auto">
            <a:xfrm>
              <a:off x="4338365" y="220555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3" name="Line 1482"/>
            <p:cNvSpPr>
              <a:spLocks noChangeShapeType="1"/>
            </p:cNvSpPr>
            <p:nvPr/>
          </p:nvSpPr>
          <p:spPr bwMode="auto">
            <a:xfrm>
              <a:off x="4339809" y="2206999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4" name="Line 1483"/>
            <p:cNvSpPr>
              <a:spLocks noChangeShapeType="1"/>
            </p:cNvSpPr>
            <p:nvPr/>
          </p:nvSpPr>
          <p:spPr bwMode="auto">
            <a:xfrm>
              <a:off x="4339809" y="2206999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5" name="Line 1484"/>
            <p:cNvSpPr>
              <a:spLocks noChangeShapeType="1"/>
            </p:cNvSpPr>
            <p:nvPr/>
          </p:nvSpPr>
          <p:spPr bwMode="auto">
            <a:xfrm>
              <a:off x="4342698" y="220844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6" name="Line 1485"/>
            <p:cNvSpPr>
              <a:spLocks noChangeShapeType="1"/>
            </p:cNvSpPr>
            <p:nvPr/>
          </p:nvSpPr>
          <p:spPr bwMode="auto">
            <a:xfrm>
              <a:off x="4344142" y="220988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7" name="Line 1486"/>
            <p:cNvSpPr>
              <a:spLocks noChangeShapeType="1"/>
            </p:cNvSpPr>
            <p:nvPr/>
          </p:nvSpPr>
          <p:spPr bwMode="auto">
            <a:xfrm>
              <a:off x="4345586" y="221133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8" name="Line 1487"/>
            <p:cNvSpPr>
              <a:spLocks noChangeShapeType="1"/>
            </p:cNvSpPr>
            <p:nvPr/>
          </p:nvSpPr>
          <p:spPr bwMode="auto">
            <a:xfrm>
              <a:off x="4345586" y="2212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9" name="Line 1488"/>
            <p:cNvSpPr>
              <a:spLocks noChangeShapeType="1"/>
            </p:cNvSpPr>
            <p:nvPr/>
          </p:nvSpPr>
          <p:spPr bwMode="auto">
            <a:xfrm>
              <a:off x="4345586" y="221422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0" name="Line 1489"/>
            <p:cNvSpPr>
              <a:spLocks noChangeShapeType="1"/>
            </p:cNvSpPr>
            <p:nvPr/>
          </p:nvSpPr>
          <p:spPr bwMode="auto">
            <a:xfrm>
              <a:off x="4347030" y="2214220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1" name="Line 1490"/>
            <p:cNvSpPr>
              <a:spLocks noChangeShapeType="1"/>
            </p:cNvSpPr>
            <p:nvPr/>
          </p:nvSpPr>
          <p:spPr bwMode="auto">
            <a:xfrm>
              <a:off x="4347030" y="221855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2" name="Line 1491"/>
            <p:cNvSpPr>
              <a:spLocks noChangeShapeType="1"/>
            </p:cNvSpPr>
            <p:nvPr/>
          </p:nvSpPr>
          <p:spPr bwMode="auto">
            <a:xfrm>
              <a:off x="4348475" y="222144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3" name="Line 1492"/>
            <p:cNvSpPr>
              <a:spLocks noChangeShapeType="1"/>
            </p:cNvSpPr>
            <p:nvPr/>
          </p:nvSpPr>
          <p:spPr bwMode="auto">
            <a:xfrm>
              <a:off x="4348475" y="222288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4" name="Line 1493"/>
            <p:cNvSpPr>
              <a:spLocks noChangeShapeType="1"/>
            </p:cNvSpPr>
            <p:nvPr/>
          </p:nvSpPr>
          <p:spPr bwMode="auto">
            <a:xfrm>
              <a:off x="4349919" y="222433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5" name="Line 1494"/>
            <p:cNvSpPr>
              <a:spLocks noChangeShapeType="1"/>
            </p:cNvSpPr>
            <p:nvPr/>
          </p:nvSpPr>
          <p:spPr bwMode="auto">
            <a:xfrm>
              <a:off x="3714433" y="2318208"/>
              <a:ext cx="0" cy="15453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6" name="Line 1495"/>
            <p:cNvSpPr>
              <a:spLocks noChangeShapeType="1"/>
            </p:cNvSpPr>
            <p:nvPr/>
          </p:nvSpPr>
          <p:spPr bwMode="auto">
            <a:xfrm>
              <a:off x="3708656" y="2321097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7" name="Line 1496"/>
            <p:cNvSpPr>
              <a:spLocks noChangeShapeType="1"/>
            </p:cNvSpPr>
            <p:nvPr/>
          </p:nvSpPr>
          <p:spPr bwMode="auto">
            <a:xfrm>
              <a:off x="3714433" y="2469859"/>
              <a:ext cx="0" cy="473726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8" name="Line 1497"/>
            <p:cNvSpPr>
              <a:spLocks noChangeShapeType="1"/>
            </p:cNvSpPr>
            <p:nvPr/>
          </p:nvSpPr>
          <p:spPr bwMode="auto">
            <a:xfrm>
              <a:off x="3708656" y="2943584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9" name="Line 1498"/>
            <p:cNvSpPr>
              <a:spLocks noChangeShapeType="1"/>
            </p:cNvSpPr>
            <p:nvPr/>
          </p:nvSpPr>
          <p:spPr bwMode="auto">
            <a:xfrm>
              <a:off x="3933965" y="2185334"/>
              <a:ext cx="0" cy="6066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0" name="Line 1499"/>
            <p:cNvSpPr>
              <a:spLocks noChangeShapeType="1"/>
            </p:cNvSpPr>
            <p:nvPr/>
          </p:nvSpPr>
          <p:spPr bwMode="auto">
            <a:xfrm>
              <a:off x="3928187" y="2185334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1" name="Line 1500"/>
            <p:cNvSpPr>
              <a:spLocks noChangeShapeType="1"/>
            </p:cNvSpPr>
            <p:nvPr/>
          </p:nvSpPr>
          <p:spPr bwMode="auto">
            <a:xfrm>
              <a:off x="3933965" y="2245994"/>
              <a:ext cx="0" cy="8665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2" name="Line 1501"/>
            <p:cNvSpPr>
              <a:spLocks noChangeShapeType="1"/>
            </p:cNvSpPr>
            <p:nvPr/>
          </p:nvSpPr>
          <p:spPr bwMode="auto">
            <a:xfrm>
              <a:off x="4227155" y="2111676"/>
              <a:ext cx="1011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3" name="Line 1502"/>
            <p:cNvSpPr>
              <a:spLocks noChangeShapeType="1"/>
            </p:cNvSpPr>
            <p:nvPr/>
          </p:nvSpPr>
          <p:spPr bwMode="auto">
            <a:xfrm>
              <a:off x="4227155" y="2224330"/>
              <a:ext cx="1011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4" name="Line 1503"/>
            <p:cNvSpPr>
              <a:spLocks noChangeShapeType="1"/>
            </p:cNvSpPr>
            <p:nvPr/>
          </p:nvSpPr>
          <p:spPr bwMode="auto">
            <a:xfrm>
              <a:off x="4322478" y="2152116"/>
              <a:ext cx="0" cy="72214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5" name="Line 1504"/>
            <p:cNvSpPr>
              <a:spLocks noChangeShapeType="1"/>
            </p:cNvSpPr>
            <p:nvPr/>
          </p:nvSpPr>
          <p:spPr bwMode="auto">
            <a:xfrm>
              <a:off x="4315256" y="2152116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6" name="Line 1505"/>
            <p:cNvSpPr>
              <a:spLocks noChangeShapeType="1"/>
            </p:cNvSpPr>
            <p:nvPr/>
          </p:nvSpPr>
          <p:spPr bwMode="auto">
            <a:xfrm>
              <a:off x="4322478" y="2224330"/>
              <a:ext cx="0" cy="108322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7" name="Line 1506"/>
            <p:cNvSpPr>
              <a:spLocks noChangeShapeType="1"/>
            </p:cNvSpPr>
            <p:nvPr/>
          </p:nvSpPr>
          <p:spPr bwMode="auto">
            <a:xfrm>
              <a:off x="4315256" y="2332651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8" name="Line 1507"/>
            <p:cNvSpPr>
              <a:spLocks noChangeShapeType="1"/>
            </p:cNvSpPr>
            <p:nvPr/>
          </p:nvSpPr>
          <p:spPr bwMode="auto">
            <a:xfrm>
              <a:off x="4231487" y="2111676"/>
              <a:ext cx="0" cy="51994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9" name="Line 1508"/>
            <p:cNvSpPr>
              <a:spLocks noChangeShapeType="1"/>
            </p:cNvSpPr>
            <p:nvPr/>
          </p:nvSpPr>
          <p:spPr bwMode="auto">
            <a:xfrm>
              <a:off x="4231487" y="2163670"/>
              <a:ext cx="0" cy="6066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0" name="Line 1509"/>
            <p:cNvSpPr>
              <a:spLocks noChangeShapeType="1"/>
            </p:cNvSpPr>
            <p:nvPr/>
          </p:nvSpPr>
          <p:spPr bwMode="auto">
            <a:xfrm>
              <a:off x="3928187" y="2332651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1" name="テキスト ボックス 4350"/>
            <p:cNvSpPr txBox="1"/>
            <p:nvPr/>
          </p:nvSpPr>
          <p:spPr>
            <a:xfrm>
              <a:off x="4644007" y="1072227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CMB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2" name="テキスト ボックス 4351"/>
            <p:cNvSpPr txBox="1"/>
            <p:nvPr/>
          </p:nvSpPr>
          <p:spPr>
            <a:xfrm>
              <a:off x="2826525" y="1208873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ZE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3" name="テキスト ボックス 4352"/>
            <p:cNvSpPr txBox="1"/>
            <p:nvPr/>
          </p:nvSpPr>
          <p:spPr>
            <a:xfrm>
              <a:off x="1041633" y="2346638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ZL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4" name="テキスト ボックス 4353"/>
            <p:cNvSpPr txBox="1"/>
            <p:nvPr/>
          </p:nvSpPr>
          <p:spPr>
            <a:xfrm>
              <a:off x="3007451" y="3304476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ISD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5" name="テキスト ボックス 4354"/>
            <p:cNvSpPr txBox="1"/>
            <p:nvPr/>
          </p:nvSpPr>
          <p:spPr>
            <a:xfrm>
              <a:off x="2294701" y="3842608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SL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6" name="テキスト ボックス 4355"/>
            <p:cNvSpPr txBox="1"/>
            <p:nvPr/>
          </p:nvSpPr>
          <p:spPr>
            <a:xfrm>
              <a:off x="964814" y="372535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DGL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7" name="テキスト ボックス 4356"/>
            <p:cNvSpPr txBox="1"/>
            <p:nvPr/>
          </p:nvSpPr>
          <p:spPr>
            <a:xfrm>
              <a:off x="3491880" y="3450487"/>
              <a:ext cx="12250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C</a:t>
              </a:r>
              <a:r>
                <a:rPr lang="en-US" altLang="ja-JP" sz="1600" b="1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B decay</a:t>
              </a:r>
              <a:endParaRPr kumimoji="1" lang="ja-JP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8" name="テキスト ボックス 4357"/>
            <p:cNvSpPr txBox="1"/>
            <p:nvPr/>
          </p:nvSpPr>
          <p:spPr>
            <a:xfrm>
              <a:off x="2411760" y="4528612"/>
              <a:ext cx="1798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wavelength [m]</a:t>
              </a:r>
              <a:endParaRPr kumimoji="1" lang="ja-JP" altLang="en-US" sz="1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59" name="テキスト ボックス 4358"/>
            <p:cNvSpPr txBox="1"/>
            <p:nvPr/>
          </p:nvSpPr>
          <p:spPr>
            <a:xfrm>
              <a:off x="2699792" y="498214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E</a:t>
              </a:r>
              <a:r>
                <a:rPr lang="en-US" altLang="ja-JP" sz="1600" b="1" baseline="-25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</a:t>
              </a:r>
              <a:r>
                <a:rPr lang="en-US" altLang="ja-JP" sz="16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 [</a:t>
              </a:r>
              <a:r>
                <a:rPr lang="en-US" altLang="ja-JP" sz="1600" b="1" dirty="0" err="1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meV</a:t>
              </a:r>
              <a:r>
                <a:rPr lang="en-US" altLang="ja-JP" sz="16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]</a:t>
              </a:r>
              <a:endParaRPr kumimoji="1" lang="ja-JP" altLang="en-US" sz="1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0" name="テキスト ボックス 4359"/>
            <p:cNvSpPr txBox="1"/>
            <p:nvPr/>
          </p:nvSpPr>
          <p:spPr>
            <a:xfrm rot="16200000">
              <a:off x="-1622672" y="2551806"/>
              <a:ext cx="3860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Surface brightness  </a:t>
              </a:r>
              <a:r>
                <a:rPr lang="en-US" altLang="ja-JP" sz="2000" b="1" i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I</a:t>
              </a:r>
              <a:r>
                <a:rPr lang="en-US" altLang="ja-JP" sz="2000" b="1" i="1" baseline="-25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</a:t>
              </a:r>
              <a:r>
                <a:rPr lang="en-US" altLang="ja-JP" sz="20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 [</a:t>
              </a:r>
              <a:r>
                <a:rPr lang="en-US" altLang="ja-JP" sz="2000" b="1" dirty="0" err="1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MJy</a:t>
              </a:r>
              <a:r>
                <a:rPr lang="en-US" altLang="ja-JP" sz="20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/</a:t>
              </a:r>
              <a:r>
                <a:rPr lang="en-US" altLang="ja-JP" sz="2000" b="1" dirty="0" err="1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sr</a:t>
              </a:r>
              <a:r>
                <a:rPr lang="en-US" altLang="ja-JP" sz="20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  <a:sym typeface="Symbol"/>
                </a:rPr>
                <a:t>]</a:t>
              </a:r>
              <a:endParaRPr kumimoji="1" lang="ja-JP" altLang="en-US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1" name="Line 5"/>
            <p:cNvSpPr>
              <a:spLocks noChangeShapeType="1"/>
            </p:cNvSpPr>
            <p:nvPr/>
          </p:nvSpPr>
          <p:spPr bwMode="auto">
            <a:xfrm flipH="1">
              <a:off x="4324487" y="1675415"/>
              <a:ext cx="113022" cy="351312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2" name="Text Box 6"/>
            <p:cNvSpPr txBox="1">
              <a:spLocks noChangeArrowheads="1"/>
            </p:cNvSpPr>
            <p:nvPr/>
          </p:nvSpPr>
          <p:spPr bwMode="auto">
            <a:xfrm>
              <a:off x="3908347" y="1384486"/>
              <a:ext cx="83227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AKARI</a:t>
              </a:r>
            </a:p>
          </p:txBody>
        </p:sp>
        <p:sp>
          <p:nvSpPr>
            <p:cNvPr id="4363" name="Text Box 8"/>
            <p:cNvSpPr txBox="1">
              <a:spLocks noChangeArrowheads="1"/>
            </p:cNvSpPr>
            <p:nvPr/>
          </p:nvSpPr>
          <p:spPr bwMode="auto">
            <a:xfrm>
              <a:off x="4628893" y="1394011"/>
              <a:ext cx="7761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rgbClr val="0070C0"/>
                  </a:solidFill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COBE</a:t>
              </a:r>
              <a:endParaRPr lang="ja-JP" alt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4" name="Line 7"/>
            <p:cNvSpPr>
              <a:spLocks noChangeShapeType="1"/>
            </p:cNvSpPr>
            <p:nvPr/>
          </p:nvSpPr>
          <p:spPr bwMode="auto">
            <a:xfrm flipH="1">
              <a:off x="4694673" y="1675416"/>
              <a:ext cx="147598" cy="35131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5" name="テキスト ボックス 4364"/>
            <p:cNvSpPr txBox="1"/>
            <p:nvPr/>
          </p:nvSpPr>
          <p:spPr>
            <a:xfrm>
              <a:off x="5257897" y="438732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1000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6" name="テキスト ボックス 4365"/>
            <p:cNvSpPr txBox="1"/>
            <p:nvPr/>
          </p:nvSpPr>
          <p:spPr>
            <a:xfrm>
              <a:off x="3761984" y="439019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100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7" name="テキスト ボックス 4366"/>
            <p:cNvSpPr txBox="1"/>
            <p:nvPr/>
          </p:nvSpPr>
          <p:spPr>
            <a:xfrm>
              <a:off x="2267744" y="438900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8" name="テキスト ボックス 4367"/>
            <p:cNvSpPr txBox="1"/>
            <p:nvPr/>
          </p:nvSpPr>
          <p:spPr>
            <a:xfrm>
              <a:off x="773800" y="438748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kumimoji="1" lang="ja-JP" altLang="en-US" sz="14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69" name="テキスト ボックス 4368"/>
            <p:cNvSpPr txBox="1"/>
            <p:nvPr/>
          </p:nvSpPr>
          <p:spPr>
            <a:xfrm>
              <a:off x="342466" y="4256944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0.0001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0" name="テキスト ボックス 4369"/>
            <p:cNvSpPr txBox="1"/>
            <p:nvPr/>
          </p:nvSpPr>
          <p:spPr>
            <a:xfrm>
              <a:off x="418863" y="3691069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0.001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1" name="テキスト ボックス 4370"/>
            <p:cNvSpPr txBox="1"/>
            <p:nvPr/>
          </p:nvSpPr>
          <p:spPr>
            <a:xfrm>
              <a:off x="500222" y="3129016"/>
              <a:ext cx="471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0.01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2" name="テキスト ボックス 4371"/>
            <p:cNvSpPr txBox="1"/>
            <p:nvPr/>
          </p:nvSpPr>
          <p:spPr>
            <a:xfrm>
              <a:off x="581750" y="2552952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0.1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3" name="テキスト ボックス 4372"/>
            <p:cNvSpPr txBox="1"/>
            <p:nvPr/>
          </p:nvSpPr>
          <p:spPr>
            <a:xfrm>
              <a:off x="691376" y="1988327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4" name="テキスト ボックス 4373"/>
            <p:cNvSpPr txBox="1"/>
            <p:nvPr/>
          </p:nvSpPr>
          <p:spPr>
            <a:xfrm>
              <a:off x="604598" y="1412776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5" name="テキスト ボックス 4374"/>
            <p:cNvSpPr txBox="1"/>
            <p:nvPr/>
          </p:nvSpPr>
          <p:spPr>
            <a:xfrm>
              <a:off x="527896" y="848664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6" name="テキスト ボックス 4375"/>
            <p:cNvSpPr txBox="1"/>
            <p:nvPr/>
          </p:nvSpPr>
          <p:spPr>
            <a:xfrm>
              <a:off x="803632" y="4832710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1000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7" name="テキスト ボックス 4376"/>
            <p:cNvSpPr txBox="1"/>
            <p:nvPr/>
          </p:nvSpPr>
          <p:spPr>
            <a:xfrm>
              <a:off x="1308725" y="4828376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5</a:t>
              </a:r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8" name="テキスト ボックス 4377"/>
            <p:cNvSpPr txBox="1"/>
            <p:nvPr/>
          </p:nvSpPr>
          <p:spPr>
            <a:xfrm>
              <a:off x="1919032" y="4827582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79" name="テキスト ボックス 4378"/>
            <p:cNvSpPr txBox="1"/>
            <p:nvPr/>
          </p:nvSpPr>
          <p:spPr>
            <a:xfrm>
              <a:off x="2394355" y="4830470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80" name="テキスト ボックス 4379"/>
            <p:cNvSpPr txBox="1"/>
            <p:nvPr/>
          </p:nvSpPr>
          <p:spPr>
            <a:xfrm>
              <a:off x="2897804" y="4833738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5</a:t>
              </a:r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81" name="テキスト ボックス 4380"/>
            <p:cNvSpPr txBox="1"/>
            <p:nvPr/>
          </p:nvSpPr>
          <p:spPr>
            <a:xfrm>
              <a:off x="3516201" y="4826934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82" name="テキスト ボックス 4381"/>
            <p:cNvSpPr txBox="1"/>
            <p:nvPr/>
          </p:nvSpPr>
          <p:spPr>
            <a:xfrm>
              <a:off x="3980084" y="4825511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10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83" name="テキスト ボックス 4382"/>
            <p:cNvSpPr txBox="1"/>
            <p:nvPr/>
          </p:nvSpPr>
          <p:spPr>
            <a:xfrm>
              <a:off x="4490787" y="4826337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5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84" name="テキスト ボックス 4383"/>
            <p:cNvSpPr txBox="1"/>
            <p:nvPr/>
          </p:nvSpPr>
          <p:spPr>
            <a:xfrm>
              <a:off x="5106036" y="4824631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Narrow" panose="020B060602020203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endParaRPr kumimoji="1" lang="ja-JP" altLang="en-US" sz="1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9" name="Line 7"/>
          <p:cNvSpPr>
            <a:spLocks noChangeShapeType="1"/>
          </p:cNvSpPr>
          <p:nvPr/>
        </p:nvSpPr>
        <p:spPr bwMode="auto">
          <a:xfrm flipH="1" flipV="1">
            <a:off x="5016980" y="3067986"/>
            <a:ext cx="862123" cy="7365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842268" y="3741279"/>
            <a:ext cx="1032209" cy="14431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29543" y="58591"/>
                <a:ext cx="8808320" cy="662180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3200" b="0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32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B </a:t>
                </a:r>
                <a:r>
                  <a:rPr lang="en-US" altLang="ja-JP" sz="32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decay spectrum with Backgrounds</a:t>
                </a:r>
                <a:endParaRPr kumimoji="1" lang="ja-JP" altLang="en-US" sz="32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9543" y="58591"/>
                <a:ext cx="8808320" cy="662180"/>
              </a:xfrm>
              <a:blipFill rotWithShape="0">
                <a:blip r:embed="rId3"/>
                <a:stretch>
                  <a:fillRect l="-1869" t="-11111" b="-26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562331" y="5992295"/>
            <a:ext cx="2221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Next target!!</a:t>
            </a:r>
            <a:endParaRPr lang="en-US" altLang="ja-JP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4"/>
              <p:cNvSpPr txBox="1">
                <a:spLocks/>
              </p:cNvSpPr>
              <p:nvPr/>
            </p:nvSpPr>
            <p:spPr>
              <a:xfrm>
                <a:off x="6066187" y="1124838"/>
                <a:ext cx="2717786" cy="80381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0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Zodiacal Emission</a:t>
                </a:r>
                <a:endParaRPr lang="en-US" altLang="ja-JP" sz="2000" b="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~8MJy/sr</a:t>
                </a:r>
              </a:p>
            </p:txBody>
          </p:sp>
        </mc:Choice>
        <mc:Fallback xmlns="">
          <p:sp>
            <p:nvSpPr>
              <p:cNvPr id="38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87" y="1124838"/>
                <a:ext cx="2717786" cy="803811"/>
              </a:xfrm>
              <a:prstGeom prst="rect">
                <a:avLst/>
              </a:prstGeom>
              <a:blipFill rotWithShape="0">
                <a:blip r:embed="rId4"/>
                <a:stretch>
                  <a:fillRect t="-3788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コンテンツ プレースホルダー 4"/>
              <p:cNvSpPr txBox="1">
                <a:spLocks/>
              </p:cNvSpPr>
              <p:nvPr/>
            </p:nvSpPr>
            <p:spPr>
              <a:xfrm>
                <a:off x="6066187" y="2133631"/>
                <a:ext cx="2717786" cy="122698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0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Cosmic Infrared Background (CIB)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~0.1~0.5MJy/</a:t>
                </a:r>
                <a:r>
                  <a:rPr lang="en-US" altLang="ja-JP" sz="2000" dirty="0" err="1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sr</a:t>
                </a:r>
                <a:endParaRPr lang="en-US" altLang="ja-JP" sz="2000" dirty="0"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87" y="2133631"/>
                <a:ext cx="2717786" cy="1226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コンテンツ プレースホルダー 4"/>
              <p:cNvSpPr txBox="1">
                <a:spLocks/>
              </p:cNvSpPr>
              <p:nvPr/>
            </p:nvSpPr>
            <p:spPr>
              <a:xfrm>
                <a:off x="5879103" y="3804510"/>
                <a:ext cx="3179016" cy="8736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5×10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  <m:r>
                      <a:rPr lang="en-US" altLang="ja-JP" sz="24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𝑠</m:t>
                    </m:r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~0.5MJy/sr</a:t>
                </a:r>
              </a:p>
            </p:txBody>
          </p:sp>
        </mc:Choice>
        <mc:Fallback xmlns="">
          <p:sp>
            <p:nvSpPr>
              <p:cNvPr id="41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03" y="3804510"/>
                <a:ext cx="3179016" cy="873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コンテンツ プレースホルダー 4"/>
              <p:cNvSpPr txBox="1">
                <a:spLocks/>
              </p:cNvSpPr>
              <p:nvPr/>
            </p:nvSpPr>
            <p:spPr>
              <a:xfrm>
                <a:off x="5874478" y="5184445"/>
                <a:ext cx="3179016" cy="87361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~25kJy/sr</a:t>
                </a:r>
              </a:p>
            </p:txBody>
          </p:sp>
        </mc:Choice>
        <mc:Fallback xmlns="">
          <p:sp>
            <p:nvSpPr>
              <p:cNvPr id="14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78" y="5184445"/>
                <a:ext cx="3179016" cy="873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/>
              <p:cNvSpPr txBox="1"/>
              <p:nvPr/>
            </p:nvSpPr>
            <p:spPr>
              <a:xfrm>
                <a:off x="1757109" y="5521141"/>
                <a:ext cx="3085159" cy="70198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000" b="1" i="1" smtClean="0">
                            <a:latin typeface="Cambria Math"/>
                          </a:rPr>
                          <m:t>𝜸</m:t>
                        </m:r>
                      </m:sub>
                    </m:sSub>
                  </m:oMath>
                </a14:m>
                <a:r>
                  <a:rPr kumimoji="1" lang="en-US" altLang="ja-JP" sz="2000" b="1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spectrum</a:t>
                </a:r>
              </a:p>
              <a:p>
                <a:pPr algn="ctr"/>
                <a:r>
                  <a:rPr lang="en-US" altLang="ja-JP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kumimoji="1" lang="en-US" altLang="ja-JP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=50</m:t>
                    </m:r>
                    <m:r>
                      <m:rPr>
                        <m:sty m:val="p"/>
                      </m:rPr>
                      <a:rPr kumimoji="1" lang="en-US" altLang="ja-JP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meV</m:t>
                    </m:r>
                  </m:oMath>
                </a14:m>
                <a:endParaRPr kumimoji="1" lang="ja-JP" altLang="en-US" sz="1800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8" name="テキスト ボックス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109" y="5521141"/>
                <a:ext cx="3085159" cy="701987"/>
              </a:xfrm>
              <a:prstGeom prst="rect">
                <a:avLst/>
              </a:prstGeom>
              <a:blipFill rotWithShape="0">
                <a:blip r:embed="rId8"/>
                <a:stretch>
                  <a:fillRect l="-1772" t="-4274" b="-12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1" name="テキスト ボックス 1570"/>
          <p:cNvSpPr txBox="1"/>
          <p:nvPr/>
        </p:nvSpPr>
        <p:spPr>
          <a:xfrm>
            <a:off x="6643424" y="3344138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B decay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572" name="テキスト ボックス 1571"/>
          <p:cNvSpPr txBox="1"/>
          <p:nvPr/>
        </p:nvSpPr>
        <p:spPr>
          <a:xfrm>
            <a:off x="5883171" y="458979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Excluded (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S.H.Kim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2012)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72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axa.jp/projects/rockets/s_rockets/images/s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04774"/>
            <a:ext cx="2215637" cy="33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 bwMode="auto">
          <a:xfrm>
            <a:off x="197963" y="180085"/>
            <a:ext cx="8452357" cy="8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Proposal for COBAND Rocket Experiment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1810" y="2370562"/>
            <a:ext cx="5471047" cy="21998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lnSpc>
                <a:spcPct val="9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JAXA sounding rocket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S-520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Diameter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520mm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Payload: 100kg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Altitude: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300km</a:t>
            </a:r>
          </a:p>
          <a:p>
            <a:pPr marL="742950" lvl="2" indent="-342900" eaLnBrk="1" hangingPunct="1">
              <a:lnSpc>
                <a:spcPct val="90000"/>
              </a:lnSpc>
              <a:buSzPct val="75000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hlinkClick r:id="rId4"/>
              </a:rPr>
              <a:t>http://global.jaxa.jp/projects/rockets/s_rockets/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32538" y="1072111"/>
                <a:ext cx="55236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Aiming at a sensitivity to </a:t>
                </a:r>
                <a:r>
                  <a:rPr lang="ja-JP" altLang="en-US" sz="24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𝜈 </a:t>
                </a:r>
                <a:r>
                  <a:rPr lang="en-US" altLang="ja-JP" sz="24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lifetime for </a:t>
                </a:r>
                <a14:m>
                  <m:oMath xmlns:m="http://schemas.openxmlformats.org/officeDocument/2006/math">
                    <m:r>
                      <a:rPr lang="ja-JP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𝜏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</m:ctrlPr>
                          </m:sSubPr>
                          <m:e>
                            <m:r>
                              <a:rPr lang="ja-JP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Ο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</m:ctrlPr>
                          </m:sSupPr>
                          <m:e>
                            <m:r>
                              <a:rPr lang="en-US" altLang="ja-JP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ja-JP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14</m:t>
                            </m:r>
                          </m:sup>
                        </m:sSup>
                      </m:e>
                    </m:d>
                    <m:r>
                      <a:rPr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yr</m:t>
                    </m:r>
                    <m:r>
                      <a:rPr lang="ja-JP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𝑠</m:t>
                    </m:r>
                  </m:oMath>
                </a14:m>
                <a:endParaRPr lang="ja-JP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38" y="1072111"/>
                <a:ext cx="5523638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766" t="-5882" b="-6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421810" y="4946422"/>
            <a:ext cx="80935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200-sec measurement at altitude of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200~300km in 2019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742950" lvl="2" indent="-34290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Telescope with </a:t>
            </a:r>
            <a:r>
              <a:rPr lang="en-US" altLang="ja-JP" sz="2000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diameter of 15cm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</a:t>
            </a:r>
            <a:r>
              <a:rPr lang="en-US" altLang="ja-JP" sz="2000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focal length of </a:t>
            </a:r>
            <a:r>
              <a:rPr lang="en-US" altLang="ja-JP" sz="2000" b="1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~1m</a:t>
            </a:r>
            <a:endParaRPr lang="en-US" altLang="ja-JP" sz="20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742950" lvl="2" indent="-34290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All optics (mirrors, filters, shutters and grating) will be cooled at ~1.8K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682462" y="126574"/>
            <a:ext cx="7838868" cy="6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Proposal for COBAND Rocket Experiment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223390" y="4041505"/>
            <a:ext cx="3974829" cy="2323229"/>
            <a:chOff x="-50677" y="4157389"/>
            <a:chExt cx="4517062" cy="2640157"/>
          </a:xfrm>
        </p:grpSpPr>
        <p:sp>
          <p:nvSpPr>
            <p:cNvPr id="31" name="正方形/長方形 30"/>
            <p:cNvSpPr/>
            <p:nvPr/>
          </p:nvSpPr>
          <p:spPr bwMode="auto">
            <a:xfrm rot="20096978">
              <a:off x="955093" y="4572647"/>
              <a:ext cx="614310" cy="654590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0" lon="9600000" rev="15600000"/>
              </a:camera>
              <a:lightRig rig="threePt" dir="t"/>
            </a:scene3d>
            <a:sp3d extrusionH="76200" contourW="25400">
              <a:bevelT w="25400" h="12700"/>
              <a:bevelB w="25400" h="12700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accent5">
                  <a:lumMod val="25000"/>
                </a:schemeClr>
              </a:contourClr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6" name="Freeform 82"/>
            <p:cNvSpPr>
              <a:spLocks/>
            </p:cNvSpPr>
            <p:nvPr/>
          </p:nvSpPr>
          <p:spPr bwMode="auto">
            <a:xfrm rot="8834368">
              <a:off x="1356023" y="4319650"/>
              <a:ext cx="1384528" cy="190478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bg1">
                  <a:lumMod val="50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1178695" y="633435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1583994" y="622220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>
              <a:off x="1962254" y="610508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2376082" y="596268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2763016" y="5848715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3154723" y="571661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3559877" y="5587577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1011251" y="6118328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416550" y="6006178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1794810" y="588905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208638" y="574666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2595572" y="5632691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2987279" y="550059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3392433" y="5371553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845404" y="589886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250703" y="578671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628963" y="566959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2042791" y="552719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2429725" y="5413227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2821432" y="528112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3226586" y="5152089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7" name="Freeform 82"/>
            <p:cNvSpPr>
              <a:spLocks/>
            </p:cNvSpPr>
            <p:nvPr/>
          </p:nvSpPr>
          <p:spPr bwMode="auto">
            <a:xfrm rot="1801589">
              <a:off x="1528679" y="5139540"/>
              <a:ext cx="1995182" cy="18745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9" name="Freeform 82"/>
            <p:cNvSpPr>
              <a:spLocks/>
            </p:cNvSpPr>
            <p:nvPr/>
          </p:nvSpPr>
          <p:spPr bwMode="auto">
            <a:xfrm rot="3642240">
              <a:off x="932585" y="5309289"/>
              <a:ext cx="1166050" cy="142204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B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" name="Freeform 82"/>
            <p:cNvSpPr>
              <a:spLocks/>
            </p:cNvSpPr>
            <p:nvPr/>
          </p:nvSpPr>
          <p:spPr bwMode="auto">
            <a:xfrm rot="5193685">
              <a:off x="595707" y="5453651"/>
              <a:ext cx="1003688" cy="146400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 bwMode="auto">
            <a:xfrm flipH="1">
              <a:off x="3622147" y="4506884"/>
              <a:ext cx="311460" cy="62309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テキスト ボックス 34"/>
            <p:cNvSpPr txBox="1"/>
            <p:nvPr/>
          </p:nvSpPr>
          <p:spPr>
            <a:xfrm>
              <a:off x="2975279" y="4157389"/>
              <a:ext cx="1491106" cy="73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err="1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Nb</a:t>
              </a:r>
              <a:r>
                <a:rPr kumimoji="1"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/Al-STJ array</a:t>
              </a:r>
              <a:endParaRPr kumimoji="1"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 bwMode="auto">
            <a:xfrm flipH="1">
              <a:off x="1763361" y="5904035"/>
              <a:ext cx="2084548" cy="637946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Freeform 82"/>
            <p:cNvSpPr>
              <a:spLocks/>
            </p:cNvSpPr>
            <p:nvPr/>
          </p:nvSpPr>
          <p:spPr bwMode="auto">
            <a:xfrm rot="9685105">
              <a:off x="1402136" y="4557684"/>
              <a:ext cx="1384528" cy="190478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bg1">
                  <a:lumMod val="50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 rot="4239930">
              <a:off x="618113" y="5503823"/>
              <a:ext cx="1332524" cy="167509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 rot="3098568">
              <a:off x="1015542" y="5379096"/>
              <a:ext cx="1717422" cy="218700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B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 rot="1951799">
              <a:off x="1488399" y="5004699"/>
              <a:ext cx="1335531" cy="20474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 bwMode="auto">
            <a:xfrm>
              <a:off x="629393" y="6125917"/>
              <a:ext cx="403702" cy="52751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-50677" y="6233712"/>
                  <a:ext cx="688359" cy="419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Δ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677" y="6233712"/>
                  <a:ext cx="688359" cy="41971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483223" y="6202950"/>
                  <a:ext cx="1008112" cy="594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kumimoji="1" lang="ja-JP" altLang="en-US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223" y="6202950"/>
                  <a:ext cx="1008112" cy="5945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" y="3363508"/>
            <a:ext cx="2828040" cy="34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92" y="2755615"/>
            <a:ext cx="2998378" cy="23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196466" y="614990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 rows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316576" y="6125518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 columns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/>
              <p:cNvSpPr txBox="1">
                <a:spLocks noChangeArrowheads="1"/>
              </p:cNvSpPr>
              <p:nvPr/>
            </p:nvSpPr>
            <p:spPr>
              <a:xfrm>
                <a:off x="191263" y="914863"/>
                <a:ext cx="8952737" cy="231553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1" indent="0" eaLnBrk="1" hangingPunct="1">
                  <a:lnSpc>
                    <a:spcPct val="90000"/>
                  </a:lnSpc>
                  <a:buClr>
                    <a:schemeClr val="bg2"/>
                  </a:buClr>
                  <a:buSzPct val="75000"/>
                  <a:buNone/>
                </a:pP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At the focal point, diffraction grating covering 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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=40-80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(16-31meV) </a:t>
                </a: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and array of photo-detector</a:t>
                </a:r>
                <a:r>
                  <a:rPr lang="ja-JP" altLang="en-US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pixels of 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50(in 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wavelength distribution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x 8(in 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spatial distribution</a:t>
                </a:r>
                <a:r>
                  <a:rPr lang="en-US" altLang="ja-JP" sz="24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</a:t>
                </a: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are placed</a:t>
                </a:r>
                <a:endParaRPr lang="en-US" altLang="ja-JP" sz="2400" b="1" dirty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Each pixel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counts FIR photons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</m:t>
                    </m:r>
                    <m:r>
                      <m:rPr>
                        <m:nor/>
                      </m:rPr>
                      <a:rPr lang="en-US" altLang="ja-JP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=40−80</m:t>
                    </m:r>
                    <m:r>
                      <m:rPr>
                        <m:nor/>
                      </m:rPr>
                      <a:rPr lang="en-US" altLang="ja-JP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</m:t>
                    </m:r>
                    <m:r>
                      <m:rPr>
                        <m:nor/>
                      </m:rPr>
                      <a:rPr lang="en-US" altLang="ja-JP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m</m:t>
                    </m:r>
                  </m:oMath>
                </a14:m>
                <a:r>
                  <a:rPr lang="en-US" altLang="ja-JP" sz="2000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Δ</m:t>
                    </m:r>
                    <m:r>
                      <a:rPr lang="en-US" altLang="ja-JP" sz="20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𝜆</m:t>
                    </m:r>
                    <m:r>
                      <a:rPr lang="en-US" altLang="ja-JP" sz="20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=0.8</m:t>
                    </m:r>
                    <m:r>
                      <a:rPr lang="en-US" altLang="ja-JP" sz="20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Sensitive area of </a:t>
                </a:r>
                <a:r>
                  <a:rPr lang="en-US" altLang="ja-JP" sz="20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100</a:t>
                </a:r>
                <a:r>
                  <a:rPr lang="en-US" altLang="ja-JP" sz="20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20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x100</a:t>
                </a:r>
                <a:r>
                  <a:rPr lang="en-US" altLang="ja-JP" sz="20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 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for each pixel (</a:t>
                </a:r>
                <a:r>
                  <a:rPr lang="en-US" altLang="ja-JP" sz="20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100rad x 100rad 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in viewing angle)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ja-JP" altLang="en-US" sz="2000" b="1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5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3" y="914863"/>
                <a:ext cx="8952737" cy="2315534"/>
              </a:xfrm>
              <a:prstGeom prst="rect">
                <a:avLst/>
              </a:prstGeom>
              <a:blipFill rotWithShape="0">
                <a:blip r:embed="rId9"/>
                <a:stretch>
                  <a:fillRect l="-1021" t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Rectangle 1"/>
          <p:cNvSpPr/>
          <p:nvPr/>
        </p:nvSpPr>
        <p:spPr>
          <a:xfrm>
            <a:off x="1381663" y="5246879"/>
            <a:ext cx="331807" cy="193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741334" y="5153270"/>
            <a:ext cx="4111266" cy="3089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821391" y="2725572"/>
            <a:ext cx="3063515" cy="2421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381663" y="2725573"/>
            <a:ext cx="1436397" cy="2496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6733</TotalTime>
  <Words>1233</Words>
  <Application>Microsoft Office PowerPoint</Application>
  <PresentationFormat>On-screen Show (4:3)</PresentationFormat>
  <Paragraphs>288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 Unicode MS</vt:lpstr>
      <vt:lpstr>HGP創英角ﾎﾟｯﾌﾟ体</vt:lpstr>
      <vt:lpstr>ＭＳ Ｐゴシック</vt:lpstr>
      <vt:lpstr>Osaka</vt:lpstr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数式</vt:lpstr>
      <vt:lpstr>COBAND Project for Cosmic Background Neutrino Decay Search and Rocket Experiment Design</vt:lpstr>
      <vt:lpstr>Contents</vt:lpstr>
      <vt:lpstr>Neutrino decay</vt:lpstr>
      <vt:lpstr>Cosmic Background Neutrino (CνB)</vt:lpstr>
      <vt:lpstr>PowerPoint Presentation</vt:lpstr>
      <vt:lpstr>Expected photon wavelength spectrum from CB decays</vt:lpstr>
      <vt:lpstr>CνB decay spectrum with Backgrounds</vt:lpstr>
      <vt:lpstr>PowerPoint Presentation</vt:lpstr>
      <vt:lpstr>PowerPoint Presentation</vt:lpstr>
      <vt:lpstr>Sensitivity to neutrino decay</vt:lpstr>
      <vt:lpstr>COBAND optical system design</vt:lpstr>
      <vt:lpstr>Diffractive grating</vt:lpstr>
      <vt:lpstr>Grating test at Fukui Univ.</vt:lpstr>
      <vt:lpstr>Schedule of COBAND project</vt:lpstr>
      <vt:lpstr>Summary</vt:lpstr>
      <vt:lpstr>Backup</vt:lpstr>
      <vt:lpstr>Superconducting Tunnel Junction (STJ) Detector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iida</dc:creator>
  <cp:lastModifiedBy>iida</cp:lastModifiedBy>
  <cp:revision>134</cp:revision>
  <dcterms:created xsi:type="dcterms:W3CDTF">2017-09-06T01:40:11Z</dcterms:created>
  <dcterms:modified xsi:type="dcterms:W3CDTF">2017-09-26T02:34:44Z</dcterms:modified>
</cp:coreProperties>
</file>