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340" r:id="rId3"/>
    <p:sldId id="341" r:id="rId4"/>
    <p:sldId id="313" r:id="rId5"/>
    <p:sldId id="333" r:id="rId6"/>
    <p:sldId id="317" r:id="rId7"/>
    <p:sldId id="319" r:id="rId8"/>
    <p:sldId id="327" r:id="rId9"/>
    <p:sldId id="331" r:id="rId10"/>
    <p:sldId id="328" r:id="rId11"/>
    <p:sldId id="329" r:id="rId12"/>
    <p:sldId id="326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6850"/>
    <a:srgbClr val="FF5B00"/>
    <a:srgbClr val="FF5F31"/>
    <a:srgbClr val="FF9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068"/>
    <p:restoredTop sz="77106"/>
  </p:normalViewPr>
  <p:slideViewPr>
    <p:cSldViewPr snapToObjects="1">
      <p:cViewPr varScale="1">
        <p:scale>
          <a:sx n="66" d="100"/>
          <a:sy n="66" d="100"/>
        </p:scale>
        <p:origin x="19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B593-BA93-F74B-B5E9-371F0017B33F}" type="datetimeFigureOut">
              <a:rPr lang="ja-JP" altLang="en-US" smtClean="0"/>
              <a:pPr/>
              <a:t>2017/9/26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71C0F-0B76-0344-82ED-958CA36FACF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3D0C-2FDB-8D48-8B87-B5732DE4C222}" type="datetimeFigureOut">
              <a:rPr lang="ja-JP" altLang="en-US" smtClean="0"/>
              <a:pPr/>
              <a:t>2017/9/26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8604A-4223-3B42-A454-8CE27EA207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 talk about heavy-</a:t>
            </a:r>
            <a:r>
              <a:rPr lang="en-US" altLang="ja-JP" dirty="0" err="1" smtClean="0"/>
              <a:t>flavour</a:t>
            </a:r>
            <a:r>
              <a:rPr lang="en-US" altLang="ja-JP" dirty="0" smtClean="0"/>
              <a:t> production,</a:t>
            </a:r>
            <a:r>
              <a:rPr lang="en-US" altLang="ja-JP" baseline="0" dirty="0" smtClean="0"/>
              <a:t> especially via electrons and muons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FFC8-B4A6-E443-BE05-5302439D0AEA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952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559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449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69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- Combination</a:t>
            </a:r>
            <a:r>
              <a:rPr kumimoji="1" lang="en-US" altLang="ja-JP" baseline="0" dirty="0" smtClean="0"/>
              <a:t> of charm and </a:t>
            </a:r>
            <a:r>
              <a:rPr kumimoji="1" lang="en-US" altLang="ja-JP" baseline="0" dirty="0" err="1" smtClean="0"/>
              <a:t>beaty</a:t>
            </a:r>
            <a:r>
              <a:rPr kumimoji="1" lang="en-US" altLang="ja-JP" baseline="0" dirty="0" smtClean="0"/>
              <a:t> decay electrons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25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6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</a:t>
            </a:r>
            <a:r>
              <a:rPr lang="en-US" altLang="ja-JP" dirty="0" err="1" smtClean="0"/>
              <a:t>o</a:t>
            </a:r>
            <a:r>
              <a:rPr lang="en-US" altLang="ja-JP" dirty="0" smtClean="0"/>
              <a:t> our</a:t>
            </a:r>
            <a:r>
              <a:rPr lang="en-US" altLang="ja-JP" baseline="0" dirty="0" smtClean="0"/>
              <a:t> results show that the strong suppression and positive v2 of HF.</a:t>
            </a:r>
          </a:p>
          <a:p>
            <a:r>
              <a:rPr lang="en-US" altLang="ja-JP" baseline="0" dirty="0" smtClean="0"/>
              <a:t>Here is comparison of data and theoretical calculations.</a:t>
            </a:r>
          </a:p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FFC8-B4A6-E443-BE05-5302439D0AE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750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604A-4223-3B42-A454-8CE27EA207AD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48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20DE4E-13C9-6643-9386-413A526F3C26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94C-8E61-DE44-8762-4733358BA45A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5D62-36EC-3F43-B99D-9AC5D4D5668F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474-FF90-EE49-AB1F-BB7290DFE7A9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007AE7D-9EF1-114E-88AB-5F201EDED9F0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DAB8-3F4F-B14A-93AC-02C431496718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027-8247-4548-AF5D-8BDA57D6DE92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5A26-376D-A042-950A-DB99A5B2FF2A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12B9-DA1C-C24E-8406-3A595357A677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39EE-3990-8141-8E96-03DAE319E91C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7735-AEC3-194B-9079-418ADF257E5E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46EB87-4929-D543-B710-BA246C5E1F27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23708A-55FF-C643-B44C-5166A498101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2400" dirty="0" smtClean="0"/>
              <a:t>Heavy-</a:t>
            </a:r>
            <a:r>
              <a:rPr lang="en-US" altLang="ja-JP" sz="2400" dirty="0" err="1" smtClean="0"/>
              <a:t>Flavour</a:t>
            </a:r>
            <a:r>
              <a:rPr lang="en-US" altLang="ja-JP" sz="2400" dirty="0" smtClean="0"/>
              <a:t> Physics in Heavy-Ion Collisions</a:t>
            </a:r>
            <a:endParaRPr lang="ja-JP" alt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229200"/>
            <a:ext cx="7776864" cy="533400"/>
          </a:xfrm>
        </p:spPr>
        <p:txBody>
          <a:bodyPr>
            <a:noAutofit/>
          </a:bodyPr>
          <a:lstStyle/>
          <a:p>
            <a:pPr algn="ctr"/>
            <a:r>
              <a:rPr lang="en-US" altLang="ja-JP" sz="1700" b="1" dirty="0" smtClean="0"/>
              <a:t>Shingo Sakai (Univ. of Tsukuba)</a:t>
            </a:r>
          </a:p>
        </p:txBody>
      </p:sp>
      <p:pic>
        <p:nvPicPr>
          <p:cNvPr id="7" name="Picture 48" descr="2012-Jul-04-thumb-620px_4_Color_Logo_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481" y="696545"/>
            <a:ext cx="1854200" cy="2482742"/>
          </a:xfrm>
          <a:prstGeom prst="rect">
            <a:avLst/>
          </a:prstGeom>
        </p:spPr>
      </p:pic>
      <p:pic>
        <p:nvPicPr>
          <p:cNvPr id="8" name="Picture 48" descr="2012-Jul-04-thumb-620px_4_Color_Logo_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881" y="848945"/>
            <a:ext cx="1854200" cy="2482742"/>
          </a:xfrm>
          <a:prstGeom prst="rect">
            <a:avLst/>
          </a:prstGeom>
        </p:spPr>
      </p:pic>
      <p:pic>
        <p:nvPicPr>
          <p:cNvPr id="9" name="Picture 48" descr="2012-Jul-04-thumb-620px_4_Color_Logo_C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281" y="1001345"/>
            <a:ext cx="1854200" cy="2482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</a:t>
            </a:r>
            <a:r>
              <a:rPr lang="en-US" altLang="ja-JP" dirty="0" err="1" smtClean="0"/>
              <a:t>Azimuthal</a:t>
            </a:r>
            <a:r>
              <a:rPr lang="en-US" altLang="ja-JP" dirty="0" smtClean="0"/>
              <a:t> anisotropy of D mesons</a:t>
            </a:r>
            <a:endParaRPr lang="ja-JP" altLang="en-US" dirty="0"/>
          </a:p>
        </p:txBody>
      </p:sp>
      <p:pic>
        <p:nvPicPr>
          <p:cNvPr id="6" name="Picture 5" descr="2014-May-11-v2D0-3CentBins-withLigh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21852"/>
            <a:ext cx="5841876" cy="3286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501" y="4765375"/>
            <a:ext cx="6976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kumimoji="1" lang="en-US" altLang="ja-JP" dirty="0" smtClean="0"/>
              <a:t> Non</a:t>
            </a:r>
            <a:r>
              <a:rPr lang="ja-JP" altLang="ja-JP" dirty="0" smtClean="0"/>
              <a:t> </a:t>
            </a:r>
            <a:r>
              <a:rPr kumimoji="1" lang="en-US" altLang="ja-JP" dirty="0" smtClean="0"/>
              <a:t>zero D v</a:t>
            </a:r>
            <a:r>
              <a:rPr kumimoji="1" lang="en-US" altLang="ja-JP" baseline="-25000" dirty="0" smtClean="0"/>
              <a:t>2 </a:t>
            </a:r>
            <a:r>
              <a:rPr kumimoji="1" lang="en-US" altLang="ja-JP" dirty="0" smtClean="0"/>
              <a:t>at low </a:t>
            </a:r>
            <a:r>
              <a:rPr kumimoji="1" lang="en-US" altLang="ja-JP" i="1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lang="en-US" altLang="ja-JP" baseline="-25000" dirty="0" smtClean="0"/>
              <a:t> </a:t>
            </a:r>
            <a:endParaRPr lang="en-US" altLang="ja-JP" dirty="0" smtClean="0"/>
          </a:p>
          <a:p>
            <a:pPr>
              <a:buFont typeface="Wingdings" charset="2"/>
              <a:buChar char="§"/>
            </a:pPr>
            <a:r>
              <a:rPr lang="ja-JP" altLang="ja-JP" dirty="0" smtClean="0">
                <a:solidFill>
                  <a:srgbClr val="0000FF"/>
                </a:solidFill>
              </a:rPr>
              <a:t> T</a:t>
            </a:r>
            <a:r>
              <a:rPr lang="en-US" altLang="ja-JP" dirty="0" smtClean="0">
                <a:solidFill>
                  <a:srgbClr val="0000FF"/>
                </a:solidFill>
              </a:rPr>
              <a:t>ends to get large from central (0-10%) </a:t>
            </a:r>
            <a:r>
              <a:rPr lang="ja-JP" altLang="ja-JP" dirty="0" smtClean="0">
                <a:solidFill>
                  <a:srgbClr val="0000FF"/>
                </a:solidFill>
              </a:rPr>
              <a:t>t</a:t>
            </a:r>
            <a:r>
              <a:rPr lang="en-US" altLang="ja-JP" dirty="0" smtClean="0">
                <a:solidFill>
                  <a:srgbClr val="0000FF"/>
                </a:solidFill>
              </a:rPr>
              <a:t>o mid-central (30-50%)</a:t>
            </a:r>
            <a:r>
              <a:rPr lang="en-US" altLang="ja-JP" dirty="0" smtClean="0"/>
              <a:t> </a:t>
            </a:r>
          </a:p>
          <a:p>
            <a:pPr lvl="1">
              <a:buClr>
                <a:srgbClr val="008000"/>
              </a:buClr>
              <a:buFont typeface="Wingdings" charset="2"/>
              <a:buChar char="§"/>
            </a:pPr>
            <a:r>
              <a:rPr lang="en-US" altLang="ja-JP" dirty="0" smtClean="0">
                <a:solidFill>
                  <a:srgbClr val="008000"/>
                </a:solidFill>
              </a:rPr>
              <a:t> </a:t>
            </a:r>
            <a:r>
              <a:rPr lang="en-US" altLang="ja-JP" dirty="0" smtClean="0"/>
              <a:t>driving force : pressure gradient (get larger central to mid-central)</a:t>
            </a:r>
          </a:p>
          <a:p>
            <a:pPr lvl="1">
              <a:buClr>
                <a:srgbClr val="008000"/>
              </a:buClr>
              <a:buFont typeface="Wingdings" charset="2"/>
              <a:buChar char="§"/>
            </a:pPr>
            <a:r>
              <a:rPr lang="en-US" altLang="ja-JP" baseline="-25000" dirty="0"/>
              <a:t> </a:t>
            </a:r>
            <a:r>
              <a:rPr lang="en-US" altLang="ja-JP" dirty="0" smtClean="0"/>
              <a:t>hydro dynamical behavior</a:t>
            </a:r>
          </a:p>
          <a:p>
            <a:pPr>
              <a:buFont typeface="Wingdings" charset="2"/>
              <a:buChar char="§"/>
            </a:pP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Charm quarks </a:t>
            </a:r>
            <a:r>
              <a:rPr lang="en-US" altLang="ja-JP" dirty="0" smtClean="0">
                <a:solidFill>
                  <a:srgbClr val="FF0000"/>
                </a:solidFill>
              </a:rPr>
              <a:t>participate to the collective motion of the system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23858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PRC 90 (2014)</a:t>
            </a:r>
            <a:r>
              <a:rPr lang="ja-JP" altLang="ja-JP" sz="1400" dirty="0" smtClean="0"/>
              <a:t> </a:t>
            </a:r>
            <a:r>
              <a:rPr kumimoji="1" lang="en-US" altLang="ja-JP" sz="1400" dirty="0" smtClean="0"/>
              <a:t>034904</a:t>
            </a:r>
            <a:endParaRPr kumimoji="1" lang="ja-JP" altLang="en-US" sz="1400" dirty="0"/>
          </a:p>
        </p:txBody>
      </p:sp>
      <p:sp>
        <p:nvSpPr>
          <p:cNvPr id="8" name="円/楕円 7"/>
          <p:cNvSpPr/>
          <p:nvPr/>
        </p:nvSpPr>
        <p:spPr>
          <a:xfrm>
            <a:off x="5518414" y="3618349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239116" y="3618349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761842" y="3618349"/>
            <a:ext cx="558597" cy="4223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761842" y="3618349"/>
            <a:ext cx="558597" cy="4068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D95F-D8ED-4D43-8D89-0A96BDDF5622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9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Comparison with models</a:t>
            </a:r>
            <a:endParaRPr lang="ja-JP" altLang="en-US" dirty="0"/>
          </a:p>
        </p:txBody>
      </p:sp>
      <p:pic>
        <p:nvPicPr>
          <p:cNvPr id="5" name="Picture 4" descr="2013-Aug-28-RAADwithModels_cmpv4_7model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3873588" cy="2971800"/>
          </a:xfrm>
          <a:prstGeom prst="rect">
            <a:avLst/>
          </a:prstGeom>
        </p:spPr>
      </p:pic>
      <p:pic>
        <p:nvPicPr>
          <p:cNvPr id="6" name="Picture 5" descr="2013-Aug-28-v2AverDandModels-HalfTPCEP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3889879" cy="2984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899" y="4355898"/>
            <a:ext cx="8118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altLang="ja-JP" dirty="0" smtClean="0">
                <a:solidFill>
                  <a:srgbClr val="008000"/>
                </a:solidFill>
              </a:rPr>
              <a:t> Theoretical calculations </a:t>
            </a:r>
          </a:p>
          <a:p>
            <a:pPr lvl="1">
              <a:buFont typeface="Wingdings" charset="2"/>
              <a:buChar char="§"/>
            </a:pPr>
            <a:r>
              <a:rPr lang="en-US" altLang="ja-JP" dirty="0" smtClean="0">
                <a:solidFill>
                  <a:srgbClr val="008000"/>
                </a:solidFill>
              </a:rPr>
              <a:t> initial</a:t>
            </a:r>
            <a:r>
              <a:rPr lang="en-US" altLang="ja-JP" dirty="0" smtClean="0"/>
              <a:t>: with/without cold nuclear matter from PDF</a:t>
            </a:r>
          </a:p>
          <a:p>
            <a:pPr lvl="1">
              <a:buFont typeface="Wingdings" charset="2"/>
              <a:buChar char="§"/>
            </a:pPr>
            <a:r>
              <a:rPr lang="en-US" altLang="ja-JP" dirty="0" smtClean="0">
                <a:solidFill>
                  <a:srgbClr val="008000"/>
                </a:solidFill>
              </a:rPr>
              <a:t> medium modeling</a:t>
            </a:r>
            <a:r>
              <a:rPr lang="en-US" altLang="ja-JP" dirty="0" smtClean="0"/>
              <a:t>: Hydro, </a:t>
            </a:r>
            <a:r>
              <a:rPr lang="en-US" altLang="ja-JP" dirty="0" err="1" smtClean="0"/>
              <a:t>Glauber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transportation </a:t>
            </a:r>
          </a:p>
          <a:p>
            <a:pPr lvl="1">
              <a:buFont typeface="Wingdings" charset="2"/>
              <a:buChar char="§"/>
            </a:pPr>
            <a:r>
              <a:rPr lang="en-US" altLang="ja-JP" dirty="0" smtClean="0">
                <a:solidFill>
                  <a:srgbClr val="008000"/>
                </a:solidFill>
              </a:rPr>
              <a:t> interaction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radiative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collisional</a:t>
            </a:r>
            <a:r>
              <a:rPr lang="en-US" altLang="ja-JP" dirty="0" smtClean="0"/>
              <a:t>, resonant interaction </a:t>
            </a:r>
          </a:p>
          <a:p>
            <a:pPr lvl="1">
              <a:buFont typeface="Wingdings" charset="2"/>
              <a:buChar char="§"/>
            </a:pPr>
            <a:r>
              <a:rPr lang="en-US" altLang="ja-JP" dirty="0" smtClean="0">
                <a:solidFill>
                  <a:srgbClr val="008000"/>
                </a:solidFill>
              </a:rPr>
              <a:t> </a:t>
            </a:r>
            <a:r>
              <a:rPr lang="en-US" altLang="ja-JP" dirty="0" err="1" smtClean="0">
                <a:solidFill>
                  <a:srgbClr val="008000"/>
                </a:solidFill>
              </a:rPr>
              <a:t>hadronization</a:t>
            </a:r>
            <a:r>
              <a:rPr lang="en-US" altLang="ja-JP" dirty="0" smtClean="0"/>
              <a:t>: fragmentation, </a:t>
            </a:r>
            <a:r>
              <a:rPr lang="en-US" altLang="ja-JP" dirty="0" err="1" smtClean="0"/>
              <a:t>coalesence</a:t>
            </a:r>
            <a:endParaRPr lang="en-US" altLang="ja-JP" dirty="0" smtClean="0"/>
          </a:p>
          <a:p>
            <a:pPr>
              <a:buFont typeface="Wingdings" charset="2"/>
              <a:buChar char="§"/>
            </a:pPr>
            <a:r>
              <a:rPr lang="en-US" altLang="ja-JP" dirty="0" smtClean="0">
                <a:solidFill>
                  <a:srgbClr val="0000FF"/>
                </a:solidFill>
              </a:rPr>
              <a:t> Large suppression and non-zero v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dirty="0" smtClean="0">
                <a:solidFill>
                  <a:srgbClr val="0000FF"/>
                </a:solidFill>
              </a:rPr>
              <a:t> (at low </a:t>
            </a:r>
            <a:r>
              <a:rPr lang="en-US" altLang="ja-JP" i="1" dirty="0" err="1" smtClean="0">
                <a:solidFill>
                  <a:srgbClr val="0000FF"/>
                </a:solidFill>
              </a:rPr>
              <a:t>p</a:t>
            </a:r>
            <a:r>
              <a:rPr lang="en-US" altLang="ja-JP" baseline="-25000" dirty="0" err="1" smtClean="0">
                <a:solidFill>
                  <a:srgbClr val="0000FF"/>
                </a:solidFill>
              </a:rPr>
              <a:t>T</a:t>
            </a:r>
            <a:r>
              <a:rPr lang="en-US" altLang="ja-JP" dirty="0" smtClean="0">
                <a:solidFill>
                  <a:srgbClr val="0000FF"/>
                </a:solidFill>
              </a:rPr>
              <a:t>) are represented by models, but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ja-JP" altLang="ja-JP" dirty="0" smtClean="0">
                <a:solidFill>
                  <a:srgbClr val="0000FF"/>
                </a:solidFill>
              </a:rPr>
              <a:t>s</a:t>
            </a:r>
            <a:r>
              <a:rPr lang="en-US" altLang="ja-JP" dirty="0" err="1" smtClean="0">
                <a:solidFill>
                  <a:srgbClr val="0000FF"/>
                </a:solidFill>
              </a:rPr>
              <a:t>imultaneous</a:t>
            </a:r>
            <a:r>
              <a:rPr lang="en-US" altLang="ja-JP" dirty="0" smtClean="0">
                <a:solidFill>
                  <a:srgbClr val="0000FF"/>
                </a:solidFill>
              </a:rPr>
              <a:t> reproduction of the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R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AA</a:t>
            </a:r>
            <a:r>
              <a:rPr lang="en-US" altLang="ja-JP" dirty="0" smtClean="0">
                <a:solidFill>
                  <a:srgbClr val="0000FF"/>
                </a:solidFill>
              </a:rPr>
              <a:t> and v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2</a:t>
            </a:r>
            <a:r>
              <a:rPr lang="en-US" altLang="ja-JP" dirty="0" smtClean="0">
                <a:solidFill>
                  <a:srgbClr val="0000FF"/>
                </a:solidFill>
              </a:rPr>
              <a:t> is challenging </a:t>
            </a:r>
          </a:p>
          <a:p>
            <a:pPr>
              <a:buFont typeface="Wingdings" charset="2"/>
              <a:buChar char="§"/>
            </a:pPr>
            <a:endParaRPr lang="en-US" altLang="ja-JP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486172" y="1217711"/>
            <a:ext cx="1648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JHEP09(2012)112</a:t>
            </a:r>
            <a:endParaRPr lang="ja-JP" alt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324600" y="1217711"/>
            <a:ext cx="2044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PRC 90 (2014) 034904</a:t>
            </a:r>
            <a:endParaRPr lang="ja-JP" altLang="en-US" sz="14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AAF-14BC-274D-B63D-82F9926C7913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5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Heavy-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production in pp collision is well described by </a:t>
            </a:r>
            <a:r>
              <a:rPr kumimoji="1" lang="en-US" altLang="ja-JP" dirty="0" err="1" smtClean="0"/>
              <a:t>pQCD</a:t>
            </a:r>
            <a:r>
              <a:rPr kumimoji="1" lang="en-US" altLang="ja-JP" dirty="0" smtClean="0"/>
              <a:t> calculation</a:t>
            </a:r>
          </a:p>
          <a:p>
            <a:r>
              <a:rPr lang="en-US" altLang="ja-JP" dirty="0" smtClean="0"/>
              <a:t>Cold Nuclear Matter effects are small in heavy-</a:t>
            </a:r>
            <a:r>
              <a:rPr lang="en-US" altLang="ja-JP" dirty="0" err="1" smtClean="0"/>
              <a:t>flavour</a:t>
            </a:r>
            <a:r>
              <a:rPr lang="en-US" altLang="ja-JP" dirty="0" smtClean="0"/>
              <a:t> productions</a:t>
            </a:r>
          </a:p>
          <a:p>
            <a:r>
              <a:rPr lang="en-US" altLang="ja-JP" dirty="0" smtClean="0"/>
              <a:t>A strong suppression </a:t>
            </a:r>
            <a:r>
              <a:rPr lang="en-US" altLang="ja-JP" dirty="0"/>
              <a:t>of heavy-</a:t>
            </a:r>
            <a:r>
              <a:rPr lang="en-US" altLang="ja-JP" dirty="0" err="1"/>
              <a:t>flavour</a:t>
            </a:r>
            <a:r>
              <a:rPr lang="en-US" altLang="ja-JP" dirty="0"/>
              <a:t> </a:t>
            </a:r>
            <a:r>
              <a:rPr lang="en-US" altLang="ja-JP" dirty="0" smtClean="0"/>
              <a:t> production and a positive elliptic flow (v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 are observed in heavy-ion collisions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Charm and beauty are significantly lose their energy 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Charm </a:t>
            </a:r>
            <a:r>
              <a:rPr lang="en-US" altLang="ja-JP" dirty="0">
                <a:solidFill>
                  <a:schemeClr val="tx1"/>
                </a:solidFill>
              </a:rPr>
              <a:t>quarks participate to the collective motion of the system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Heavy </a:t>
            </a:r>
            <a:r>
              <a:rPr lang="en-US" altLang="ja-JP" dirty="0" err="1">
                <a:solidFill>
                  <a:srgbClr val="FF0000"/>
                </a:solidFill>
              </a:rPr>
              <a:t>flavours</a:t>
            </a:r>
            <a:r>
              <a:rPr lang="en-US" altLang="ja-JP" dirty="0">
                <a:solidFill>
                  <a:srgbClr val="FF0000"/>
                </a:solidFill>
              </a:rPr>
              <a:t> strongly interact with hot and dense QCD </a:t>
            </a:r>
          </a:p>
          <a:p>
            <a:pPr marL="274320" lvl="1" indent="0">
              <a:buNone/>
            </a:pPr>
            <a:r>
              <a:rPr lang="en-US" altLang="ja-JP" sz="2600" dirty="0">
                <a:solidFill>
                  <a:srgbClr val="FF0000"/>
                </a:solidFill>
              </a:rPr>
              <a:t> </a:t>
            </a:r>
            <a:r>
              <a:rPr lang="en-US" altLang="ja-JP" sz="2600" dirty="0" smtClean="0">
                <a:solidFill>
                  <a:srgbClr val="FF0000"/>
                </a:solidFill>
              </a:rPr>
              <a:t>matter </a:t>
            </a:r>
            <a:r>
              <a:rPr lang="en-US" altLang="ja-JP" sz="2600" dirty="0">
                <a:solidFill>
                  <a:srgbClr val="FF0000"/>
                </a:solidFill>
              </a:rPr>
              <a:t>formed in </a:t>
            </a:r>
            <a:r>
              <a:rPr lang="en-US" altLang="ja-JP" sz="2600" dirty="0" err="1">
                <a:solidFill>
                  <a:srgbClr val="FF0000"/>
                </a:solidFill>
              </a:rPr>
              <a:t>Pb-Pb</a:t>
            </a:r>
            <a:r>
              <a:rPr lang="en-US" altLang="ja-JP" sz="2600" dirty="0">
                <a:solidFill>
                  <a:srgbClr val="FF0000"/>
                </a:solidFill>
              </a:rPr>
              <a:t> collisions </a:t>
            </a:r>
          </a:p>
          <a:p>
            <a:pPr lvl="1"/>
            <a:endParaRPr lang="ja-JP" altLang="en-US" dirty="0">
              <a:solidFill>
                <a:schemeClr val="tx1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C91F-6C08-7F4D-B184-4BD910629FEF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8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Heavy quarks in heavy-ion collisions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194866" y="1502547"/>
            <a:ext cx="8229600" cy="493045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>
                <a:solidFill>
                  <a:srgbClr val="0432FF"/>
                </a:solidFill>
              </a:rPr>
              <a:t>The goal of the relativistic heavy-ion collisions (HIC)</a:t>
            </a:r>
          </a:p>
          <a:p>
            <a:pPr lvl="1"/>
            <a:r>
              <a:rPr lang="en-US" altLang="ja-JP" sz="2600" dirty="0" smtClean="0">
                <a:solidFill>
                  <a:schemeClr val="tx1"/>
                </a:solidFill>
              </a:rPr>
              <a:t>Create &amp; study the hot and dense QCD matter, </a:t>
            </a:r>
          </a:p>
          <a:p>
            <a:pPr marL="274320" lvl="1" indent="0">
              <a:buNone/>
            </a:pPr>
            <a:r>
              <a:rPr lang="en-US" altLang="ja-JP" sz="2600" dirty="0" smtClean="0">
                <a:solidFill>
                  <a:schemeClr val="tx1"/>
                </a:solidFill>
              </a:rPr>
              <a:t>   Quark-Gluon plasma (QGP), which is a state of matter         </a:t>
            </a:r>
          </a:p>
          <a:p>
            <a:pPr marL="274320" lvl="1" indent="0">
              <a:buNone/>
            </a:pPr>
            <a:r>
              <a:rPr lang="en-US" altLang="ja-JP" sz="2600" dirty="0">
                <a:solidFill>
                  <a:schemeClr val="tx1"/>
                </a:solidFill>
              </a:rPr>
              <a:t> </a:t>
            </a:r>
            <a:r>
              <a:rPr lang="en-US" altLang="ja-JP" sz="2600" dirty="0" smtClean="0">
                <a:solidFill>
                  <a:schemeClr val="tx1"/>
                </a:solidFill>
              </a:rPr>
              <a:t>  a few </a:t>
            </a:r>
            <a:r>
              <a:rPr lang="en-US" altLang="ja-JP" sz="2600" dirty="0" err="1" smtClean="0">
                <a:solidFill>
                  <a:schemeClr val="tx1"/>
                </a:solidFill>
              </a:rPr>
              <a:t>μs</a:t>
            </a:r>
            <a:r>
              <a:rPr lang="en-US" altLang="ja-JP" sz="2600" smtClean="0">
                <a:solidFill>
                  <a:schemeClr val="tx1"/>
                </a:solidFill>
              </a:rPr>
              <a:t> after Big-Bang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lvl="1"/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rgbClr val="0432FF"/>
                </a:solidFill>
              </a:rPr>
              <a:t>Heavy </a:t>
            </a:r>
            <a:r>
              <a:rPr lang="en-US" altLang="ja-JP" dirty="0" err="1">
                <a:solidFill>
                  <a:srgbClr val="0432FF"/>
                </a:solidFill>
              </a:rPr>
              <a:t>flavour</a:t>
            </a:r>
            <a:r>
              <a:rPr lang="en-US" altLang="ja-JP" dirty="0">
                <a:solidFill>
                  <a:srgbClr val="0432FF"/>
                </a:solidFill>
              </a:rPr>
              <a:t> (c &amp; b) production </a:t>
            </a:r>
            <a:endParaRPr lang="en-US" altLang="ja-JP" dirty="0" smtClean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432FF"/>
                </a:solidFill>
              </a:rPr>
              <a:t>    in </a:t>
            </a:r>
            <a:r>
              <a:rPr lang="en-US" altLang="ja-JP" dirty="0">
                <a:solidFill>
                  <a:srgbClr val="0432FF"/>
                </a:solidFill>
              </a:rPr>
              <a:t>heavy-ion </a:t>
            </a:r>
            <a:r>
              <a:rPr lang="en-US" altLang="ja-JP" dirty="0" smtClean="0">
                <a:solidFill>
                  <a:srgbClr val="0432FF"/>
                </a:solidFill>
              </a:rPr>
              <a:t>collisions</a:t>
            </a:r>
          </a:p>
          <a:p>
            <a:pPr lvl="1"/>
            <a:r>
              <a:rPr lang="en-US" altLang="ja-JP" sz="2600" dirty="0">
                <a:solidFill>
                  <a:srgbClr val="00B050"/>
                </a:solidFill>
              </a:rPr>
              <a:t>Created in initial </a:t>
            </a:r>
            <a:r>
              <a:rPr lang="en-US" altLang="ja-JP" sz="2600" dirty="0" err="1">
                <a:solidFill>
                  <a:srgbClr val="00B050"/>
                </a:solidFill>
              </a:rPr>
              <a:t>parton-parton</a:t>
            </a:r>
            <a:r>
              <a:rPr lang="en-US" altLang="ja-JP" sz="2600" dirty="0">
                <a:solidFill>
                  <a:srgbClr val="00B050"/>
                </a:solidFill>
              </a:rPr>
              <a:t> </a:t>
            </a:r>
            <a:endParaRPr lang="en-US" altLang="ja-JP" sz="2600" dirty="0" smtClean="0">
              <a:solidFill>
                <a:srgbClr val="00B050"/>
              </a:solidFill>
            </a:endParaRPr>
          </a:p>
          <a:p>
            <a:pPr marL="274320" lvl="1" indent="0">
              <a:buNone/>
            </a:pPr>
            <a:r>
              <a:rPr lang="en-US" altLang="ja-JP" sz="2600" dirty="0" smtClean="0">
                <a:solidFill>
                  <a:srgbClr val="00B050"/>
                </a:solidFill>
              </a:rPr>
              <a:t>   scattering, and traverse </a:t>
            </a:r>
            <a:r>
              <a:rPr lang="en-US" altLang="ja-JP" sz="2600" dirty="0">
                <a:solidFill>
                  <a:srgbClr val="00B050"/>
                </a:solidFill>
              </a:rPr>
              <a:t>and interact with </a:t>
            </a:r>
            <a:r>
              <a:rPr lang="en-US" altLang="ja-JP" sz="2600" dirty="0" smtClean="0">
                <a:solidFill>
                  <a:srgbClr val="00B050"/>
                </a:solidFill>
              </a:rPr>
              <a:t>QGP </a:t>
            </a:r>
            <a:endParaRPr lang="en-US" altLang="ja-JP" sz="2600" dirty="0">
              <a:solidFill>
                <a:srgbClr val="00B050"/>
              </a:solidFill>
            </a:endParaRPr>
          </a:p>
          <a:p>
            <a:pPr lvl="2"/>
            <a:r>
              <a:rPr lang="en-US" altLang="ja-JP" sz="2600" dirty="0"/>
              <a:t> </a:t>
            </a:r>
            <a:r>
              <a:rPr lang="en-US" altLang="ja-JP" sz="2200" dirty="0"/>
              <a:t>1/2m</a:t>
            </a:r>
            <a:r>
              <a:rPr lang="en-US" altLang="ja-JP" sz="2200" baseline="-25000" dirty="0"/>
              <a:t>c</a:t>
            </a:r>
            <a:r>
              <a:rPr lang="en-US" altLang="ja-JP" sz="2200" dirty="0"/>
              <a:t> (~0.07 </a:t>
            </a:r>
            <a:r>
              <a:rPr lang="en-US" altLang="ja-JP" sz="2200" dirty="0" err="1"/>
              <a:t>fm</a:t>
            </a:r>
            <a:r>
              <a:rPr lang="en-US" altLang="ja-JP" sz="2200" dirty="0"/>
              <a:t>/c) &lt; QGP formation (~0.1-1fm/c) </a:t>
            </a:r>
            <a:endParaRPr lang="en-US" altLang="ja-JP" sz="2200" dirty="0" smtClean="0"/>
          </a:p>
          <a:p>
            <a:pPr marL="594360" lvl="2" indent="0">
              <a:buNone/>
            </a:pPr>
            <a:r>
              <a:rPr lang="en-US" altLang="ja-JP" sz="2200" dirty="0"/>
              <a:t>  </a:t>
            </a:r>
            <a:r>
              <a:rPr lang="en-US" altLang="ja-JP" sz="2200" dirty="0" smtClean="0"/>
              <a:t>                              &lt;&lt; </a:t>
            </a:r>
            <a:r>
              <a:rPr lang="en-US" altLang="ja-JP" sz="2200" dirty="0"/>
              <a:t>QGP life (10 </a:t>
            </a:r>
            <a:r>
              <a:rPr lang="en-US" altLang="ja-JP" sz="2200" dirty="0" err="1"/>
              <a:t>fm</a:t>
            </a:r>
            <a:r>
              <a:rPr lang="en-US" altLang="ja-JP" sz="2200" dirty="0"/>
              <a:t>/c</a:t>
            </a:r>
            <a:r>
              <a:rPr lang="en-US" altLang="ja-JP" sz="2200" dirty="0" smtClean="0"/>
              <a:t>)</a:t>
            </a:r>
          </a:p>
          <a:p>
            <a:pPr marL="594360" lvl="2" indent="0">
              <a:buNone/>
            </a:pPr>
            <a:r>
              <a:rPr lang="en-US" altLang="ja-JP" sz="2600" dirty="0" smtClean="0">
                <a:solidFill>
                  <a:srgbClr val="FF0000"/>
                </a:solidFill>
              </a:rPr>
              <a:t>Ideal probe to investigate properties of QGP</a:t>
            </a:r>
          </a:p>
          <a:p>
            <a:pPr marL="594360" lvl="2" indent="0">
              <a:buNone/>
            </a:pPr>
            <a:endParaRPr lang="en-US" altLang="ja-JP" sz="2200" dirty="0"/>
          </a:p>
          <a:p>
            <a:endParaRPr lang="en-US" altLang="ja-JP" sz="3200" dirty="0">
              <a:solidFill>
                <a:srgbClr val="0432FF"/>
              </a:solidFill>
            </a:endParaRPr>
          </a:p>
          <a:p>
            <a:endParaRPr lang="en-US" altLang="ja-JP" sz="2900" dirty="0" smtClean="0">
              <a:solidFill>
                <a:schemeClr val="tx1"/>
              </a:solidFill>
            </a:endParaRPr>
          </a:p>
          <a:p>
            <a:endParaRPr kumimoji="1" lang="ja-JP" altLang="en-US" sz="2900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515222" y="2771058"/>
            <a:ext cx="2171578" cy="214982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0">
                <a:srgbClr val="FF0000"/>
              </a:gs>
              <a:gs pos="83000">
                <a:srgbClr val="FFC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20030493">
            <a:off x="7255596" y="3469109"/>
            <a:ext cx="97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harm</a:t>
            </a:r>
          </a:p>
          <a:p>
            <a:r>
              <a:rPr lang="en-US" altLang="ja-JP" dirty="0" smtClean="0"/>
              <a:t>beauty</a:t>
            </a:r>
            <a:endParaRPr kumimoji="1" lang="en-US" altLang="ja-JP" dirty="0" smtClean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7843218" y="3023593"/>
            <a:ext cx="1202807" cy="682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6371206" y="3951091"/>
            <a:ext cx="970040" cy="673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731246" y="3967773"/>
            <a:ext cx="610000" cy="656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515222" y="3967773"/>
            <a:ext cx="826024" cy="319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6371206" y="3984455"/>
            <a:ext cx="970040" cy="479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6515222" y="3984455"/>
            <a:ext cx="826024" cy="728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7843218" y="3202093"/>
            <a:ext cx="1008112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843218" y="3409083"/>
            <a:ext cx="936104" cy="297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7843218" y="3058439"/>
            <a:ext cx="799957" cy="647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7843218" y="2986069"/>
            <a:ext cx="1008112" cy="746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43218" y="3491138"/>
            <a:ext cx="1041557" cy="21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163032" y="2535555"/>
            <a:ext cx="98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D, B, e,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μ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20444785">
            <a:off x="7786028" y="2917732"/>
            <a:ext cx="6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jet</a:t>
            </a:r>
            <a:endParaRPr kumimoji="1" lang="ja-JP" altLang="en-US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22" name="日付プレースホルダー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EE1A-14DB-7A43-82F9-FCB64FD3B713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4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Nuclear modification factor (R</a:t>
            </a:r>
            <a:r>
              <a:rPr kumimoji="1" lang="en-US" altLang="ja-JP" baseline="-25000" dirty="0" smtClean="0"/>
              <a:t>AA</a:t>
            </a:r>
            <a:r>
              <a:rPr kumimoji="1" lang="en-US" altLang="ja-JP" dirty="0" smtClean="0"/>
              <a:t>) and elliptic flow (v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457200" y="1401702"/>
            <a:ext cx="8229600" cy="465807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3100" dirty="0" smtClean="0">
                <a:solidFill>
                  <a:srgbClr val="0432FF"/>
                </a:solidFill>
              </a:rPr>
              <a:t>Nuclear </a:t>
            </a:r>
            <a:r>
              <a:rPr lang="en-US" altLang="ja-JP" sz="3100" dirty="0">
                <a:solidFill>
                  <a:srgbClr val="0432FF"/>
                </a:solidFill>
              </a:rPr>
              <a:t>modification factor (R</a:t>
            </a:r>
            <a:r>
              <a:rPr lang="en-US" altLang="ja-JP" sz="3100" baseline="-25000" dirty="0">
                <a:solidFill>
                  <a:srgbClr val="0432FF"/>
                </a:solidFill>
              </a:rPr>
              <a:t>AA</a:t>
            </a:r>
            <a:r>
              <a:rPr lang="en-US" altLang="ja-JP" sz="3100" dirty="0" smtClean="0">
                <a:solidFill>
                  <a:srgbClr val="0432FF"/>
                </a:solidFill>
              </a:rPr>
              <a:t>)</a:t>
            </a:r>
          </a:p>
          <a:p>
            <a:pPr lvl="1"/>
            <a:endParaRPr lang="en-US" altLang="ja-JP" sz="2400" dirty="0" smtClean="0">
              <a:solidFill>
                <a:srgbClr val="0432FF"/>
              </a:solidFill>
            </a:endParaRPr>
          </a:p>
          <a:p>
            <a:pPr lvl="1"/>
            <a:endParaRPr lang="en-US" altLang="ja-JP" sz="2400" dirty="0" smtClean="0">
              <a:solidFill>
                <a:srgbClr val="0432FF"/>
              </a:solidFill>
            </a:endParaRPr>
          </a:p>
          <a:p>
            <a:pPr lvl="1"/>
            <a:endParaRPr lang="en-US" altLang="ja-JP" sz="2400" dirty="0" smtClean="0">
              <a:solidFill>
                <a:srgbClr val="0432FF"/>
              </a:solidFill>
            </a:endParaRPr>
          </a:p>
          <a:p>
            <a:pPr lvl="1"/>
            <a:r>
              <a:rPr lang="en-US" altLang="ja-JP" sz="2800" dirty="0" smtClean="0"/>
              <a:t>R</a:t>
            </a:r>
            <a:r>
              <a:rPr lang="en-US" altLang="ja-JP" sz="2800" baseline="-25000" dirty="0" smtClean="0"/>
              <a:t>AA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&lt; 1: suppression of yields </a:t>
            </a:r>
            <a:r>
              <a:rPr lang="en-US" altLang="ja-JP" sz="2800" dirty="0" err="1"/>
              <a:t>w.r.t</a:t>
            </a:r>
            <a:r>
              <a:rPr lang="en-US" altLang="ja-JP" sz="2800" dirty="0"/>
              <a:t>. pp collisions</a:t>
            </a:r>
          </a:p>
          <a:p>
            <a:pPr lvl="1"/>
            <a:r>
              <a:rPr lang="en-US" altLang="ja-JP" sz="2800" dirty="0">
                <a:solidFill>
                  <a:srgbClr val="00B050"/>
                </a:solidFill>
              </a:rPr>
              <a:t>Due to energy loss of </a:t>
            </a:r>
            <a:r>
              <a:rPr lang="en-US" altLang="ja-JP" sz="2800" dirty="0" err="1">
                <a:solidFill>
                  <a:srgbClr val="00B050"/>
                </a:solidFill>
              </a:rPr>
              <a:t>parton</a:t>
            </a:r>
            <a:r>
              <a:rPr lang="en-US" altLang="ja-JP" sz="2800" dirty="0">
                <a:solidFill>
                  <a:srgbClr val="00B050"/>
                </a:solidFill>
              </a:rPr>
              <a:t> via radiative and/or collisional </a:t>
            </a:r>
            <a:r>
              <a:rPr lang="en-US" altLang="ja-JP" sz="2800" dirty="0" smtClean="0">
                <a:solidFill>
                  <a:srgbClr val="00B050"/>
                </a:solidFill>
              </a:rPr>
              <a:t>process</a:t>
            </a:r>
          </a:p>
          <a:p>
            <a:pPr lvl="1"/>
            <a:r>
              <a:rPr lang="en-US" altLang="ja-JP" sz="2800" dirty="0"/>
              <a:t> </a:t>
            </a:r>
            <a:r>
              <a:rPr lang="en-US" altLang="ja-JP" sz="2800" dirty="0" smtClean="0"/>
              <a:t>Mass </a:t>
            </a:r>
            <a:r>
              <a:rPr lang="en-US" altLang="ja-JP" sz="2800" dirty="0"/>
              <a:t>&amp; </a:t>
            </a:r>
            <a:r>
              <a:rPr lang="en-US" altLang="ja-JP" sz="2800" dirty="0" err="1"/>
              <a:t>colour</a:t>
            </a:r>
            <a:r>
              <a:rPr lang="en-US" altLang="ja-JP" sz="2800" dirty="0"/>
              <a:t> charge dependence of energy </a:t>
            </a:r>
            <a:r>
              <a:rPr lang="en-US" altLang="ja-JP" sz="2800" dirty="0" smtClean="0"/>
              <a:t>loss</a:t>
            </a:r>
          </a:p>
          <a:p>
            <a:pPr lvl="2"/>
            <a:endParaRPr lang="en-US" altLang="ja-JP" sz="2600" dirty="0">
              <a:solidFill>
                <a:srgbClr val="00B050"/>
              </a:solidFill>
            </a:endParaRPr>
          </a:p>
          <a:p>
            <a:r>
              <a:rPr lang="en-US" altLang="ja-JP" sz="2900" dirty="0">
                <a:solidFill>
                  <a:srgbClr val="0432FF"/>
                </a:solidFill>
              </a:rPr>
              <a:t>Elliptic flow (v</a:t>
            </a:r>
            <a:r>
              <a:rPr lang="en-US" altLang="ja-JP" sz="2900" baseline="-25000" dirty="0">
                <a:solidFill>
                  <a:srgbClr val="0432FF"/>
                </a:solidFill>
              </a:rPr>
              <a:t>2</a:t>
            </a:r>
            <a:r>
              <a:rPr lang="en-US" altLang="ja-JP" sz="2900" dirty="0">
                <a:solidFill>
                  <a:srgbClr val="0432FF"/>
                </a:solidFill>
              </a:rPr>
              <a:t>)</a:t>
            </a:r>
          </a:p>
          <a:p>
            <a:pPr lvl="1"/>
            <a:r>
              <a:rPr lang="en-US" altLang="ja-JP" sz="2800" dirty="0" err="1">
                <a:ea typeface="Arial Unicode MS" charset="0"/>
                <a:cs typeface="Arial Unicode MS" charset="0"/>
              </a:rPr>
              <a:t>dN</a:t>
            </a:r>
            <a:r>
              <a:rPr lang="en-US" altLang="ja-JP" sz="2800" dirty="0">
                <a:ea typeface="Arial Unicode MS" charset="0"/>
                <a:cs typeface="Arial Unicode MS" charset="0"/>
              </a:rPr>
              <a:t>/d(</a:t>
            </a:r>
            <a:r>
              <a:rPr lang="en-US" altLang="ja-JP" sz="2800" dirty="0" err="1">
                <a:ea typeface="Arial Unicode MS" charset="0"/>
                <a:cs typeface="Arial Unicode MS" charset="0"/>
              </a:rPr>
              <a:t>φ-ψ</a:t>
            </a:r>
            <a:r>
              <a:rPr lang="en-US" altLang="ja-JP" sz="2800" baseline="-25000" dirty="0" err="1">
                <a:ea typeface="Arial Unicode MS" charset="0"/>
                <a:cs typeface="Arial Unicode MS" charset="0"/>
              </a:rPr>
              <a:t>RP</a:t>
            </a:r>
            <a:r>
              <a:rPr lang="en-US" altLang="ja-JP" sz="2800" dirty="0">
                <a:ea typeface="Arial Unicode MS" charset="0"/>
                <a:cs typeface="Arial Unicode MS" charset="0"/>
              </a:rPr>
              <a:t>) = …+ N</a:t>
            </a:r>
            <a:r>
              <a:rPr lang="en-US" altLang="ja-JP" sz="2800" baseline="-25000" dirty="0">
                <a:ea typeface="Arial Unicode MS" charset="0"/>
                <a:cs typeface="Arial Unicode MS" charset="0"/>
              </a:rPr>
              <a:t>0</a:t>
            </a:r>
            <a:r>
              <a:rPr lang="en-US" altLang="ja-JP" sz="2800" dirty="0">
                <a:ea typeface="Arial Unicode MS" charset="0"/>
                <a:cs typeface="Arial Unicode MS" charset="0"/>
              </a:rPr>
              <a:t>(1+2</a:t>
            </a:r>
            <a:r>
              <a:rPr lang="en-US" altLang="ja-JP" sz="2800" dirty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v</a:t>
            </a:r>
            <a:r>
              <a:rPr lang="en-US" altLang="ja-JP" sz="2800" baseline="-25000" dirty="0">
                <a:solidFill>
                  <a:srgbClr val="FF0000"/>
                </a:solidFill>
                <a:ea typeface="Arial Unicode MS" charset="0"/>
                <a:cs typeface="Arial Unicode MS" charset="0"/>
              </a:rPr>
              <a:t>2</a:t>
            </a:r>
            <a:r>
              <a:rPr lang="en-US" altLang="ja-JP" sz="2800" dirty="0">
                <a:ea typeface="Arial Unicode MS" charset="0"/>
                <a:cs typeface="Arial Unicode MS" charset="0"/>
              </a:rPr>
              <a:t>cos(2(</a:t>
            </a:r>
            <a:r>
              <a:rPr lang="en-US" altLang="ja-JP" sz="2800" dirty="0" err="1">
                <a:ea typeface="Arial Unicode MS" charset="0"/>
                <a:cs typeface="Arial Unicode MS" charset="0"/>
              </a:rPr>
              <a:t>φ-ψ</a:t>
            </a:r>
            <a:r>
              <a:rPr lang="en-US" altLang="ja-JP" sz="2800" baseline="-25000" dirty="0" err="1">
                <a:ea typeface="Arial Unicode MS" charset="0"/>
                <a:cs typeface="Arial Unicode MS" charset="0"/>
              </a:rPr>
              <a:t>RP</a:t>
            </a:r>
            <a:r>
              <a:rPr lang="en-US" altLang="ja-JP" sz="2800" dirty="0">
                <a:ea typeface="Arial Unicode MS" charset="0"/>
                <a:cs typeface="Arial Unicode MS" charset="0"/>
              </a:rPr>
              <a:t>))) +…</a:t>
            </a:r>
          </a:p>
          <a:p>
            <a:pPr lvl="1"/>
            <a:r>
              <a:rPr lang="en-US" altLang="ja-JP" sz="2800" dirty="0" smtClean="0">
                <a:solidFill>
                  <a:srgbClr val="00B050"/>
                </a:solidFill>
              </a:rPr>
              <a:t>Pressure </a:t>
            </a:r>
            <a:r>
              <a:rPr lang="en-US" altLang="ja-JP" sz="2800" dirty="0">
                <a:solidFill>
                  <a:srgbClr val="00B050"/>
                </a:solidFill>
              </a:rPr>
              <a:t>gradient in non-central collisions (low </a:t>
            </a:r>
            <a:r>
              <a:rPr lang="en-US" altLang="ja-JP" sz="2800" dirty="0" err="1">
                <a:solidFill>
                  <a:srgbClr val="00B050"/>
                </a:solidFill>
              </a:rPr>
              <a:t>p</a:t>
            </a:r>
            <a:r>
              <a:rPr lang="en-US" altLang="ja-JP" sz="2800" baseline="-25000" dirty="0" err="1">
                <a:solidFill>
                  <a:srgbClr val="00B050"/>
                </a:solidFill>
              </a:rPr>
              <a:t>T</a:t>
            </a:r>
            <a:r>
              <a:rPr lang="en-US" altLang="ja-JP" sz="2800" dirty="0">
                <a:solidFill>
                  <a:srgbClr val="00B050"/>
                </a:solidFill>
              </a:rPr>
              <a:t>)</a:t>
            </a:r>
          </a:p>
          <a:p>
            <a:pPr lvl="2"/>
            <a:r>
              <a:rPr lang="en-US" altLang="ja-JP" sz="2800" dirty="0">
                <a:solidFill>
                  <a:srgbClr val="00B050"/>
                </a:solidFill>
              </a:rPr>
              <a:t>Sensitive to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thermalisation</a:t>
            </a:r>
            <a:r>
              <a:rPr lang="en-US" altLang="ja-JP" sz="2800" dirty="0" smtClean="0">
                <a:solidFill>
                  <a:srgbClr val="00B050"/>
                </a:solidFill>
              </a:rPr>
              <a:t> </a:t>
            </a:r>
            <a:r>
              <a:rPr lang="en-US" altLang="ja-JP" sz="2800" dirty="0">
                <a:solidFill>
                  <a:srgbClr val="00B050"/>
                </a:solidFill>
              </a:rPr>
              <a:t>of matter</a:t>
            </a:r>
          </a:p>
          <a:p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560345" y="4005064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772400" y="4005064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8370168" y="4462264"/>
            <a:ext cx="633264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11" idx="2"/>
          </p:cNvCxnSpPr>
          <p:nvPr/>
        </p:nvCxnSpPr>
        <p:spPr>
          <a:xfrm flipH="1">
            <a:off x="7272313" y="4462264"/>
            <a:ext cx="5000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98859" y="496181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Non-central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72816"/>
            <a:ext cx="3494194" cy="933982"/>
          </a:xfrm>
          <a:prstGeom prst="rect">
            <a:avLst/>
          </a:prstGeom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5AB4-5622-DD48-89A2-F80B2AFAD0CF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5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Heavy-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productions in pp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315" y="4874279"/>
            <a:ext cx="7866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/>
              <a:t>Heavy-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production in pp collisions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Reference for the production in heavy-ion collisions 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Important to understand the production mechanism not only experiment </a:t>
            </a:r>
          </a:p>
          <a:p>
            <a:pPr lvl="1"/>
            <a:r>
              <a:rPr lang="en-US" altLang="ja-JP" dirty="0" smtClean="0"/>
              <a:t>     but also theoretical calculations for HIC</a:t>
            </a:r>
          </a:p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>
                <a:solidFill>
                  <a:srgbClr val="FF0000"/>
                </a:solidFill>
              </a:rPr>
              <a:t>Production cross sections are well described by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pQCD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calculations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87429"/>
            <a:ext cx="4063592" cy="3766930"/>
          </a:xfrm>
          <a:prstGeom prst="rect">
            <a:avLst/>
          </a:prstGeom>
        </p:spPr>
      </p:pic>
      <p:pic>
        <p:nvPicPr>
          <p:cNvPr id="9" name="Picture 3" descr="D_LHC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261462"/>
            <a:ext cx="3137455" cy="3608074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056184" y="1248273"/>
            <a:ext cx="234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JHEP1603(2016)159</a:t>
            </a:r>
            <a:endParaRPr kumimoji="1" lang="ja-JP" altLang="en-US" sz="1400" dirty="0"/>
          </a:p>
        </p:txBody>
      </p:sp>
      <p:sp>
        <p:nvSpPr>
          <p:cNvPr id="11" name="TextBox 13"/>
          <p:cNvSpPr txBox="1"/>
          <p:nvPr/>
        </p:nvSpPr>
        <p:spPr>
          <a:xfrm>
            <a:off x="1304676" y="4081664"/>
            <a:ext cx="943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13 </a:t>
            </a:r>
            <a:r>
              <a:rPr kumimoji="1" lang="en-US" altLang="ja-JP" sz="1400" b="1" dirty="0" err="1" smtClean="0"/>
              <a:t>TeV</a:t>
            </a:r>
            <a:endParaRPr kumimoji="1" lang="ja-JP" altLang="en-US" sz="1400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426E-0138-1447-8E19-AEF5A4B76A63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79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Heavy-</a:t>
            </a:r>
            <a:r>
              <a:rPr lang="en-US" altLang="ja-JP" dirty="0" err="1"/>
              <a:t>flavour</a:t>
            </a:r>
            <a:r>
              <a:rPr lang="en-US" altLang="ja-JP" dirty="0"/>
              <a:t> productions in </a:t>
            </a:r>
            <a:r>
              <a:rPr lang="en-US" altLang="ja-JP" dirty="0" err="1" smtClean="0"/>
              <a:t>pA</a:t>
            </a:r>
            <a:endParaRPr kumimoji="1" lang="ja-JP" altLang="en-US" dirty="0"/>
          </a:p>
        </p:txBody>
      </p:sp>
      <p:sp>
        <p:nvSpPr>
          <p:cNvPr id="6" name="TextBox 8"/>
          <p:cNvSpPr txBox="1"/>
          <p:nvPr/>
        </p:nvSpPr>
        <p:spPr>
          <a:xfrm>
            <a:off x="1401996" y="1244919"/>
            <a:ext cx="208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PRL 113 (2014) 232301</a:t>
            </a:r>
            <a:endParaRPr kumimoji="1" lang="ja-JP" altLang="en-US" sz="1400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903" y="1555619"/>
            <a:ext cx="3625793" cy="3414354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5255154" y="1325217"/>
            <a:ext cx="208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PRL 115 (2016) 032301</a:t>
            </a:r>
            <a:endParaRPr kumimoji="1" lang="ja-JP" altLang="en-US" sz="1400" dirty="0"/>
          </a:p>
        </p:txBody>
      </p:sp>
      <p:pic>
        <p:nvPicPr>
          <p:cNvPr id="9" name="Picture 12" descr="2014-May-15-pPbWithModel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4" y="1483462"/>
            <a:ext cx="3473598" cy="336909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85965" y="4906314"/>
            <a:ext cx="75375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p-A collisions : control </a:t>
            </a:r>
            <a:r>
              <a:rPr lang="en-US" altLang="ja-JP" dirty="0"/>
              <a:t>measurement for heavy-ion collisions to disentangle </a:t>
            </a:r>
            <a:endParaRPr lang="en-US" altLang="ja-JP" dirty="0" smtClean="0"/>
          </a:p>
          <a:p>
            <a:r>
              <a:rPr lang="en-US" altLang="ja-JP" dirty="0" smtClean="0"/>
              <a:t>     initial </a:t>
            </a:r>
            <a:r>
              <a:rPr lang="en-US" altLang="ja-JP" dirty="0"/>
              <a:t>(cold nuclear matter effects) from final state </a:t>
            </a:r>
            <a:r>
              <a:rPr lang="en-US" altLang="ja-JP" dirty="0" smtClean="0"/>
              <a:t>effects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Cold nuclear matter effects (CNM)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Shadowing or gluon saturation (PDF), </a:t>
            </a:r>
            <a:r>
              <a:rPr lang="en-US" altLang="ja-JP" dirty="0" err="1" smtClean="0"/>
              <a:t>k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broadening, energy loss</a:t>
            </a:r>
          </a:p>
          <a:p>
            <a:pPr marL="285750" indent="-285750">
              <a:buFont typeface="Wingdings" charset="2"/>
              <a:buChar char="n"/>
            </a:pPr>
            <a:r>
              <a:rPr lang="en-US" altLang="ja-JP" dirty="0" smtClean="0">
                <a:solidFill>
                  <a:srgbClr val="FF0000"/>
                </a:solidFill>
              </a:rPr>
              <a:t>CNM effects on heavy </a:t>
            </a:r>
            <a:r>
              <a:rPr lang="en-US" altLang="ja-JP" dirty="0" err="1" smtClean="0">
                <a:solidFill>
                  <a:srgbClr val="FF0000"/>
                </a:solidFill>
              </a:rPr>
              <a:t>flavour</a:t>
            </a:r>
            <a:r>
              <a:rPr lang="en-US" altLang="ja-JP" dirty="0" smtClean="0">
                <a:solidFill>
                  <a:srgbClr val="FF0000"/>
                </a:solidFill>
              </a:rPr>
              <a:t> production is small </a:t>
            </a:r>
          </a:p>
          <a:p>
            <a:pPr marL="742950" lvl="1" indent="-285750">
              <a:buFont typeface="Wingdings" charset="2"/>
              <a:buChar char="n"/>
            </a:pPr>
            <a:endParaRPr lang="en-US" altLang="ja-JP" dirty="0">
              <a:solidFill>
                <a:srgbClr val="0000FF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5260-6E81-9D43-9267-5B7AEC29902B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47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Charm </a:t>
            </a:r>
            <a:r>
              <a:rPr lang="en-US" altLang="ja-JP" dirty="0" smtClean="0"/>
              <a:t>production in HIC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5260"/>
            <a:ext cx="3826768" cy="3671318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5278953" y="1296032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arXiv:1708.04962 </a:t>
            </a:r>
            <a:r>
              <a:rPr kumimoji="1" lang="en-US" altLang="ja-JP" smtClean="0"/>
              <a:t>(submitted PLB)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85" y="1631745"/>
            <a:ext cx="3499237" cy="338635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38825" y="5223658"/>
            <a:ext cx="735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en-US" altLang="ja-JP" dirty="0" smtClean="0">
                <a:solidFill>
                  <a:srgbClr val="0432FF"/>
                </a:solidFill>
              </a:rPr>
              <a:t>D meson production is strongly suppressed </a:t>
            </a:r>
            <a:r>
              <a:rPr kumimoji="1" lang="en-US" altLang="ja-JP" dirty="0" err="1" smtClean="0">
                <a:solidFill>
                  <a:srgbClr val="0432FF"/>
                </a:solidFill>
              </a:rPr>
              <a:t>w.r.t</a:t>
            </a:r>
            <a:r>
              <a:rPr kumimoji="1" lang="en-US" altLang="ja-JP" dirty="0" smtClean="0">
                <a:solidFill>
                  <a:srgbClr val="0432FF"/>
                </a:solidFill>
              </a:rPr>
              <a:t>. pp collisions 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Similar </a:t>
            </a:r>
            <a:r>
              <a:rPr kumimoji="1" lang="en-US" altLang="ja-JP" dirty="0" smtClean="0"/>
              <a:t>suppression as charged hadrons (up to 80%)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>
                <a:solidFill>
                  <a:srgbClr val="FF0000"/>
                </a:solidFill>
              </a:rPr>
              <a:t>Indicate significant energy loss of charm in hot &amp; dense QCD matter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D62C-FDCE-684D-9BCD-D76AD3FC09B5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05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Beauty </a:t>
            </a:r>
            <a:r>
              <a:rPr lang="en-US" altLang="ja-JP" dirty="0" smtClean="0"/>
              <a:t>production in HIC</a:t>
            </a:r>
            <a:r>
              <a:rPr kumimoji="1" lang="en-US" altLang="ja-JP" dirty="0" smtClean="0"/>
              <a:t> (1)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215207"/>
            <a:ext cx="3705366" cy="36133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236498"/>
            <a:ext cx="3238782" cy="327534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97488" y="5085244"/>
            <a:ext cx="7489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B meson production in HIC is also suppressed </a:t>
            </a:r>
            <a:r>
              <a:rPr lang="en-US" altLang="ja-JP" dirty="0" err="1" smtClean="0"/>
              <a:t>w.r.t</a:t>
            </a:r>
            <a:r>
              <a:rPr lang="en-US" altLang="ja-JP" dirty="0" smtClean="0"/>
              <a:t> pp collisions</a:t>
            </a:r>
          </a:p>
          <a:p>
            <a:pPr marL="285750" lvl="1" indent="-285750">
              <a:buFont typeface="Wingdings" charset="2"/>
              <a:buChar char="n"/>
            </a:pPr>
            <a:r>
              <a:rPr lang="en-US" altLang="ja-JP" dirty="0">
                <a:solidFill>
                  <a:srgbClr val="FF0000"/>
                </a:solidFill>
              </a:rPr>
              <a:t>Indicate significant energy loss of </a:t>
            </a:r>
            <a:r>
              <a:rPr lang="en-US" altLang="ja-JP" dirty="0" smtClean="0">
                <a:solidFill>
                  <a:srgbClr val="FF0000"/>
                </a:solidFill>
              </a:rPr>
              <a:t>beauty </a:t>
            </a:r>
            <a:r>
              <a:rPr lang="en-US" altLang="ja-JP" dirty="0">
                <a:solidFill>
                  <a:srgbClr val="FF0000"/>
                </a:solidFill>
              </a:rPr>
              <a:t>quark in hot &amp; dense QCD </a:t>
            </a:r>
            <a:r>
              <a:rPr lang="en-US" altLang="ja-JP" dirty="0" smtClean="0">
                <a:solidFill>
                  <a:srgbClr val="FF0000"/>
                </a:solidFill>
              </a:rPr>
              <a:t>matter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/>
              <a:t>B meson : heavier than D </a:t>
            </a:r>
            <a:r>
              <a:rPr lang="en-US" altLang="ja-JP" dirty="0" smtClean="0"/>
              <a:t>meson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The magnitude of the suppression is smaller than pion and D meson</a:t>
            </a:r>
          </a:p>
          <a:p>
            <a:pPr marL="285750" indent="-285750">
              <a:buFont typeface="Wingdings" charset="2"/>
              <a:buChar char="n"/>
            </a:pP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292080" y="4401158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646252" y="4401158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266025" y="4405011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51003" y="4406079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B2310-139B-864D-AEA1-805B5602C7AF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3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Beauty </a:t>
            </a:r>
            <a:r>
              <a:rPr lang="en-US" altLang="ja-JP" dirty="0" smtClean="0"/>
              <a:t>production in HIC (2) </a:t>
            </a:r>
            <a:endParaRPr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3" y="1371600"/>
            <a:ext cx="4068064" cy="391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67" y="1371600"/>
            <a:ext cx="3945033" cy="379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358110"/>
            <a:ext cx="6332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kumimoji="1" lang="en-US" altLang="ja-JP" dirty="0" smtClean="0"/>
              <a:t> Heavy-</a:t>
            </a:r>
            <a:r>
              <a:rPr kumimoji="1" lang="en-US" altLang="ja-JP" dirty="0" err="1" smtClean="0"/>
              <a:t>flavour</a:t>
            </a:r>
            <a:r>
              <a:rPr kumimoji="1" lang="en-US" altLang="ja-JP" dirty="0" smtClean="0"/>
              <a:t> jets: allow to address energy loss </a:t>
            </a:r>
            <a:r>
              <a:rPr lang="en-US" altLang="ja-JP" dirty="0" smtClean="0"/>
              <a:t>at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level</a:t>
            </a:r>
          </a:p>
          <a:p>
            <a:pPr>
              <a:buClr>
                <a:srgbClr val="0000FF"/>
              </a:buClr>
              <a:buFont typeface="Wingdings" charset="2"/>
              <a:buChar char="§"/>
            </a:pPr>
            <a:r>
              <a:rPr kumimoji="1"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Observed strong suppression of </a:t>
            </a:r>
            <a:r>
              <a:rPr lang="en-US" altLang="ja-JP" dirty="0" err="1" smtClean="0">
                <a:solidFill>
                  <a:srgbClr val="0000FF"/>
                </a:solidFill>
              </a:rPr>
              <a:t>b</a:t>
            </a:r>
            <a:r>
              <a:rPr lang="en-US" altLang="ja-JP" dirty="0" smtClean="0">
                <a:solidFill>
                  <a:srgbClr val="0000FF"/>
                </a:solidFill>
              </a:rPr>
              <a:t>-jets </a:t>
            </a:r>
            <a:r>
              <a:rPr lang="ja-JP" altLang="ja-JP" dirty="0" smtClean="0">
                <a:solidFill>
                  <a:srgbClr val="0000FF"/>
                </a:solidFill>
              </a:rPr>
              <a:t>i</a:t>
            </a:r>
            <a:r>
              <a:rPr lang="en-US" altLang="ja-JP" dirty="0" err="1" smtClean="0">
                <a:solidFill>
                  <a:srgbClr val="0000FF"/>
                </a:solidFill>
              </a:rPr>
              <a:t>n</a:t>
            </a:r>
            <a:r>
              <a:rPr lang="en-US" altLang="ja-JP" dirty="0" smtClean="0">
                <a:solidFill>
                  <a:srgbClr val="0000FF"/>
                </a:solidFill>
              </a:rPr>
              <a:t> most-central collisions</a:t>
            </a:r>
          </a:p>
          <a:p>
            <a:pPr lvl="1">
              <a:buFont typeface="Wingdings" charset="2"/>
              <a:buChar char="§"/>
            </a:pPr>
            <a:r>
              <a:rPr kumimoji="1" lang="en-US" altLang="ja-JP" dirty="0" smtClean="0">
                <a:solidFill>
                  <a:srgbClr val="FF0000"/>
                </a:solidFill>
              </a:rPr>
              <a:t> indicate the </a:t>
            </a:r>
            <a:r>
              <a:rPr lang="en-US" altLang="ja-JP" dirty="0" smtClean="0">
                <a:solidFill>
                  <a:srgbClr val="FF0000"/>
                </a:solidFill>
              </a:rPr>
              <a:t>suppression already arises </a:t>
            </a:r>
            <a:r>
              <a:rPr lang="en-US" altLang="ja-JP" dirty="0" err="1" smtClean="0">
                <a:solidFill>
                  <a:srgbClr val="FF0000"/>
                </a:solidFill>
              </a:rPr>
              <a:t>parton</a:t>
            </a:r>
            <a:r>
              <a:rPr lang="en-US" altLang="ja-JP" dirty="0" smtClean="0">
                <a:solidFill>
                  <a:srgbClr val="FF0000"/>
                </a:solidFill>
              </a:rPr>
              <a:t> level 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217711"/>
            <a:ext cx="208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PRL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113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(2014)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132301</a:t>
            </a:r>
            <a:endParaRPr kumimoji="1" lang="ja-JP" altLang="en-US" sz="1400" dirty="0"/>
          </a:p>
        </p:txBody>
      </p:sp>
      <p:sp>
        <p:nvSpPr>
          <p:cNvPr id="9" name="円/楕円 8"/>
          <p:cNvSpPr/>
          <p:nvPr/>
        </p:nvSpPr>
        <p:spPr>
          <a:xfrm>
            <a:off x="5508104" y="4873161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862276" y="4873161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482049" y="4877014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567027" y="4878082"/>
            <a:ext cx="558597" cy="445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8EED-B0E8-E246-AE4A-96654A018DAE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Energy and rapidity depende</a:t>
            </a:r>
            <a:r>
              <a:rPr lang="en-US" altLang="ja-JP" dirty="0" smtClean="0"/>
              <a:t>nce of HF production in HIC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6720" y="5076008"/>
            <a:ext cx="7264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lang="en-US" altLang="ja-JP" dirty="0" smtClean="0"/>
              <a:t>R</a:t>
            </a:r>
            <a:r>
              <a:rPr lang="en-US" altLang="ja-JP" baseline="-25000" dirty="0" smtClean="0"/>
              <a:t>AA</a:t>
            </a:r>
            <a:r>
              <a:rPr lang="en-US" altLang="ja-JP" dirty="0" smtClean="0"/>
              <a:t> of electrons from heavy-</a:t>
            </a:r>
            <a:r>
              <a:rPr lang="en-US" altLang="ja-JP" dirty="0" err="1" smtClean="0"/>
              <a:t>flavour</a:t>
            </a:r>
            <a:r>
              <a:rPr lang="en-US" altLang="ja-JP" dirty="0" smtClean="0"/>
              <a:t> decays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>
                <a:solidFill>
                  <a:srgbClr val="0432FF"/>
                </a:solidFill>
              </a:rPr>
              <a:t>Similar suppression of the production 0.2 (RHIC), 2.76 and 5.02 </a:t>
            </a:r>
            <a:r>
              <a:rPr lang="en-US" altLang="ja-JP" dirty="0" err="1" smtClean="0">
                <a:solidFill>
                  <a:srgbClr val="0432FF"/>
                </a:solidFill>
              </a:rPr>
              <a:t>TeV</a:t>
            </a:r>
            <a:endParaRPr lang="en-US" altLang="ja-JP" dirty="0" smtClean="0">
              <a:solidFill>
                <a:srgbClr val="0432FF"/>
              </a:solidFill>
            </a:endParaRP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>
                <a:solidFill>
                  <a:srgbClr val="0432FF"/>
                </a:solidFill>
              </a:rPr>
              <a:t>Similar suppression between mid- and forward-rapidity regions</a:t>
            </a:r>
          </a:p>
          <a:p>
            <a:pPr marL="742950" lvl="1" indent="-285750">
              <a:buFont typeface="Wingdings" charset="2"/>
              <a:buChar char="n"/>
            </a:pPr>
            <a:r>
              <a:rPr lang="en-US" altLang="ja-JP" dirty="0" smtClean="0"/>
              <a:t>No significant energy and rapidity dependence of the suppression </a:t>
            </a:r>
          </a:p>
          <a:p>
            <a:pPr marL="742950" lvl="1" indent="-285750">
              <a:buFont typeface="Wingdings" charset="2"/>
              <a:buChar char="n"/>
            </a:pPr>
            <a:endParaRPr lang="en-US" altLang="ja-JP" dirty="0" smtClean="0"/>
          </a:p>
          <a:p>
            <a:pPr marL="285750" indent="-285750">
              <a:buFont typeface="Wingdings" charset="2"/>
              <a:buChar char="n"/>
            </a:pPr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69" y="1422028"/>
            <a:ext cx="4462691" cy="346739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65" y="1365411"/>
            <a:ext cx="3827904" cy="371059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TGSW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077F-2B34-C048-8D9B-8B6EC4CFAAE7}" type="datetime1">
              <a:rPr lang="ja-JP" altLang="en-US" smtClean="0"/>
              <a:t>2017/9/26</a:t>
            </a:fld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708A-55FF-C643-B44C-5166A498101C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91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4592</TotalTime>
  <Words>773</Words>
  <Application>Microsoft Macintosh PowerPoint</Application>
  <PresentationFormat>画面に合わせる (4:3)</PresentationFormat>
  <Paragraphs>144</Paragraphs>
  <Slides>12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Arial Unicode MS</vt:lpstr>
      <vt:lpstr>Bookman Old Style</vt:lpstr>
      <vt:lpstr>Calibri</vt:lpstr>
      <vt:lpstr>Gill Sans MT</vt:lpstr>
      <vt:lpstr>ＭＳ Ｐゴシック</vt:lpstr>
      <vt:lpstr>ＭＳ 明朝</vt:lpstr>
      <vt:lpstr>Wingdings</vt:lpstr>
      <vt:lpstr>Wingdings 3</vt:lpstr>
      <vt:lpstr>Origin</vt:lpstr>
      <vt:lpstr>Heavy-Flavour Physics in Heavy-Ion Collisions</vt:lpstr>
      <vt:lpstr>Heavy quarks in heavy-ion collisions</vt:lpstr>
      <vt:lpstr>Nuclear modification factor (RAA) and elliptic flow (v2)</vt:lpstr>
      <vt:lpstr>Heavy-flavour productions in pp</vt:lpstr>
      <vt:lpstr>Heavy-flavour productions in pA</vt:lpstr>
      <vt:lpstr>Charm production in HIC </vt:lpstr>
      <vt:lpstr>Beauty production in HIC (1) </vt:lpstr>
      <vt:lpstr>Beauty production in HIC (2) </vt:lpstr>
      <vt:lpstr>Energy and rapidity dependence of HF production in HIC</vt:lpstr>
      <vt:lpstr> Azimuthal anisotropy of D mesons</vt:lpstr>
      <vt:lpstr>Comparison with models</vt:lpstr>
      <vt:lpstr>Summary</vt:lpstr>
    </vt:vector>
  </TitlesOfParts>
  <Company>UCLA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Heavy-flavour production in LHC</dc:title>
  <dc:creator>坂井 真吾</dc:creator>
  <cp:lastModifiedBy>Microsoft Office ユーザー</cp:lastModifiedBy>
  <cp:revision>550</cp:revision>
  <cp:lastPrinted>2016-08-30T07:27:28Z</cp:lastPrinted>
  <dcterms:created xsi:type="dcterms:W3CDTF">2016-08-30T06:57:05Z</dcterms:created>
  <dcterms:modified xsi:type="dcterms:W3CDTF">2017-09-26T03:29:01Z</dcterms:modified>
</cp:coreProperties>
</file>