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8" r:id="rId4"/>
    <p:sldId id="259" r:id="rId5"/>
    <p:sldId id="268" r:id="rId6"/>
    <p:sldId id="288" r:id="rId7"/>
    <p:sldId id="269" r:id="rId8"/>
    <p:sldId id="296" r:id="rId9"/>
    <p:sldId id="273" r:id="rId10"/>
    <p:sldId id="279" r:id="rId11"/>
    <p:sldId id="278" r:id="rId12"/>
    <p:sldId id="280" r:id="rId13"/>
    <p:sldId id="275" r:id="rId14"/>
    <p:sldId id="295" r:id="rId15"/>
    <p:sldId id="262" r:id="rId16"/>
    <p:sldId id="292" r:id="rId17"/>
    <p:sldId id="264" r:id="rId18"/>
    <p:sldId id="291" r:id="rId19"/>
    <p:sldId id="286" r:id="rId20"/>
    <p:sldId id="281" r:id="rId21"/>
    <p:sldId id="285" r:id="rId22"/>
    <p:sldId id="282" r:id="rId23"/>
    <p:sldId id="283" r:id="rId24"/>
    <p:sldId id="294" r:id="rId25"/>
    <p:sldId id="298" r:id="rId26"/>
    <p:sldId id="300"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CCCC"/>
    <a:srgbClr val="C463EF"/>
    <a:srgbClr val="B33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5" autoAdjust="0"/>
    <p:restoredTop sz="94660" autoAdjust="0"/>
  </p:normalViewPr>
  <p:slideViewPr>
    <p:cSldViewPr snapToGrid="0">
      <p:cViewPr varScale="1">
        <p:scale>
          <a:sx n="64" d="100"/>
          <a:sy n="64" d="100"/>
        </p:scale>
        <p:origin x="624" y="3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ja-JP" altLang="en-US" sz="1100" b="1" dirty="0"/>
              <a:t>発熱前後の温度平衡時における測定温度</a:t>
            </a:r>
            <a:endParaRPr lang="en-US" altLang="ja-JP" sz="1100" b="1" dirty="0"/>
          </a:p>
        </c:rich>
      </c:tx>
      <c:layout>
        <c:manualLayout>
          <c:xMode val="edge"/>
          <c:yMode val="edge"/>
          <c:x val="0.18120146751558003"/>
          <c:y val="3.441908163813278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359061467561359"/>
          <c:y val="0.13818354418319426"/>
          <c:w val="0.6278096741080802"/>
          <c:h val="0.63420219759660601"/>
        </c:manualLayout>
      </c:layout>
      <c:scatterChart>
        <c:scatterStyle val="lineMarker"/>
        <c:varyColors val="0"/>
        <c:ser>
          <c:idx val="0"/>
          <c:order val="0"/>
          <c:tx>
            <c:v>恒温槽</c:v>
          </c:tx>
          <c:spPr>
            <a:ln w="25400" cap="rnd">
              <a:noFill/>
              <a:round/>
            </a:ln>
            <a:effectLst/>
          </c:spPr>
          <c:marker>
            <c:symbol val="circle"/>
            <c:size val="5"/>
            <c:spPr>
              <a:solidFill>
                <a:schemeClr val="accent1"/>
              </a:solidFill>
              <a:ln w="0">
                <a:noFill/>
              </a:ln>
              <a:effectLst/>
            </c:spPr>
          </c:marker>
          <c:errBars>
            <c:errDir val="y"/>
            <c:errBarType val="both"/>
            <c:errValType val="fixedVal"/>
            <c:noEndCap val="0"/>
            <c:val val="0.30000000000000004"/>
            <c:spPr>
              <a:noFill/>
              <a:ln w="9525" cap="flat" cmpd="sng" algn="ctr">
                <a:solidFill>
                  <a:srgbClr val="0070C0"/>
                </a:solidFill>
                <a:round/>
              </a:ln>
              <a:effectLst/>
            </c:spPr>
          </c:errBars>
          <c:xVal>
            <c:numRef>
              <c:f>'キャリブレーション＆恒温槽'!$A$3:$A$4</c:f>
              <c:numCache>
                <c:formatCode>General</c:formatCode>
                <c:ptCount val="2"/>
                <c:pt idx="0">
                  <c:v>50</c:v>
                </c:pt>
                <c:pt idx="1">
                  <c:v>110</c:v>
                </c:pt>
              </c:numCache>
            </c:numRef>
          </c:xVal>
          <c:yVal>
            <c:numRef>
              <c:f>'キャリブレーション＆恒温槽'!$C$3:$C$4</c:f>
              <c:numCache>
                <c:formatCode>General</c:formatCode>
                <c:ptCount val="2"/>
                <c:pt idx="0">
                  <c:v>-40.1</c:v>
                </c:pt>
                <c:pt idx="1">
                  <c:v>-38.1</c:v>
                </c:pt>
              </c:numCache>
            </c:numRef>
          </c:yVal>
          <c:smooth val="0"/>
          <c:extLst>
            <c:ext xmlns:c16="http://schemas.microsoft.com/office/drawing/2014/chart" uri="{C3380CC4-5D6E-409C-BE32-E72D297353CC}">
              <c16:uniqueId val="{00000000-38F7-4C86-B202-6800AA7A11E0}"/>
            </c:ext>
          </c:extLst>
        </c:ser>
        <c:ser>
          <c:idx val="1"/>
          <c:order val="1"/>
          <c:tx>
            <c:v>モジュール</c:v>
          </c:tx>
          <c:spPr>
            <a:ln w="25400" cap="rnd">
              <a:noFill/>
              <a:round/>
            </a:ln>
            <a:effectLst/>
          </c:spPr>
          <c:marker>
            <c:symbol val="circle"/>
            <c:size val="5"/>
            <c:spPr>
              <a:solidFill>
                <a:srgbClr val="FF0000"/>
              </a:solidFill>
              <a:ln w="0">
                <a:noFill/>
              </a:ln>
              <a:effectLst/>
            </c:spPr>
          </c:marker>
          <c:errBars>
            <c:errDir val="y"/>
            <c:errBarType val="both"/>
            <c:errValType val="fixedVal"/>
            <c:noEndCap val="0"/>
            <c:val val="7.7000000000000013E-2"/>
            <c:spPr>
              <a:noFill/>
              <a:ln w="9525" cap="flat" cmpd="sng" algn="ctr">
                <a:solidFill>
                  <a:srgbClr val="FF0000"/>
                </a:solidFill>
                <a:round/>
              </a:ln>
              <a:effectLst/>
            </c:spPr>
          </c:errBars>
          <c:xVal>
            <c:numRef>
              <c:f>'キャリブレーション＆恒温槽'!$A$3:$A$4</c:f>
              <c:numCache>
                <c:formatCode>General</c:formatCode>
                <c:ptCount val="2"/>
                <c:pt idx="0">
                  <c:v>50</c:v>
                </c:pt>
                <c:pt idx="1">
                  <c:v>110</c:v>
                </c:pt>
              </c:numCache>
            </c:numRef>
          </c:xVal>
          <c:yVal>
            <c:numRef>
              <c:f>'キャリブレーション＆恒温槽'!$B$3:$B$4</c:f>
              <c:numCache>
                <c:formatCode>General</c:formatCode>
                <c:ptCount val="2"/>
                <c:pt idx="0">
                  <c:v>-38.1</c:v>
                </c:pt>
                <c:pt idx="1">
                  <c:v>46.3</c:v>
                </c:pt>
              </c:numCache>
            </c:numRef>
          </c:yVal>
          <c:smooth val="0"/>
          <c:extLst>
            <c:ext xmlns:c16="http://schemas.microsoft.com/office/drawing/2014/chart" uri="{C3380CC4-5D6E-409C-BE32-E72D297353CC}">
              <c16:uniqueId val="{00000001-38F7-4C86-B202-6800AA7A11E0}"/>
            </c:ext>
          </c:extLst>
        </c:ser>
        <c:dLbls>
          <c:showLegendKey val="0"/>
          <c:showVal val="0"/>
          <c:showCatName val="0"/>
          <c:showSerName val="0"/>
          <c:showPercent val="0"/>
          <c:showBubbleSize val="0"/>
        </c:dLbls>
        <c:axId val="689134760"/>
        <c:axId val="689135088"/>
      </c:scatterChart>
      <c:valAx>
        <c:axId val="689134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経過時間</a:t>
                </a:r>
                <a:r>
                  <a:rPr lang="en-US" altLang="ja-JP"/>
                  <a:t>[</a:t>
                </a:r>
                <a:r>
                  <a:rPr lang="ja-JP" altLang="en-US"/>
                  <a:t>分</a:t>
                </a:r>
                <a:r>
                  <a:rPr lang="en-US" altLang="ja-JP"/>
                  <a:t>]</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5088"/>
        <c:crosses val="autoZero"/>
        <c:crossBetween val="midCat"/>
      </c:valAx>
      <c:valAx>
        <c:axId val="689135088"/>
        <c:scaling>
          <c:orientation val="minMax"/>
          <c:max val="5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測定温度</a:t>
                </a:r>
                <a:r>
                  <a:rPr lang="en-US" altLang="ja-JP"/>
                  <a:t>[</a:t>
                </a:r>
                <a:r>
                  <a:rPr lang="ja-JP" altLang="en-US"/>
                  <a:t>℃</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4760"/>
        <c:crosses val="autoZero"/>
        <c:crossBetween val="midCat"/>
        <c:maj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en-US" altLang="ja-JP" sz="1050"/>
              <a:t>Laird</a:t>
            </a:r>
            <a:r>
              <a:rPr lang="ja-JP" altLang="en-US" sz="1050"/>
              <a:t>ペルチェに流した電流値</a:t>
            </a:r>
            <a:r>
              <a:rPr lang="en-US" altLang="ja-JP" sz="1050"/>
              <a:t>[A]</a:t>
            </a:r>
            <a:r>
              <a:rPr lang="ja-JP" altLang="en-US" sz="1050"/>
              <a:t>ー測定温度</a:t>
            </a:r>
            <a:r>
              <a:rPr lang="en-US" altLang="ja-JP" sz="1050"/>
              <a:t>[</a:t>
            </a:r>
            <a:r>
              <a:rPr lang="ja-JP" altLang="en-US" sz="1050"/>
              <a:t>℃</a:t>
            </a:r>
            <a:r>
              <a:rPr lang="en-US" altLang="ja-JP" sz="1050"/>
              <a:t>]</a:t>
            </a:r>
          </a:p>
          <a:p>
            <a:pPr algn="r">
              <a:defRPr/>
            </a:pPr>
            <a:r>
              <a:rPr lang="en-US" altLang="ja-JP" sz="800"/>
              <a:t>※</a:t>
            </a:r>
            <a:r>
              <a:rPr lang="ja-JP" altLang="en-US" sz="800"/>
              <a:t>銅製ペルチェ</a:t>
            </a:r>
            <a:r>
              <a:rPr lang="en-US" altLang="ja-JP" sz="800"/>
              <a:t>2.5A</a:t>
            </a:r>
          </a:p>
        </c:rich>
      </c:tx>
      <c:layout>
        <c:manualLayout>
          <c:xMode val="edge"/>
          <c:yMode val="edge"/>
          <c:x val="0.15741703433364526"/>
          <c:y val="3.0018870743706523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v>恒温槽</c:v>
          </c:tx>
          <c:spPr>
            <a:ln w="25400" cap="rnd">
              <a:noFill/>
              <a:round/>
            </a:ln>
            <a:effectLst/>
          </c:spPr>
          <c:marker>
            <c:symbol val="circle"/>
            <c:size val="5"/>
            <c:spPr>
              <a:solidFill>
                <a:schemeClr val="accent1"/>
              </a:solidFill>
              <a:ln w="0">
                <a:noFill/>
              </a:ln>
              <a:effectLst/>
            </c:spPr>
          </c:marker>
          <c:errBars>
            <c:errDir val="y"/>
            <c:errBarType val="both"/>
            <c:errValType val="fixedVal"/>
            <c:noEndCap val="0"/>
            <c:val val="0.30000000000000004"/>
            <c:spPr>
              <a:noFill/>
              <a:ln w="9525" cap="flat" cmpd="sng" algn="ctr">
                <a:solidFill>
                  <a:srgbClr val="0070C0"/>
                </a:solidFill>
                <a:round/>
              </a:ln>
              <a:effectLst/>
            </c:spPr>
          </c:errBars>
          <c:xVal>
            <c:numRef>
              <c:f>電流と最低到達温度!$C$3:$C$7</c:f>
              <c:numCache>
                <c:formatCode>General</c:formatCode>
                <c:ptCount val="5"/>
                <c:pt idx="0">
                  <c:v>0.5</c:v>
                </c:pt>
                <c:pt idx="1">
                  <c:v>1</c:v>
                </c:pt>
                <c:pt idx="2">
                  <c:v>1.5</c:v>
                </c:pt>
                <c:pt idx="3">
                  <c:v>2</c:v>
                </c:pt>
                <c:pt idx="4">
                  <c:v>2.5</c:v>
                </c:pt>
              </c:numCache>
            </c:numRef>
          </c:xVal>
          <c:yVal>
            <c:numRef>
              <c:f>電流と最低到達温度!$D$21:$D$25</c:f>
              <c:numCache>
                <c:formatCode>General</c:formatCode>
                <c:ptCount val="5"/>
                <c:pt idx="0">
                  <c:v>-31.4</c:v>
                </c:pt>
                <c:pt idx="1">
                  <c:v>-30.1</c:v>
                </c:pt>
                <c:pt idx="2">
                  <c:v>-29.5</c:v>
                </c:pt>
                <c:pt idx="3">
                  <c:v>-27.1</c:v>
                </c:pt>
                <c:pt idx="4">
                  <c:v>-24.4</c:v>
                </c:pt>
              </c:numCache>
            </c:numRef>
          </c:yVal>
          <c:smooth val="0"/>
          <c:extLst>
            <c:ext xmlns:c16="http://schemas.microsoft.com/office/drawing/2014/chart" uri="{C3380CC4-5D6E-409C-BE32-E72D297353CC}">
              <c16:uniqueId val="{00000000-B7FF-4960-B635-36F2DE394EEF}"/>
            </c:ext>
          </c:extLst>
        </c:ser>
        <c:ser>
          <c:idx val="1"/>
          <c:order val="1"/>
          <c:tx>
            <c:v>モジュール</c:v>
          </c:tx>
          <c:spPr>
            <a:ln w="25400" cap="rnd">
              <a:noFill/>
              <a:round/>
            </a:ln>
            <a:effectLst/>
          </c:spPr>
          <c:marker>
            <c:symbol val="circle"/>
            <c:size val="5"/>
            <c:spPr>
              <a:solidFill>
                <a:srgbClr val="FF0000"/>
              </a:solidFill>
              <a:ln w="0">
                <a:noFill/>
              </a:ln>
              <a:effectLst/>
            </c:spPr>
          </c:marker>
          <c:errBars>
            <c:errDir val="y"/>
            <c:errBarType val="both"/>
            <c:errValType val="fixedVal"/>
            <c:noEndCap val="0"/>
            <c:val val="7.7000000000000013E-2"/>
            <c:spPr>
              <a:noFill/>
              <a:ln w="9525" cap="flat" cmpd="sng" algn="ctr">
                <a:solidFill>
                  <a:srgbClr val="FF0000"/>
                </a:solidFill>
                <a:round/>
              </a:ln>
              <a:effectLst/>
            </c:spPr>
          </c:errBars>
          <c:xVal>
            <c:numRef>
              <c:f>電流と最低到達温度!$C$3:$C$7</c:f>
              <c:numCache>
                <c:formatCode>General</c:formatCode>
                <c:ptCount val="5"/>
                <c:pt idx="0">
                  <c:v>0.5</c:v>
                </c:pt>
                <c:pt idx="1">
                  <c:v>1</c:v>
                </c:pt>
                <c:pt idx="2">
                  <c:v>1.5</c:v>
                </c:pt>
                <c:pt idx="3">
                  <c:v>2</c:v>
                </c:pt>
                <c:pt idx="4">
                  <c:v>2.5</c:v>
                </c:pt>
              </c:numCache>
            </c:numRef>
          </c:xVal>
          <c:yVal>
            <c:numRef>
              <c:f>電流と最低到達温度!$E$21:$E$25</c:f>
              <c:numCache>
                <c:formatCode>General</c:formatCode>
                <c:ptCount val="5"/>
                <c:pt idx="0">
                  <c:v>-27.33</c:v>
                </c:pt>
                <c:pt idx="1">
                  <c:v>-29.89</c:v>
                </c:pt>
                <c:pt idx="2">
                  <c:v>-31.26</c:v>
                </c:pt>
                <c:pt idx="3">
                  <c:v>-29.58</c:v>
                </c:pt>
                <c:pt idx="4">
                  <c:v>-25.12</c:v>
                </c:pt>
              </c:numCache>
            </c:numRef>
          </c:yVal>
          <c:smooth val="0"/>
          <c:extLst>
            <c:ext xmlns:c16="http://schemas.microsoft.com/office/drawing/2014/chart" uri="{C3380CC4-5D6E-409C-BE32-E72D297353CC}">
              <c16:uniqueId val="{00000001-B7FF-4960-B635-36F2DE394EEF}"/>
            </c:ext>
          </c:extLst>
        </c:ser>
        <c:dLbls>
          <c:showLegendKey val="0"/>
          <c:showVal val="0"/>
          <c:showCatName val="0"/>
          <c:showSerName val="0"/>
          <c:showPercent val="0"/>
          <c:showBubbleSize val="0"/>
        </c:dLbls>
        <c:axId val="689134760"/>
        <c:axId val="689135088"/>
      </c:scatterChart>
      <c:valAx>
        <c:axId val="689134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Laird</a:t>
                </a:r>
                <a:r>
                  <a:rPr lang="ja-JP" altLang="en-US"/>
                  <a:t>ペルチェ電流値</a:t>
                </a:r>
                <a:r>
                  <a:rPr lang="en-US" altLang="ja-JP"/>
                  <a:t>[A]</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5088"/>
        <c:crosses val="autoZero"/>
        <c:crossBetween val="midCat"/>
      </c:valAx>
      <c:valAx>
        <c:axId val="689135088"/>
        <c:scaling>
          <c:orientation val="minMax"/>
          <c:max val="-23"/>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測定温度</a:t>
                </a:r>
                <a:r>
                  <a:rPr lang="en-US" altLang="ja-JP"/>
                  <a:t>[</a:t>
                </a:r>
                <a:r>
                  <a:rPr lang="ja-JP" altLang="en-US"/>
                  <a:t>℃</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4760"/>
        <c:crosses val="autoZero"/>
        <c:crossBetween val="midCat"/>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en-US" altLang="ja-JP" sz="1050"/>
              <a:t>Laird</a:t>
            </a:r>
            <a:r>
              <a:rPr lang="ja-JP" altLang="en-US" sz="1050"/>
              <a:t>ペルチェに流した電流値</a:t>
            </a:r>
            <a:r>
              <a:rPr lang="en-US" altLang="ja-JP" sz="1050"/>
              <a:t>[A]</a:t>
            </a:r>
            <a:r>
              <a:rPr lang="ja-JP" altLang="en-US" sz="1050"/>
              <a:t>ー測定温度</a:t>
            </a:r>
            <a:r>
              <a:rPr lang="en-US" altLang="ja-JP" sz="1050"/>
              <a:t>[</a:t>
            </a:r>
            <a:r>
              <a:rPr lang="ja-JP" altLang="en-US" sz="1050"/>
              <a:t>℃</a:t>
            </a:r>
            <a:r>
              <a:rPr lang="en-US" altLang="ja-JP" sz="1050"/>
              <a:t>]</a:t>
            </a:r>
          </a:p>
          <a:p>
            <a:pPr algn="r">
              <a:defRPr/>
            </a:pPr>
            <a:r>
              <a:rPr lang="en-US" altLang="ja-JP" sz="800"/>
              <a:t>※</a:t>
            </a:r>
            <a:r>
              <a:rPr lang="ja-JP" altLang="en-US" sz="800"/>
              <a:t>銅製ペルチェ</a:t>
            </a:r>
            <a:r>
              <a:rPr lang="en-US" altLang="ja-JP" sz="800"/>
              <a:t>3A</a:t>
            </a:r>
          </a:p>
        </c:rich>
      </c:tx>
      <c:layout>
        <c:manualLayout>
          <c:xMode val="edge"/>
          <c:yMode val="edge"/>
          <c:x val="0.15741703433364526"/>
          <c:y val="3.0018870743706523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v>恒温槽</c:v>
          </c:tx>
          <c:spPr>
            <a:ln w="25400" cap="rnd">
              <a:noFill/>
              <a:round/>
            </a:ln>
            <a:effectLst/>
          </c:spPr>
          <c:marker>
            <c:symbol val="circle"/>
            <c:size val="5"/>
            <c:spPr>
              <a:solidFill>
                <a:schemeClr val="accent1"/>
              </a:solidFill>
              <a:ln w="0">
                <a:noFill/>
              </a:ln>
              <a:effectLst/>
            </c:spPr>
          </c:marker>
          <c:errBars>
            <c:errDir val="y"/>
            <c:errBarType val="both"/>
            <c:errValType val="fixedVal"/>
            <c:noEndCap val="0"/>
            <c:val val="0.30000000000000004"/>
            <c:spPr>
              <a:noFill/>
              <a:ln w="9525" cap="flat" cmpd="sng" algn="ctr">
                <a:solidFill>
                  <a:srgbClr val="0070C0"/>
                </a:solidFill>
                <a:round/>
              </a:ln>
              <a:effectLst/>
            </c:spPr>
          </c:errBars>
          <c:xVal>
            <c:numRef>
              <c:f>電流と最低到達温度!$C$9:$C$14</c:f>
              <c:numCache>
                <c:formatCode>General</c:formatCode>
                <c:ptCount val="6"/>
                <c:pt idx="0">
                  <c:v>0.5</c:v>
                </c:pt>
                <c:pt idx="1">
                  <c:v>1</c:v>
                </c:pt>
                <c:pt idx="2">
                  <c:v>1.5</c:v>
                </c:pt>
                <c:pt idx="3">
                  <c:v>2</c:v>
                </c:pt>
                <c:pt idx="4">
                  <c:v>2.5</c:v>
                </c:pt>
              </c:numCache>
            </c:numRef>
          </c:xVal>
          <c:yVal>
            <c:numRef>
              <c:f>電流と最低到達温度!$D$27:$D$31</c:f>
              <c:numCache>
                <c:formatCode>General</c:formatCode>
                <c:ptCount val="5"/>
                <c:pt idx="0">
                  <c:v>-27.8</c:v>
                </c:pt>
                <c:pt idx="1">
                  <c:v>-27.2</c:v>
                </c:pt>
                <c:pt idx="2">
                  <c:v>-26.7</c:v>
                </c:pt>
                <c:pt idx="3">
                  <c:v>-26</c:v>
                </c:pt>
                <c:pt idx="4">
                  <c:v>-23.1</c:v>
                </c:pt>
              </c:numCache>
            </c:numRef>
          </c:yVal>
          <c:smooth val="0"/>
          <c:extLst>
            <c:ext xmlns:c16="http://schemas.microsoft.com/office/drawing/2014/chart" uri="{C3380CC4-5D6E-409C-BE32-E72D297353CC}">
              <c16:uniqueId val="{00000000-164F-40B1-9AAF-7061C5F9B61B}"/>
            </c:ext>
          </c:extLst>
        </c:ser>
        <c:ser>
          <c:idx val="1"/>
          <c:order val="1"/>
          <c:tx>
            <c:v>モジュール</c:v>
          </c:tx>
          <c:spPr>
            <a:ln w="25400" cap="rnd">
              <a:noFill/>
              <a:round/>
            </a:ln>
            <a:effectLst/>
          </c:spPr>
          <c:marker>
            <c:symbol val="circle"/>
            <c:size val="5"/>
            <c:spPr>
              <a:solidFill>
                <a:srgbClr val="FF0000"/>
              </a:solidFill>
              <a:ln w="0">
                <a:noFill/>
              </a:ln>
              <a:effectLst/>
            </c:spPr>
          </c:marker>
          <c:errBars>
            <c:errDir val="y"/>
            <c:errBarType val="both"/>
            <c:errValType val="fixedVal"/>
            <c:noEndCap val="0"/>
            <c:val val="7.7000000000000013E-2"/>
            <c:spPr>
              <a:noFill/>
              <a:ln w="9525" cap="flat" cmpd="sng" algn="ctr">
                <a:solidFill>
                  <a:srgbClr val="FF0000"/>
                </a:solidFill>
                <a:round/>
              </a:ln>
              <a:effectLst/>
            </c:spPr>
          </c:errBars>
          <c:xVal>
            <c:numRef>
              <c:f>電流と最低到達温度!$C$9:$C$14</c:f>
              <c:numCache>
                <c:formatCode>General</c:formatCode>
                <c:ptCount val="6"/>
                <c:pt idx="0">
                  <c:v>0.5</c:v>
                </c:pt>
                <c:pt idx="1">
                  <c:v>1</c:v>
                </c:pt>
                <c:pt idx="2">
                  <c:v>1.5</c:v>
                </c:pt>
                <c:pt idx="3">
                  <c:v>2</c:v>
                </c:pt>
                <c:pt idx="4">
                  <c:v>2.5</c:v>
                </c:pt>
              </c:numCache>
            </c:numRef>
          </c:xVal>
          <c:yVal>
            <c:numRef>
              <c:f>電流と最低到達温度!$E$27:$E$31</c:f>
              <c:numCache>
                <c:formatCode>General</c:formatCode>
                <c:ptCount val="5"/>
                <c:pt idx="0">
                  <c:v>-25.73</c:v>
                </c:pt>
                <c:pt idx="1">
                  <c:v>-28.12</c:v>
                </c:pt>
                <c:pt idx="2">
                  <c:v>-29.49</c:v>
                </c:pt>
                <c:pt idx="3">
                  <c:v>-28.86</c:v>
                </c:pt>
                <c:pt idx="4">
                  <c:v>-24.06</c:v>
                </c:pt>
              </c:numCache>
            </c:numRef>
          </c:yVal>
          <c:smooth val="0"/>
          <c:extLst>
            <c:ext xmlns:c16="http://schemas.microsoft.com/office/drawing/2014/chart" uri="{C3380CC4-5D6E-409C-BE32-E72D297353CC}">
              <c16:uniqueId val="{00000001-164F-40B1-9AAF-7061C5F9B61B}"/>
            </c:ext>
          </c:extLst>
        </c:ser>
        <c:dLbls>
          <c:showLegendKey val="0"/>
          <c:showVal val="0"/>
          <c:showCatName val="0"/>
          <c:showSerName val="0"/>
          <c:showPercent val="0"/>
          <c:showBubbleSize val="0"/>
        </c:dLbls>
        <c:axId val="689134760"/>
        <c:axId val="689135088"/>
      </c:scatterChart>
      <c:valAx>
        <c:axId val="689134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Laird</a:t>
                </a:r>
                <a:r>
                  <a:rPr lang="ja-JP" altLang="en-US"/>
                  <a:t>ペルチェ電流値</a:t>
                </a:r>
                <a:r>
                  <a:rPr lang="en-US" altLang="ja-JP"/>
                  <a:t>[A]</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5088"/>
        <c:crosses val="autoZero"/>
        <c:crossBetween val="midCat"/>
      </c:valAx>
      <c:valAx>
        <c:axId val="689135088"/>
        <c:scaling>
          <c:orientation val="minMax"/>
          <c:max val="-23"/>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測定温度</a:t>
                </a:r>
                <a:r>
                  <a:rPr lang="en-US" altLang="ja-JP"/>
                  <a:t>[</a:t>
                </a:r>
                <a:r>
                  <a:rPr lang="ja-JP" altLang="en-US"/>
                  <a:t>℃</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4760"/>
        <c:crosses val="autoZero"/>
        <c:crossBetween val="midCat"/>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ja-JP" altLang="en-US" sz="1000" b="1"/>
              <a:t>銅ペルチェユニット電流値毎の最低到達温度</a:t>
            </a:r>
            <a:endParaRPr lang="en-US" altLang="ja-JP" sz="1000" b="1"/>
          </a:p>
        </c:rich>
      </c:tx>
      <c:layout>
        <c:manualLayout>
          <c:xMode val="edge"/>
          <c:yMode val="edge"/>
          <c:x val="0.22877005674746764"/>
          <c:y val="3.441908163813278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1"/>
          <c:order val="0"/>
          <c:tx>
            <c:v>モジュール</c:v>
          </c:tx>
          <c:spPr>
            <a:ln w="25400" cap="rnd">
              <a:noFill/>
              <a:round/>
            </a:ln>
            <a:effectLst/>
          </c:spPr>
          <c:marker>
            <c:symbol val="circle"/>
            <c:size val="5"/>
            <c:spPr>
              <a:solidFill>
                <a:srgbClr val="FF0000"/>
              </a:solidFill>
              <a:ln w="0">
                <a:noFill/>
              </a:ln>
              <a:effectLst/>
            </c:spPr>
          </c:marker>
          <c:errBars>
            <c:errDir val="y"/>
            <c:errBarType val="both"/>
            <c:errValType val="fixedVal"/>
            <c:noEndCap val="0"/>
            <c:val val="7.7000000000000013E-2"/>
            <c:spPr>
              <a:noFill/>
              <a:ln w="9525" cap="flat" cmpd="sng" algn="ctr">
                <a:solidFill>
                  <a:srgbClr val="FF0000"/>
                </a:solidFill>
                <a:round/>
              </a:ln>
              <a:effectLst/>
            </c:spPr>
          </c:errBars>
          <c:xVal>
            <c:numRef>
              <c:f>電流と最低到達温度!$V$3:$V$7</c:f>
              <c:numCache>
                <c:formatCode>General</c:formatCode>
                <c:ptCount val="5"/>
                <c:pt idx="0">
                  <c:v>1</c:v>
                </c:pt>
                <c:pt idx="1">
                  <c:v>1.5</c:v>
                </c:pt>
                <c:pt idx="2">
                  <c:v>2</c:v>
                </c:pt>
                <c:pt idx="3">
                  <c:v>2.5</c:v>
                </c:pt>
                <c:pt idx="4">
                  <c:v>3</c:v>
                </c:pt>
              </c:numCache>
            </c:numRef>
          </c:xVal>
          <c:yVal>
            <c:numRef>
              <c:f>電流と最低到達温度!$W$3:$W$7</c:f>
              <c:numCache>
                <c:formatCode>General</c:formatCode>
                <c:ptCount val="5"/>
                <c:pt idx="0">
                  <c:v>-30.26</c:v>
                </c:pt>
                <c:pt idx="1">
                  <c:v>-29.75</c:v>
                </c:pt>
                <c:pt idx="2">
                  <c:v>-29.4</c:v>
                </c:pt>
                <c:pt idx="3">
                  <c:v>-31.26</c:v>
                </c:pt>
                <c:pt idx="4">
                  <c:v>-29.46</c:v>
                </c:pt>
              </c:numCache>
            </c:numRef>
          </c:yVal>
          <c:smooth val="0"/>
          <c:extLst>
            <c:ext xmlns:c16="http://schemas.microsoft.com/office/drawing/2014/chart" uri="{C3380CC4-5D6E-409C-BE32-E72D297353CC}">
              <c16:uniqueId val="{00000000-9453-4DB0-8231-1994623461A0}"/>
            </c:ext>
          </c:extLst>
        </c:ser>
        <c:dLbls>
          <c:showLegendKey val="0"/>
          <c:showVal val="0"/>
          <c:showCatName val="0"/>
          <c:showSerName val="0"/>
          <c:showPercent val="0"/>
          <c:showBubbleSize val="0"/>
        </c:dLbls>
        <c:axId val="689134760"/>
        <c:axId val="689135088"/>
      </c:scatterChart>
      <c:valAx>
        <c:axId val="689134760"/>
        <c:scaling>
          <c:orientation val="minMax"/>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銅ペルチェユニット電流値</a:t>
                </a:r>
                <a:r>
                  <a:rPr lang="en-US" altLang="ja-JP"/>
                  <a:t>[A]</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5088"/>
        <c:crosses val="autoZero"/>
        <c:crossBetween val="midCat"/>
      </c:valAx>
      <c:valAx>
        <c:axId val="689135088"/>
        <c:scaling>
          <c:orientation val="minMax"/>
          <c:max val="-23"/>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測定温度</a:t>
                </a:r>
                <a:r>
                  <a:rPr lang="en-US" altLang="ja-JP"/>
                  <a:t>[</a:t>
                </a:r>
                <a:r>
                  <a:rPr lang="ja-JP" altLang="en-US"/>
                  <a:t>℃</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4760"/>
        <c:crosses val="autoZero"/>
        <c:crossBetween val="midCat"/>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en-US" altLang="ja-JP" sz="1200" b="1" dirty="0"/>
              <a:t>Laird</a:t>
            </a:r>
            <a:r>
              <a:rPr lang="ja-JP" altLang="en-US" sz="1200" b="1" dirty="0"/>
              <a:t>ペルチェに流した電流値</a:t>
            </a:r>
            <a:r>
              <a:rPr lang="en-US" altLang="ja-JP" sz="1200" b="1" dirty="0"/>
              <a:t>[A]</a:t>
            </a:r>
            <a:r>
              <a:rPr lang="ja-JP" altLang="en-US" sz="1200" b="1" dirty="0"/>
              <a:t>ー測定温度</a:t>
            </a:r>
            <a:r>
              <a:rPr lang="en-US" altLang="ja-JP" sz="1200" b="1" dirty="0"/>
              <a:t>[</a:t>
            </a:r>
            <a:r>
              <a:rPr lang="ja-JP" altLang="en-US" sz="1200" b="1" dirty="0"/>
              <a:t>℃</a:t>
            </a:r>
            <a:r>
              <a:rPr lang="en-US" altLang="ja-JP" sz="1200" b="1" dirty="0"/>
              <a:t>]</a:t>
            </a:r>
          </a:p>
          <a:p>
            <a:pPr algn="r">
              <a:defRPr/>
            </a:pPr>
            <a:r>
              <a:rPr lang="en-US" altLang="ja-JP" sz="1000" b="1" dirty="0"/>
              <a:t>※</a:t>
            </a:r>
            <a:r>
              <a:rPr lang="ja-JP" altLang="en-US" sz="1000" b="1" dirty="0"/>
              <a:t>銅製ペルチェ</a:t>
            </a:r>
            <a:r>
              <a:rPr lang="en-US" altLang="ja-JP" sz="1000" b="1" dirty="0"/>
              <a:t>2.5A</a:t>
            </a:r>
          </a:p>
        </c:rich>
      </c:tx>
      <c:layout>
        <c:manualLayout>
          <c:xMode val="edge"/>
          <c:yMode val="edge"/>
          <c:x val="0.15458377973111659"/>
          <c:y val="3.4775787878518281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5922745034014549"/>
          <c:y val="0.25974028530428978"/>
          <c:w val="0.62647396736214356"/>
          <c:h val="0.55866051013781015"/>
        </c:manualLayout>
      </c:layout>
      <c:scatterChart>
        <c:scatterStyle val="lineMarker"/>
        <c:varyColors val="0"/>
        <c:ser>
          <c:idx val="0"/>
          <c:order val="0"/>
          <c:tx>
            <c:v>恒温槽</c:v>
          </c:tx>
          <c:spPr>
            <a:ln w="25400" cap="rnd">
              <a:noFill/>
              <a:round/>
            </a:ln>
            <a:effectLst/>
          </c:spPr>
          <c:marker>
            <c:symbol val="circle"/>
            <c:size val="5"/>
            <c:spPr>
              <a:solidFill>
                <a:schemeClr val="accent1"/>
              </a:solidFill>
              <a:ln w="0">
                <a:noFill/>
              </a:ln>
              <a:effectLst/>
            </c:spPr>
          </c:marker>
          <c:errBars>
            <c:errDir val="y"/>
            <c:errBarType val="both"/>
            <c:errValType val="fixedVal"/>
            <c:noEndCap val="0"/>
            <c:val val="0.30000000000000004"/>
            <c:spPr>
              <a:noFill/>
              <a:ln w="9525" cap="flat" cmpd="sng" algn="ctr">
                <a:solidFill>
                  <a:srgbClr val="0070C0"/>
                </a:solidFill>
                <a:round/>
              </a:ln>
              <a:effectLst/>
            </c:spPr>
          </c:errBars>
          <c:xVal>
            <c:numRef>
              <c:f>電流と最低到達温度!$C$3:$C$7</c:f>
              <c:numCache>
                <c:formatCode>General</c:formatCode>
                <c:ptCount val="5"/>
                <c:pt idx="0">
                  <c:v>0.5</c:v>
                </c:pt>
                <c:pt idx="1">
                  <c:v>1</c:v>
                </c:pt>
                <c:pt idx="2">
                  <c:v>1.5</c:v>
                </c:pt>
                <c:pt idx="3">
                  <c:v>2</c:v>
                </c:pt>
                <c:pt idx="4">
                  <c:v>2.5</c:v>
                </c:pt>
              </c:numCache>
            </c:numRef>
          </c:xVal>
          <c:yVal>
            <c:numRef>
              <c:f>電流と最低到達温度!$D$21:$D$25</c:f>
              <c:numCache>
                <c:formatCode>General</c:formatCode>
                <c:ptCount val="5"/>
                <c:pt idx="0">
                  <c:v>-31.4</c:v>
                </c:pt>
                <c:pt idx="1">
                  <c:v>-30.1</c:v>
                </c:pt>
                <c:pt idx="2">
                  <c:v>-29.5</c:v>
                </c:pt>
                <c:pt idx="3">
                  <c:v>-27.1</c:v>
                </c:pt>
                <c:pt idx="4">
                  <c:v>-24.4</c:v>
                </c:pt>
              </c:numCache>
            </c:numRef>
          </c:yVal>
          <c:smooth val="0"/>
          <c:extLst>
            <c:ext xmlns:c16="http://schemas.microsoft.com/office/drawing/2014/chart" uri="{C3380CC4-5D6E-409C-BE32-E72D297353CC}">
              <c16:uniqueId val="{00000000-DB07-4B0A-B7FE-1B20641F769C}"/>
            </c:ext>
          </c:extLst>
        </c:ser>
        <c:ser>
          <c:idx val="1"/>
          <c:order val="1"/>
          <c:tx>
            <c:v>モジュール</c:v>
          </c:tx>
          <c:spPr>
            <a:ln w="25400" cap="rnd">
              <a:noFill/>
              <a:round/>
            </a:ln>
            <a:effectLst/>
          </c:spPr>
          <c:marker>
            <c:symbol val="circle"/>
            <c:size val="5"/>
            <c:spPr>
              <a:solidFill>
                <a:srgbClr val="FF0000"/>
              </a:solidFill>
              <a:ln w="0">
                <a:noFill/>
              </a:ln>
              <a:effectLst/>
            </c:spPr>
          </c:marker>
          <c:errBars>
            <c:errDir val="y"/>
            <c:errBarType val="both"/>
            <c:errValType val="fixedVal"/>
            <c:noEndCap val="0"/>
            <c:val val="7.7000000000000013E-2"/>
            <c:spPr>
              <a:noFill/>
              <a:ln w="9525" cap="flat" cmpd="sng" algn="ctr">
                <a:solidFill>
                  <a:srgbClr val="FF0000"/>
                </a:solidFill>
                <a:round/>
              </a:ln>
              <a:effectLst/>
            </c:spPr>
          </c:errBars>
          <c:xVal>
            <c:numRef>
              <c:f>電流と最低到達温度!$C$3:$C$7</c:f>
              <c:numCache>
                <c:formatCode>General</c:formatCode>
                <c:ptCount val="5"/>
                <c:pt idx="0">
                  <c:v>0.5</c:v>
                </c:pt>
                <c:pt idx="1">
                  <c:v>1</c:v>
                </c:pt>
                <c:pt idx="2">
                  <c:v>1.5</c:v>
                </c:pt>
                <c:pt idx="3">
                  <c:v>2</c:v>
                </c:pt>
                <c:pt idx="4">
                  <c:v>2.5</c:v>
                </c:pt>
              </c:numCache>
            </c:numRef>
          </c:xVal>
          <c:yVal>
            <c:numRef>
              <c:f>電流と最低到達温度!$E$21:$E$25</c:f>
              <c:numCache>
                <c:formatCode>General</c:formatCode>
                <c:ptCount val="5"/>
                <c:pt idx="0">
                  <c:v>-27.33</c:v>
                </c:pt>
                <c:pt idx="1">
                  <c:v>-29.89</c:v>
                </c:pt>
                <c:pt idx="2">
                  <c:v>-31.26</c:v>
                </c:pt>
                <c:pt idx="3">
                  <c:v>-29.58</c:v>
                </c:pt>
                <c:pt idx="4">
                  <c:v>-25.12</c:v>
                </c:pt>
              </c:numCache>
            </c:numRef>
          </c:yVal>
          <c:smooth val="0"/>
          <c:extLst>
            <c:ext xmlns:c16="http://schemas.microsoft.com/office/drawing/2014/chart" uri="{C3380CC4-5D6E-409C-BE32-E72D297353CC}">
              <c16:uniqueId val="{00000001-DB07-4B0A-B7FE-1B20641F769C}"/>
            </c:ext>
          </c:extLst>
        </c:ser>
        <c:dLbls>
          <c:showLegendKey val="0"/>
          <c:showVal val="0"/>
          <c:showCatName val="0"/>
          <c:showSerName val="0"/>
          <c:showPercent val="0"/>
          <c:showBubbleSize val="0"/>
        </c:dLbls>
        <c:axId val="689134760"/>
        <c:axId val="689135088"/>
      </c:scatterChart>
      <c:valAx>
        <c:axId val="689134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Laird</a:t>
                </a:r>
                <a:r>
                  <a:rPr lang="ja-JP" altLang="en-US"/>
                  <a:t>ペルチェ電流値</a:t>
                </a:r>
                <a:r>
                  <a:rPr lang="en-US" altLang="ja-JP"/>
                  <a:t>[A]</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5088"/>
        <c:crosses val="autoZero"/>
        <c:crossBetween val="midCat"/>
      </c:valAx>
      <c:valAx>
        <c:axId val="689135088"/>
        <c:scaling>
          <c:orientation val="minMax"/>
          <c:max val="-23"/>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測定温度</a:t>
                </a:r>
                <a:r>
                  <a:rPr lang="en-US" altLang="ja-JP"/>
                  <a:t>[</a:t>
                </a:r>
                <a:r>
                  <a:rPr lang="ja-JP" altLang="en-US"/>
                  <a:t>℃</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4760"/>
        <c:crosses val="autoZero"/>
        <c:crossBetween val="midCat"/>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sz="1200" b="1" dirty="0"/>
              <a:t>ファンにかける電圧</a:t>
            </a:r>
            <a:r>
              <a:rPr lang="en-US" altLang="ja-JP" sz="1200" b="1" dirty="0"/>
              <a:t>[V]</a:t>
            </a:r>
            <a:r>
              <a:rPr lang="ja-JP" altLang="en-US" sz="1200" b="1" dirty="0"/>
              <a:t>ー測定温度</a:t>
            </a:r>
            <a:r>
              <a:rPr lang="en-US" altLang="ja-JP" sz="1200" b="1" dirty="0"/>
              <a:t>[</a:t>
            </a:r>
            <a:r>
              <a:rPr lang="ja-JP" altLang="en-US" sz="1200" b="1" dirty="0"/>
              <a:t>℃</a:t>
            </a:r>
            <a:r>
              <a:rPr lang="en-US" altLang="ja-JP" sz="1200" b="1" dirty="0"/>
              <a:t>]</a:t>
            </a:r>
          </a:p>
        </c:rich>
      </c:tx>
      <c:layout>
        <c:manualLayout>
          <c:xMode val="edge"/>
          <c:yMode val="edge"/>
          <c:x val="0.15741703433364526"/>
          <c:y val="3.0018870743706523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v>恒温槽</c:v>
          </c:tx>
          <c:spPr>
            <a:ln w="25400" cap="rnd">
              <a:noFill/>
              <a:round/>
            </a:ln>
            <a:effectLst/>
          </c:spPr>
          <c:marker>
            <c:symbol val="circle"/>
            <c:size val="5"/>
            <c:spPr>
              <a:solidFill>
                <a:schemeClr val="accent1"/>
              </a:solidFill>
              <a:ln w="0">
                <a:noFill/>
              </a:ln>
              <a:effectLst/>
            </c:spPr>
          </c:marker>
          <c:errBars>
            <c:errDir val="y"/>
            <c:errBarType val="both"/>
            <c:errValType val="fixedVal"/>
            <c:noEndCap val="0"/>
            <c:val val="0.30000000000000004"/>
            <c:spPr>
              <a:noFill/>
              <a:ln w="9525" cap="flat" cmpd="sng" algn="ctr">
                <a:solidFill>
                  <a:schemeClr val="accent1"/>
                </a:solidFill>
                <a:round/>
              </a:ln>
              <a:effectLst/>
            </c:spPr>
          </c:errBars>
          <c:xVal>
            <c:numRef>
              <c:f>ファン電圧と最低到達温度!$B$3:$B$13</c:f>
              <c:numCache>
                <c:formatCode>General</c:formatCode>
                <c:ptCount val="11"/>
                <c:pt idx="0">
                  <c:v>6.4</c:v>
                </c:pt>
                <c:pt idx="1">
                  <c:v>6.6</c:v>
                </c:pt>
                <c:pt idx="2">
                  <c:v>6.8</c:v>
                </c:pt>
                <c:pt idx="3">
                  <c:v>7</c:v>
                </c:pt>
                <c:pt idx="4">
                  <c:v>7.2</c:v>
                </c:pt>
                <c:pt idx="5">
                  <c:v>7.4</c:v>
                </c:pt>
                <c:pt idx="6">
                  <c:v>7.6</c:v>
                </c:pt>
                <c:pt idx="7">
                  <c:v>7.8</c:v>
                </c:pt>
                <c:pt idx="8">
                  <c:v>8</c:v>
                </c:pt>
                <c:pt idx="9">
                  <c:v>8.1</c:v>
                </c:pt>
                <c:pt idx="10">
                  <c:v>8.1999999999999993</c:v>
                </c:pt>
              </c:numCache>
            </c:numRef>
          </c:xVal>
          <c:yVal>
            <c:numRef>
              <c:f>ファン電圧と最低到達温度!$C$3:$C$13</c:f>
              <c:numCache>
                <c:formatCode>General</c:formatCode>
                <c:ptCount val="11"/>
                <c:pt idx="0">
                  <c:v>-32.299999999999997</c:v>
                </c:pt>
                <c:pt idx="1">
                  <c:v>-32.299999999999997</c:v>
                </c:pt>
                <c:pt idx="2">
                  <c:v>-32</c:v>
                </c:pt>
                <c:pt idx="3">
                  <c:v>-32</c:v>
                </c:pt>
                <c:pt idx="4">
                  <c:v>-32.200000000000003</c:v>
                </c:pt>
                <c:pt idx="5">
                  <c:v>-32.1</c:v>
                </c:pt>
                <c:pt idx="6">
                  <c:v>-31.8</c:v>
                </c:pt>
                <c:pt idx="7">
                  <c:v>-31.3</c:v>
                </c:pt>
                <c:pt idx="8">
                  <c:v>-30.8</c:v>
                </c:pt>
                <c:pt idx="9">
                  <c:v>-30.3</c:v>
                </c:pt>
                <c:pt idx="10">
                  <c:v>-29.7</c:v>
                </c:pt>
              </c:numCache>
            </c:numRef>
          </c:yVal>
          <c:smooth val="0"/>
          <c:extLst>
            <c:ext xmlns:c16="http://schemas.microsoft.com/office/drawing/2014/chart" uri="{C3380CC4-5D6E-409C-BE32-E72D297353CC}">
              <c16:uniqueId val="{00000000-B3A8-4FE9-9636-980B3835A626}"/>
            </c:ext>
          </c:extLst>
        </c:ser>
        <c:ser>
          <c:idx val="1"/>
          <c:order val="1"/>
          <c:tx>
            <c:v>モジュール</c:v>
          </c:tx>
          <c:spPr>
            <a:ln w="25400" cap="rnd">
              <a:noFill/>
              <a:round/>
            </a:ln>
            <a:effectLst/>
          </c:spPr>
          <c:marker>
            <c:symbol val="circle"/>
            <c:size val="5"/>
            <c:spPr>
              <a:solidFill>
                <a:srgbClr val="FF0000"/>
              </a:solidFill>
              <a:ln w="0">
                <a:noFill/>
              </a:ln>
              <a:effectLst/>
            </c:spPr>
          </c:marker>
          <c:errBars>
            <c:errDir val="y"/>
            <c:errBarType val="both"/>
            <c:errValType val="fixedVal"/>
            <c:noEndCap val="0"/>
            <c:val val="7.7000000000000013E-2"/>
            <c:spPr>
              <a:noFill/>
              <a:ln w="9525" cap="flat" cmpd="sng" algn="ctr">
                <a:solidFill>
                  <a:srgbClr val="FF0000"/>
                </a:solidFill>
                <a:round/>
              </a:ln>
              <a:effectLst/>
            </c:spPr>
          </c:errBars>
          <c:xVal>
            <c:numRef>
              <c:f>ファン電圧と最低到達温度!$B$3:$B$13</c:f>
              <c:numCache>
                <c:formatCode>General</c:formatCode>
                <c:ptCount val="11"/>
                <c:pt idx="0">
                  <c:v>6.4</c:v>
                </c:pt>
                <c:pt idx="1">
                  <c:v>6.6</c:v>
                </c:pt>
                <c:pt idx="2">
                  <c:v>6.8</c:v>
                </c:pt>
                <c:pt idx="3">
                  <c:v>7</c:v>
                </c:pt>
                <c:pt idx="4">
                  <c:v>7.2</c:v>
                </c:pt>
                <c:pt idx="5">
                  <c:v>7.4</c:v>
                </c:pt>
                <c:pt idx="6">
                  <c:v>7.6</c:v>
                </c:pt>
                <c:pt idx="7">
                  <c:v>7.8</c:v>
                </c:pt>
                <c:pt idx="8">
                  <c:v>8</c:v>
                </c:pt>
                <c:pt idx="9">
                  <c:v>8.1</c:v>
                </c:pt>
                <c:pt idx="10">
                  <c:v>8.1999999999999993</c:v>
                </c:pt>
              </c:numCache>
            </c:numRef>
          </c:xVal>
          <c:yVal>
            <c:numRef>
              <c:f>ファン電圧と最低到達温度!$E$3:$E$13</c:f>
              <c:numCache>
                <c:formatCode>General</c:formatCode>
                <c:ptCount val="11"/>
                <c:pt idx="0">
                  <c:v>-31.207084999999999</c:v>
                </c:pt>
                <c:pt idx="1">
                  <c:v>-31.249944999999997</c:v>
                </c:pt>
                <c:pt idx="2">
                  <c:v>-31.153509999999997</c:v>
                </c:pt>
                <c:pt idx="3">
                  <c:v>-31.153509999999997</c:v>
                </c:pt>
                <c:pt idx="4">
                  <c:v>-31.089219999999997</c:v>
                </c:pt>
                <c:pt idx="5">
                  <c:v>-31.292805000000001</c:v>
                </c:pt>
                <c:pt idx="6">
                  <c:v>-31.421384999999997</c:v>
                </c:pt>
                <c:pt idx="7">
                  <c:v>-31.389240000000001</c:v>
                </c:pt>
                <c:pt idx="8">
                  <c:v>-31.764264999999998</c:v>
                </c:pt>
                <c:pt idx="9">
                  <c:v>-31.978565</c:v>
                </c:pt>
                <c:pt idx="10">
                  <c:v>-31.828555000000001</c:v>
                </c:pt>
              </c:numCache>
            </c:numRef>
          </c:yVal>
          <c:smooth val="0"/>
          <c:extLst>
            <c:ext xmlns:c16="http://schemas.microsoft.com/office/drawing/2014/chart" uri="{C3380CC4-5D6E-409C-BE32-E72D297353CC}">
              <c16:uniqueId val="{00000001-B3A8-4FE9-9636-980B3835A626}"/>
            </c:ext>
          </c:extLst>
        </c:ser>
        <c:dLbls>
          <c:showLegendKey val="0"/>
          <c:showVal val="0"/>
          <c:showCatName val="0"/>
          <c:showSerName val="0"/>
          <c:showPercent val="0"/>
          <c:showBubbleSize val="0"/>
        </c:dLbls>
        <c:axId val="689134760"/>
        <c:axId val="689135088"/>
      </c:scatterChart>
      <c:valAx>
        <c:axId val="689134760"/>
        <c:scaling>
          <c:orientation val="minMax"/>
          <c:max val="8.3000000000000007"/>
          <c:min val="6.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電圧値</a:t>
                </a:r>
                <a:r>
                  <a:rPr lang="en-US" altLang="ja-JP"/>
                  <a:t>[V]</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5088"/>
        <c:crosses val="autoZero"/>
        <c:crossBetween val="midCat"/>
        <c:majorUnit val="0.2"/>
      </c:valAx>
      <c:valAx>
        <c:axId val="689135088"/>
        <c:scaling>
          <c:orientation val="minMax"/>
          <c:max val="-29"/>
          <c:min val="-3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最低到達温度</a:t>
                </a:r>
                <a:r>
                  <a:rPr lang="en-US" altLang="ja-JP"/>
                  <a:t>[</a:t>
                </a:r>
                <a:r>
                  <a:rPr lang="ja-JP" altLang="en-US"/>
                  <a:t>℃</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476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ja-JP" sz="1200" b="1" u="none" dirty="0"/>
              <a:t>時間経過</a:t>
            </a:r>
            <a:r>
              <a:rPr lang="en-US" sz="1200" b="1" u="none" dirty="0"/>
              <a:t>[</a:t>
            </a:r>
            <a:r>
              <a:rPr lang="ja-JP" sz="1200" b="1" u="none" dirty="0"/>
              <a:t>分</a:t>
            </a:r>
            <a:r>
              <a:rPr lang="en-US" sz="1200" b="1" u="none" dirty="0"/>
              <a:t>]</a:t>
            </a:r>
            <a:r>
              <a:rPr lang="ja-JP" altLang="en-US" sz="1200" b="1" u="none" dirty="0"/>
              <a:t>ー</a:t>
            </a:r>
            <a:r>
              <a:rPr lang="ja-JP" sz="1200" b="1" u="none" dirty="0"/>
              <a:t>測定温度</a:t>
            </a:r>
            <a:r>
              <a:rPr lang="en-US" sz="1200" b="1" u="none" dirty="0"/>
              <a:t>[</a:t>
            </a:r>
            <a:r>
              <a:rPr lang="ja-JP" sz="1200" b="1" u="none" dirty="0"/>
              <a:t>℃</a:t>
            </a:r>
            <a:r>
              <a:rPr lang="en-US" altLang="ja-JP" sz="1200" b="1" u="none" dirty="0"/>
              <a:t>]</a:t>
            </a:r>
            <a:r>
              <a:rPr lang="ja-JP" altLang="en-US" sz="1200" b="1" u="none" dirty="0"/>
              <a:t>　</a:t>
            </a:r>
            <a:endParaRPr lang="en-US" sz="1200" b="1" u="none" dirty="0"/>
          </a:p>
        </c:rich>
      </c:tx>
      <c:layout>
        <c:manualLayout>
          <c:xMode val="edge"/>
          <c:yMode val="edge"/>
          <c:x val="0.2457813416807654"/>
          <c:y val="3.3717379333032968E-2"/>
        </c:manualLayout>
      </c:layout>
      <c:overlay val="0"/>
      <c:spPr>
        <a:noFill/>
        <a:ln>
          <a:noFill/>
        </a:ln>
        <a:effectLst/>
      </c:spPr>
      <c:txPr>
        <a:bodyPr rot="0" spcFirstLastPara="1" vertOverflow="ellipsis" vert="horz" wrap="square" anchor="ctr" anchorCtr="1"/>
        <a:lstStyle/>
        <a:p>
          <a:pPr algn="ct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ja-JP"/>
        </a:p>
      </c:txPr>
    </c:title>
    <c:autoTitleDeleted val="0"/>
    <c:plotArea>
      <c:layout>
        <c:manualLayout>
          <c:layoutTarget val="inner"/>
          <c:xMode val="edge"/>
          <c:yMode val="edge"/>
          <c:x val="0.14069137010741556"/>
          <c:y val="0.16500701999526468"/>
          <c:w val="0.59637232938249829"/>
          <c:h val="0.65277979217175508"/>
        </c:manualLayout>
      </c:layout>
      <c:scatterChart>
        <c:scatterStyle val="lineMarker"/>
        <c:varyColors val="0"/>
        <c:ser>
          <c:idx val="0"/>
          <c:order val="0"/>
          <c:tx>
            <c:v>恒温槽（吸着有）</c:v>
          </c:tx>
          <c:spPr>
            <a:ln w="25400" cap="rnd">
              <a:noFill/>
              <a:round/>
            </a:ln>
            <a:effectLst/>
          </c:spPr>
          <c:marker>
            <c:symbol val="circle"/>
            <c:size val="5"/>
            <c:spPr>
              <a:solidFill>
                <a:schemeClr val="accent1">
                  <a:alpha val="98000"/>
                </a:schemeClr>
              </a:solidFill>
              <a:ln w="0">
                <a:noFill/>
              </a:ln>
              <a:effectLst/>
            </c:spPr>
          </c:marker>
          <c:errBars>
            <c:errDir val="y"/>
            <c:errBarType val="both"/>
            <c:errValType val="fixedVal"/>
            <c:noEndCap val="0"/>
            <c:val val="0.30000000000000004"/>
            <c:spPr>
              <a:noFill/>
              <a:ln w="9525" cap="flat" cmpd="sng" algn="ctr">
                <a:solidFill>
                  <a:srgbClr val="0070C0"/>
                </a:solidFill>
                <a:round/>
              </a:ln>
              <a:effectLst/>
            </c:spPr>
          </c:errBars>
          <c:xVal>
            <c:numRef>
              <c:f>'時間と温度降下(吸着有) '!$C$3:$C$83</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xVal>
          <c:yVal>
            <c:numRef>
              <c:f>'時間と温度降下(吸着有) '!$D$3:$D$83</c:f>
              <c:numCache>
                <c:formatCode>General</c:formatCode>
                <c:ptCount val="81"/>
                <c:pt idx="0">
                  <c:v>22.2</c:v>
                </c:pt>
                <c:pt idx="1">
                  <c:v>21.4</c:v>
                </c:pt>
                <c:pt idx="2">
                  <c:v>21.7</c:v>
                </c:pt>
                <c:pt idx="3">
                  <c:v>21.7</c:v>
                </c:pt>
                <c:pt idx="4">
                  <c:v>21.2</c:v>
                </c:pt>
                <c:pt idx="5">
                  <c:v>19.399999999999999</c:v>
                </c:pt>
                <c:pt idx="6">
                  <c:v>16.3</c:v>
                </c:pt>
                <c:pt idx="7">
                  <c:v>13.5</c:v>
                </c:pt>
                <c:pt idx="8">
                  <c:v>10.8</c:v>
                </c:pt>
                <c:pt idx="9">
                  <c:v>8.5</c:v>
                </c:pt>
                <c:pt idx="10">
                  <c:v>6.3</c:v>
                </c:pt>
                <c:pt idx="11">
                  <c:v>4.2</c:v>
                </c:pt>
                <c:pt idx="12">
                  <c:v>2.2000000000000002</c:v>
                </c:pt>
                <c:pt idx="13">
                  <c:v>0.1</c:v>
                </c:pt>
                <c:pt idx="14">
                  <c:v>-0.1</c:v>
                </c:pt>
                <c:pt idx="15">
                  <c:v>0</c:v>
                </c:pt>
                <c:pt idx="16">
                  <c:v>-0.1</c:v>
                </c:pt>
                <c:pt idx="17">
                  <c:v>-0.6</c:v>
                </c:pt>
                <c:pt idx="18">
                  <c:v>-1.2</c:v>
                </c:pt>
                <c:pt idx="19">
                  <c:v>-1.9</c:v>
                </c:pt>
                <c:pt idx="20">
                  <c:v>-2.6</c:v>
                </c:pt>
                <c:pt idx="21">
                  <c:v>-3.5</c:v>
                </c:pt>
                <c:pt idx="22">
                  <c:v>-4</c:v>
                </c:pt>
                <c:pt idx="23">
                  <c:v>-4.9000000000000004</c:v>
                </c:pt>
                <c:pt idx="24">
                  <c:v>-5.7</c:v>
                </c:pt>
                <c:pt idx="25">
                  <c:v>-6.6</c:v>
                </c:pt>
                <c:pt idx="26">
                  <c:v>-7.6</c:v>
                </c:pt>
                <c:pt idx="27">
                  <c:v>-9</c:v>
                </c:pt>
                <c:pt idx="28">
                  <c:v>-9.8000000000000007</c:v>
                </c:pt>
                <c:pt idx="29">
                  <c:v>-10.5</c:v>
                </c:pt>
                <c:pt idx="30">
                  <c:v>-11.3</c:v>
                </c:pt>
                <c:pt idx="31">
                  <c:v>-12.1</c:v>
                </c:pt>
                <c:pt idx="32">
                  <c:v>-12.7</c:v>
                </c:pt>
                <c:pt idx="33">
                  <c:v>-13.5</c:v>
                </c:pt>
                <c:pt idx="34">
                  <c:v>-14.2</c:v>
                </c:pt>
                <c:pt idx="35">
                  <c:v>-14.8</c:v>
                </c:pt>
                <c:pt idx="36">
                  <c:v>-15.7</c:v>
                </c:pt>
                <c:pt idx="37">
                  <c:v>-16.5</c:v>
                </c:pt>
                <c:pt idx="38">
                  <c:v>-17.100000000000001</c:v>
                </c:pt>
                <c:pt idx="39">
                  <c:v>-17.600000000000001</c:v>
                </c:pt>
                <c:pt idx="40">
                  <c:v>-18.100000000000001</c:v>
                </c:pt>
                <c:pt idx="41">
                  <c:v>-18.7</c:v>
                </c:pt>
                <c:pt idx="42">
                  <c:v>-19.5</c:v>
                </c:pt>
                <c:pt idx="43">
                  <c:v>-20.3</c:v>
                </c:pt>
                <c:pt idx="44">
                  <c:v>-21</c:v>
                </c:pt>
                <c:pt idx="45">
                  <c:v>-21.3</c:v>
                </c:pt>
                <c:pt idx="46">
                  <c:v>-21.7</c:v>
                </c:pt>
                <c:pt idx="47">
                  <c:v>-21.9</c:v>
                </c:pt>
                <c:pt idx="48">
                  <c:v>-22.2</c:v>
                </c:pt>
                <c:pt idx="49">
                  <c:v>-22.5</c:v>
                </c:pt>
                <c:pt idx="50">
                  <c:v>-23</c:v>
                </c:pt>
                <c:pt idx="51">
                  <c:v>-23.5</c:v>
                </c:pt>
                <c:pt idx="52">
                  <c:v>-24</c:v>
                </c:pt>
                <c:pt idx="53">
                  <c:v>-24.3</c:v>
                </c:pt>
                <c:pt idx="54">
                  <c:v>-24.4</c:v>
                </c:pt>
                <c:pt idx="55">
                  <c:v>-24.6</c:v>
                </c:pt>
                <c:pt idx="56">
                  <c:v>-24.8</c:v>
                </c:pt>
                <c:pt idx="57">
                  <c:v>-25.1</c:v>
                </c:pt>
                <c:pt idx="58">
                  <c:v>-25.4</c:v>
                </c:pt>
                <c:pt idx="59">
                  <c:v>-25.5</c:v>
                </c:pt>
                <c:pt idx="60">
                  <c:v>-25.7</c:v>
                </c:pt>
                <c:pt idx="61">
                  <c:v>-25.9</c:v>
                </c:pt>
                <c:pt idx="62">
                  <c:v>-26</c:v>
                </c:pt>
                <c:pt idx="63">
                  <c:v>-26.1</c:v>
                </c:pt>
                <c:pt idx="64">
                  <c:v>-26.2</c:v>
                </c:pt>
                <c:pt idx="65">
                  <c:v>-26.4</c:v>
                </c:pt>
                <c:pt idx="66">
                  <c:v>-26.6</c:v>
                </c:pt>
                <c:pt idx="67">
                  <c:v>-26.7</c:v>
                </c:pt>
                <c:pt idx="68">
                  <c:v>-26.8</c:v>
                </c:pt>
                <c:pt idx="69">
                  <c:v>-26.9</c:v>
                </c:pt>
                <c:pt idx="70">
                  <c:v>-27</c:v>
                </c:pt>
                <c:pt idx="71">
                  <c:v>-26.9</c:v>
                </c:pt>
                <c:pt idx="72">
                  <c:v>-26.8</c:v>
                </c:pt>
                <c:pt idx="73">
                  <c:v>-27</c:v>
                </c:pt>
                <c:pt idx="74">
                  <c:v>-27.1</c:v>
                </c:pt>
                <c:pt idx="75">
                  <c:v>-27.2</c:v>
                </c:pt>
                <c:pt idx="76">
                  <c:v>-27.3</c:v>
                </c:pt>
                <c:pt idx="77">
                  <c:v>-27.4</c:v>
                </c:pt>
                <c:pt idx="78">
                  <c:v>-27.4</c:v>
                </c:pt>
                <c:pt idx="79">
                  <c:v>-27.4</c:v>
                </c:pt>
                <c:pt idx="80">
                  <c:v>-27.3</c:v>
                </c:pt>
              </c:numCache>
            </c:numRef>
          </c:yVal>
          <c:smooth val="0"/>
          <c:extLst>
            <c:ext xmlns:c16="http://schemas.microsoft.com/office/drawing/2014/chart" uri="{C3380CC4-5D6E-409C-BE32-E72D297353CC}">
              <c16:uniqueId val="{00000000-39E4-46F1-9A7F-47A61CC09B81}"/>
            </c:ext>
          </c:extLst>
        </c:ser>
        <c:ser>
          <c:idx val="1"/>
          <c:order val="1"/>
          <c:tx>
            <c:v>モジュール（吸着有）</c:v>
          </c:tx>
          <c:spPr>
            <a:ln w="25400" cap="rnd">
              <a:noFill/>
              <a:round/>
            </a:ln>
            <a:effectLst/>
          </c:spPr>
          <c:marker>
            <c:symbol val="circle"/>
            <c:size val="5"/>
            <c:spPr>
              <a:solidFill>
                <a:srgbClr val="FF0000"/>
              </a:solidFill>
              <a:ln w="0">
                <a:noFill/>
              </a:ln>
              <a:effectLst/>
            </c:spPr>
          </c:marker>
          <c:errBars>
            <c:errDir val="y"/>
            <c:errBarType val="both"/>
            <c:errValType val="fixedVal"/>
            <c:noEndCap val="0"/>
            <c:val val="7.7000000000000013E-2"/>
            <c:spPr>
              <a:noFill/>
              <a:ln w="9525" cap="flat" cmpd="sng" algn="ctr">
                <a:solidFill>
                  <a:srgbClr val="FF0000"/>
                </a:solidFill>
                <a:round/>
              </a:ln>
              <a:effectLst/>
            </c:spPr>
          </c:errBars>
          <c:xVal>
            <c:numRef>
              <c:f>'時間と温度降下(吸着有) '!$C$3:$C$83</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numRef>
          </c:xVal>
          <c:yVal>
            <c:numRef>
              <c:f>'時間と温度降下(吸着有) '!$F$3:$F$83</c:f>
              <c:numCache>
                <c:formatCode>General</c:formatCode>
                <c:ptCount val="81"/>
                <c:pt idx="0">
                  <c:v>23.142999999999994</c:v>
                </c:pt>
                <c:pt idx="1">
                  <c:v>23.207289999999997</c:v>
                </c:pt>
                <c:pt idx="2">
                  <c:v>23.175144999999997</c:v>
                </c:pt>
                <c:pt idx="3">
                  <c:v>23.100139999999996</c:v>
                </c:pt>
                <c:pt idx="4">
                  <c:v>22.650109999999998</c:v>
                </c:pt>
                <c:pt idx="5">
                  <c:v>20.057079999999996</c:v>
                </c:pt>
                <c:pt idx="6">
                  <c:v>17.967654999999997</c:v>
                </c:pt>
                <c:pt idx="7">
                  <c:v>16.028239999999997</c:v>
                </c:pt>
                <c:pt idx="8">
                  <c:v>13.842379999999995</c:v>
                </c:pt>
                <c:pt idx="9">
                  <c:v>11.881534999999996</c:v>
                </c:pt>
                <c:pt idx="10">
                  <c:v>9.9956949999999978</c:v>
                </c:pt>
                <c:pt idx="11">
                  <c:v>7.9919899999999977</c:v>
                </c:pt>
                <c:pt idx="12">
                  <c:v>5.8704199999999984</c:v>
                </c:pt>
                <c:pt idx="13">
                  <c:v>4.1345899999999984</c:v>
                </c:pt>
                <c:pt idx="14">
                  <c:v>11.635089999999998</c:v>
                </c:pt>
                <c:pt idx="15">
                  <c:v>7.6383949999999992</c:v>
                </c:pt>
                <c:pt idx="16">
                  <c:v>4.531044999999998</c:v>
                </c:pt>
                <c:pt idx="17">
                  <c:v>1.9583734999999978</c:v>
                </c:pt>
                <c:pt idx="18">
                  <c:v>-6.7833000000000254E-2</c:v>
                </c:pt>
                <c:pt idx="19">
                  <c:v>-1.719014500000001</c:v>
                </c:pt>
                <c:pt idx="20">
                  <c:v>-3.0648185000000012</c:v>
                </c:pt>
                <c:pt idx="21">
                  <c:v>-4.3409750000000003</c:v>
                </c:pt>
                <c:pt idx="22">
                  <c:v>-5.4714075000000006</c:v>
                </c:pt>
                <c:pt idx="23">
                  <c:v>-6.4818320000000007</c:v>
                </c:pt>
                <c:pt idx="24">
                  <c:v>-7.4515395</c:v>
                </c:pt>
                <c:pt idx="25">
                  <c:v>-8.3601714999999999</c:v>
                </c:pt>
                <c:pt idx="26">
                  <c:v>-9.3780964999999998</c:v>
                </c:pt>
                <c:pt idx="27">
                  <c:v>-10.8117635</c:v>
                </c:pt>
                <c:pt idx="28">
                  <c:v>-11.621817499999999</c:v>
                </c:pt>
                <c:pt idx="29">
                  <c:v>-12.378296500000001</c:v>
                </c:pt>
                <c:pt idx="30">
                  <c:v>-13.147633500000001</c:v>
                </c:pt>
                <c:pt idx="31">
                  <c:v>-13.864466999999999</c:v>
                </c:pt>
                <c:pt idx="32">
                  <c:v>-14.821316499999998</c:v>
                </c:pt>
                <c:pt idx="33">
                  <c:v>-15.679587999999999</c:v>
                </c:pt>
                <c:pt idx="34">
                  <c:v>-16.011752999999999</c:v>
                </c:pt>
                <c:pt idx="35">
                  <c:v>-16.567861499999999</c:v>
                </c:pt>
                <c:pt idx="36">
                  <c:v>-17.535426000000001</c:v>
                </c:pt>
                <c:pt idx="37">
                  <c:v>-18.206184999999998</c:v>
                </c:pt>
                <c:pt idx="38">
                  <c:v>-18.774080000000001</c:v>
                </c:pt>
                <c:pt idx="39">
                  <c:v>-19.213394999999998</c:v>
                </c:pt>
                <c:pt idx="40">
                  <c:v>-19.834865000000001</c:v>
                </c:pt>
                <c:pt idx="41">
                  <c:v>-20.477764999999998</c:v>
                </c:pt>
                <c:pt idx="42">
                  <c:v>-21.334964999999997</c:v>
                </c:pt>
                <c:pt idx="43">
                  <c:v>-22.299315</c:v>
                </c:pt>
                <c:pt idx="44">
                  <c:v>-23.038649999999997</c:v>
                </c:pt>
                <c:pt idx="45">
                  <c:v>-23.360099999999999</c:v>
                </c:pt>
                <c:pt idx="46">
                  <c:v>-23.670835</c:v>
                </c:pt>
                <c:pt idx="47">
                  <c:v>-24.003</c:v>
                </c:pt>
                <c:pt idx="48">
                  <c:v>-24.335165</c:v>
                </c:pt>
                <c:pt idx="49">
                  <c:v>-24.678045000000001</c:v>
                </c:pt>
                <c:pt idx="50">
                  <c:v>-25.181649999999998</c:v>
                </c:pt>
                <c:pt idx="51">
                  <c:v>-25.781690000000001</c:v>
                </c:pt>
                <c:pt idx="52">
                  <c:v>-26.296009999999999</c:v>
                </c:pt>
                <c:pt idx="53">
                  <c:v>-26.553170000000001</c:v>
                </c:pt>
                <c:pt idx="54">
                  <c:v>-26.713894999999997</c:v>
                </c:pt>
                <c:pt idx="55">
                  <c:v>-26.896049999999999</c:v>
                </c:pt>
                <c:pt idx="56">
                  <c:v>-27.131779999999999</c:v>
                </c:pt>
                <c:pt idx="57">
                  <c:v>-27.324649999999998</c:v>
                </c:pt>
                <c:pt idx="58">
                  <c:v>-27.506805</c:v>
                </c:pt>
                <c:pt idx="59">
                  <c:v>-27.753250000000001</c:v>
                </c:pt>
                <c:pt idx="60">
                  <c:v>-28.031839999999999</c:v>
                </c:pt>
                <c:pt idx="61">
                  <c:v>-28.353289999999998</c:v>
                </c:pt>
                <c:pt idx="62">
                  <c:v>-28.417579999999997</c:v>
                </c:pt>
                <c:pt idx="63">
                  <c:v>-28.567589999999999</c:v>
                </c:pt>
                <c:pt idx="64">
                  <c:v>-28.685454999999997</c:v>
                </c:pt>
                <c:pt idx="65">
                  <c:v>-28.814035000000001</c:v>
                </c:pt>
                <c:pt idx="66">
                  <c:v>-28.953329999999998</c:v>
                </c:pt>
                <c:pt idx="67">
                  <c:v>-29.03905</c:v>
                </c:pt>
                <c:pt idx="68">
                  <c:v>-29.199774999999999</c:v>
                </c:pt>
                <c:pt idx="69">
                  <c:v>-29.328354999999998</c:v>
                </c:pt>
                <c:pt idx="70">
                  <c:v>-29.44622</c:v>
                </c:pt>
                <c:pt idx="71">
                  <c:v>-29.489079999999998</c:v>
                </c:pt>
                <c:pt idx="72">
                  <c:v>-29.510509999999996</c:v>
                </c:pt>
                <c:pt idx="73">
                  <c:v>-29.5748</c:v>
                </c:pt>
                <c:pt idx="74">
                  <c:v>-29.671234999999999</c:v>
                </c:pt>
                <c:pt idx="75">
                  <c:v>-29.724810000000002</c:v>
                </c:pt>
                <c:pt idx="76">
                  <c:v>-29.842675</c:v>
                </c:pt>
                <c:pt idx="77">
                  <c:v>-29.906965</c:v>
                </c:pt>
                <c:pt idx="78">
                  <c:v>-29.939109999999999</c:v>
                </c:pt>
                <c:pt idx="79">
                  <c:v>-30.024829999999998</c:v>
                </c:pt>
                <c:pt idx="80">
                  <c:v>-29.992685000000002</c:v>
                </c:pt>
              </c:numCache>
            </c:numRef>
          </c:yVal>
          <c:smooth val="0"/>
          <c:extLst>
            <c:ext xmlns:c16="http://schemas.microsoft.com/office/drawing/2014/chart" uri="{C3380CC4-5D6E-409C-BE32-E72D297353CC}">
              <c16:uniqueId val="{00000001-39E4-46F1-9A7F-47A61CC09B81}"/>
            </c:ext>
          </c:extLst>
        </c:ser>
        <c:ser>
          <c:idx val="2"/>
          <c:order val="2"/>
          <c:tx>
            <c:v>恒温槽（吸着無）</c:v>
          </c:tx>
          <c:spPr>
            <a:ln w="25400" cap="rnd">
              <a:noFill/>
              <a:round/>
            </a:ln>
            <a:effectLst/>
          </c:spPr>
          <c:marker>
            <c:symbol val="dash"/>
            <c:size val="5"/>
            <c:spPr>
              <a:solidFill>
                <a:srgbClr val="0070C0"/>
              </a:solidFill>
              <a:ln w="9525">
                <a:solidFill>
                  <a:srgbClr val="0070C0"/>
                </a:solidFill>
              </a:ln>
              <a:effectLst/>
            </c:spPr>
          </c:marker>
          <c:xVal>
            <c:numRef>
              <c:f>'時間と温度降下(吸着無) '!$C$3:$C$68</c:f>
              <c:numCache>
                <c:formatCode>General</c:formatCode>
                <c:ptCount val="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numCache>
            </c:numRef>
          </c:xVal>
          <c:yVal>
            <c:numRef>
              <c:f>'時間と温度降下(吸着無) '!$D$3:$D$68</c:f>
              <c:numCache>
                <c:formatCode>General</c:formatCode>
                <c:ptCount val="66"/>
                <c:pt idx="0">
                  <c:v>21.8</c:v>
                </c:pt>
                <c:pt idx="1">
                  <c:v>21.7</c:v>
                </c:pt>
                <c:pt idx="2">
                  <c:v>21.9</c:v>
                </c:pt>
                <c:pt idx="3">
                  <c:v>20.100000000000001</c:v>
                </c:pt>
                <c:pt idx="4">
                  <c:v>18.600000000000001</c:v>
                </c:pt>
                <c:pt idx="5">
                  <c:v>17.8</c:v>
                </c:pt>
                <c:pt idx="6">
                  <c:v>15.3</c:v>
                </c:pt>
                <c:pt idx="7">
                  <c:v>12.7</c:v>
                </c:pt>
                <c:pt idx="8">
                  <c:v>8.8000000000000007</c:v>
                </c:pt>
                <c:pt idx="9">
                  <c:v>6</c:v>
                </c:pt>
                <c:pt idx="10">
                  <c:v>3.7</c:v>
                </c:pt>
                <c:pt idx="11">
                  <c:v>-1.3</c:v>
                </c:pt>
                <c:pt idx="12">
                  <c:v>-2.1</c:v>
                </c:pt>
                <c:pt idx="13">
                  <c:v>-2.1</c:v>
                </c:pt>
                <c:pt idx="14">
                  <c:v>-2.5</c:v>
                </c:pt>
                <c:pt idx="15">
                  <c:v>-3.2</c:v>
                </c:pt>
                <c:pt idx="16">
                  <c:v>-4</c:v>
                </c:pt>
                <c:pt idx="17">
                  <c:v>-4.8</c:v>
                </c:pt>
                <c:pt idx="18">
                  <c:v>-5.6</c:v>
                </c:pt>
                <c:pt idx="19">
                  <c:v>-6.4</c:v>
                </c:pt>
                <c:pt idx="20">
                  <c:v>-7.3</c:v>
                </c:pt>
                <c:pt idx="21">
                  <c:v>-8.1</c:v>
                </c:pt>
                <c:pt idx="22">
                  <c:v>-8.9</c:v>
                </c:pt>
                <c:pt idx="23">
                  <c:v>-9.6</c:v>
                </c:pt>
                <c:pt idx="24">
                  <c:v>-10.3</c:v>
                </c:pt>
                <c:pt idx="25">
                  <c:v>-11</c:v>
                </c:pt>
                <c:pt idx="26">
                  <c:v>-11.6</c:v>
                </c:pt>
                <c:pt idx="27">
                  <c:v>-12.3</c:v>
                </c:pt>
                <c:pt idx="28">
                  <c:v>-12.9</c:v>
                </c:pt>
                <c:pt idx="29">
                  <c:v>-13.5</c:v>
                </c:pt>
                <c:pt idx="30">
                  <c:v>-14</c:v>
                </c:pt>
                <c:pt idx="31">
                  <c:v>-14.6</c:v>
                </c:pt>
                <c:pt idx="32">
                  <c:v>-15.1</c:v>
                </c:pt>
                <c:pt idx="33">
                  <c:v>-15.6</c:v>
                </c:pt>
                <c:pt idx="34">
                  <c:v>-16.100000000000001</c:v>
                </c:pt>
                <c:pt idx="35">
                  <c:v>-16.5</c:v>
                </c:pt>
                <c:pt idx="36">
                  <c:v>-16.8</c:v>
                </c:pt>
                <c:pt idx="37">
                  <c:v>-17.2</c:v>
                </c:pt>
                <c:pt idx="38">
                  <c:v>-17.600000000000001</c:v>
                </c:pt>
                <c:pt idx="39">
                  <c:v>-18</c:v>
                </c:pt>
                <c:pt idx="40">
                  <c:v>-18.399999999999999</c:v>
                </c:pt>
                <c:pt idx="41">
                  <c:v>-18.8</c:v>
                </c:pt>
                <c:pt idx="42">
                  <c:v>-19.100000000000001</c:v>
                </c:pt>
                <c:pt idx="43">
                  <c:v>-19.399999999999999</c:v>
                </c:pt>
                <c:pt idx="44">
                  <c:v>-19.7</c:v>
                </c:pt>
                <c:pt idx="45">
                  <c:v>-20</c:v>
                </c:pt>
                <c:pt idx="46">
                  <c:v>-20.2</c:v>
                </c:pt>
                <c:pt idx="47">
                  <c:v>-20.399999999999999</c:v>
                </c:pt>
                <c:pt idx="48">
                  <c:v>-20.7</c:v>
                </c:pt>
                <c:pt idx="49">
                  <c:v>-20.8</c:v>
                </c:pt>
                <c:pt idx="50">
                  <c:v>-21</c:v>
                </c:pt>
                <c:pt idx="51">
                  <c:v>-21.2</c:v>
                </c:pt>
                <c:pt idx="52">
                  <c:v>-21.3</c:v>
                </c:pt>
                <c:pt idx="53">
                  <c:v>-21.5</c:v>
                </c:pt>
                <c:pt idx="54">
                  <c:v>-21.7</c:v>
                </c:pt>
                <c:pt idx="55">
                  <c:v>-21.9</c:v>
                </c:pt>
                <c:pt idx="56">
                  <c:v>-22</c:v>
                </c:pt>
                <c:pt idx="57">
                  <c:v>-22.1</c:v>
                </c:pt>
                <c:pt idx="58">
                  <c:v>-22.3</c:v>
                </c:pt>
                <c:pt idx="59">
                  <c:v>-22.5</c:v>
                </c:pt>
                <c:pt idx="60">
                  <c:v>-22.6</c:v>
                </c:pt>
                <c:pt idx="61">
                  <c:v>-22.7</c:v>
                </c:pt>
                <c:pt idx="62">
                  <c:v>-22.8</c:v>
                </c:pt>
                <c:pt idx="63">
                  <c:v>-22.7</c:v>
                </c:pt>
                <c:pt idx="64">
                  <c:v>-22.8</c:v>
                </c:pt>
                <c:pt idx="65">
                  <c:v>-22.8</c:v>
                </c:pt>
              </c:numCache>
            </c:numRef>
          </c:yVal>
          <c:smooth val="0"/>
          <c:extLst>
            <c:ext xmlns:c16="http://schemas.microsoft.com/office/drawing/2014/chart" uri="{C3380CC4-5D6E-409C-BE32-E72D297353CC}">
              <c16:uniqueId val="{00000002-39E4-46F1-9A7F-47A61CC09B81}"/>
            </c:ext>
          </c:extLst>
        </c:ser>
        <c:ser>
          <c:idx val="3"/>
          <c:order val="3"/>
          <c:tx>
            <c:v>モジュール（吸着無）</c:v>
          </c:tx>
          <c:spPr>
            <a:ln w="25400" cap="rnd">
              <a:noFill/>
              <a:round/>
            </a:ln>
            <a:effectLst/>
          </c:spPr>
          <c:marker>
            <c:symbol val="dash"/>
            <c:size val="5"/>
            <c:spPr>
              <a:solidFill>
                <a:srgbClr val="FF0000"/>
              </a:solidFill>
              <a:ln w="9525">
                <a:solidFill>
                  <a:srgbClr val="FF0000"/>
                </a:solidFill>
              </a:ln>
              <a:effectLst/>
            </c:spPr>
          </c:marker>
          <c:xVal>
            <c:numRef>
              <c:f>'時間と温度降下(吸着無) '!$C$3:$C$68</c:f>
              <c:numCache>
                <c:formatCode>General</c:formatCode>
                <c:ptCount val="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numCache>
            </c:numRef>
          </c:xVal>
          <c:yVal>
            <c:numRef>
              <c:f>'時間と温度降下(吸着無) '!$F$3:$F$68</c:f>
              <c:numCache>
                <c:formatCode>General</c:formatCode>
                <c:ptCount val="66"/>
                <c:pt idx="0">
                  <c:v>22.873000000000001</c:v>
                </c:pt>
                <c:pt idx="1">
                  <c:v>23.151</c:v>
                </c:pt>
                <c:pt idx="2">
                  <c:v>23.085000000000001</c:v>
                </c:pt>
                <c:pt idx="3">
                  <c:v>22.288</c:v>
                </c:pt>
                <c:pt idx="4">
                  <c:v>21.876999999999999</c:v>
                </c:pt>
                <c:pt idx="5">
                  <c:v>20.869</c:v>
                </c:pt>
                <c:pt idx="6">
                  <c:v>20.018999999999998</c:v>
                </c:pt>
                <c:pt idx="7">
                  <c:v>18.306999999999999</c:v>
                </c:pt>
                <c:pt idx="8">
                  <c:v>16.343</c:v>
                </c:pt>
                <c:pt idx="9">
                  <c:v>14.736999999999998</c:v>
                </c:pt>
                <c:pt idx="10">
                  <c:v>12.773</c:v>
                </c:pt>
                <c:pt idx="11">
                  <c:v>8.8810000000000002</c:v>
                </c:pt>
                <c:pt idx="12">
                  <c:v>48.472999999999999</c:v>
                </c:pt>
                <c:pt idx="13">
                  <c:v>45.686</c:v>
                </c:pt>
                <c:pt idx="14">
                  <c:v>43.668999999999997</c:v>
                </c:pt>
                <c:pt idx="15">
                  <c:v>41.143000000000001</c:v>
                </c:pt>
                <c:pt idx="16">
                  <c:v>40.258000000000003</c:v>
                </c:pt>
                <c:pt idx="17">
                  <c:v>39.011000000000003</c:v>
                </c:pt>
                <c:pt idx="18">
                  <c:v>37.722999999999999</c:v>
                </c:pt>
                <c:pt idx="19">
                  <c:v>36.289000000000001</c:v>
                </c:pt>
                <c:pt idx="20">
                  <c:v>35.347999999999999</c:v>
                </c:pt>
                <c:pt idx="21">
                  <c:v>34.140999999999998</c:v>
                </c:pt>
                <c:pt idx="22">
                  <c:v>33.33</c:v>
                </c:pt>
                <c:pt idx="23">
                  <c:v>32.414999999999999</c:v>
                </c:pt>
                <c:pt idx="24">
                  <c:v>31.539000000000001</c:v>
                </c:pt>
                <c:pt idx="25">
                  <c:v>30.662999999999997</c:v>
                </c:pt>
                <c:pt idx="26">
                  <c:v>29.853000000000002</c:v>
                </c:pt>
                <c:pt idx="27">
                  <c:v>29.004000000000001</c:v>
                </c:pt>
                <c:pt idx="28">
                  <c:v>28.155000000000001</c:v>
                </c:pt>
                <c:pt idx="29">
                  <c:v>27.265999999999998</c:v>
                </c:pt>
                <c:pt idx="30">
                  <c:v>26.655000000000001</c:v>
                </c:pt>
                <c:pt idx="31">
                  <c:v>25.952000000000002</c:v>
                </c:pt>
                <c:pt idx="32">
                  <c:v>25.181999999999999</c:v>
                </c:pt>
                <c:pt idx="33">
                  <c:v>24.532</c:v>
                </c:pt>
                <c:pt idx="34">
                  <c:v>23.748999999999999</c:v>
                </c:pt>
                <c:pt idx="35">
                  <c:v>22.925999999999998</c:v>
                </c:pt>
                <c:pt idx="36">
                  <c:v>22.262</c:v>
                </c:pt>
                <c:pt idx="37">
                  <c:v>21.611999999999998</c:v>
                </c:pt>
                <c:pt idx="38">
                  <c:v>20.908999999999999</c:v>
                </c:pt>
                <c:pt idx="39">
                  <c:v>20.297999999999998</c:v>
                </c:pt>
                <c:pt idx="40">
                  <c:v>19.713999999999999</c:v>
                </c:pt>
                <c:pt idx="41">
                  <c:v>19.050999999999998</c:v>
                </c:pt>
                <c:pt idx="42">
                  <c:v>18.599</c:v>
                </c:pt>
                <c:pt idx="43">
                  <c:v>18.029</c:v>
                </c:pt>
                <c:pt idx="44">
                  <c:v>17.417999999999999</c:v>
                </c:pt>
                <c:pt idx="45">
                  <c:v>16.834</c:v>
                </c:pt>
                <c:pt idx="46">
                  <c:v>16.382999999999999</c:v>
                </c:pt>
                <c:pt idx="47">
                  <c:v>15.879000000000001</c:v>
                </c:pt>
                <c:pt idx="48">
                  <c:v>15.373999999999999</c:v>
                </c:pt>
                <c:pt idx="49">
                  <c:v>14.922999999999998</c:v>
                </c:pt>
                <c:pt idx="50">
                  <c:v>14.593</c:v>
                </c:pt>
                <c:pt idx="51">
                  <c:v>14.311</c:v>
                </c:pt>
                <c:pt idx="52">
                  <c:v>14.103999999999999</c:v>
                </c:pt>
                <c:pt idx="53">
                  <c:v>13.818</c:v>
                </c:pt>
                <c:pt idx="54">
                  <c:v>13.507</c:v>
                </c:pt>
                <c:pt idx="55">
                  <c:v>13.226000000000001</c:v>
                </c:pt>
                <c:pt idx="56">
                  <c:v>13.11</c:v>
                </c:pt>
                <c:pt idx="57">
                  <c:v>12.898</c:v>
                </c:pt>
                <c:pt idx="58">
                  <c:v>12.678000000000001</c:v>
                </c:pt>
                <c:pt idx="59">
                  <c:v>12.433999999999999</c:v>
                </c:pt>
                <c:pt idx="60">
                  <c:v>12.382999999999999</c:v>
                </c:pt>
                <c:pt idx="61">
                  <c:v>12.259</c:v>
                </c:pt>
                <c:pt idx="62">
                  <c:v>12.284000000000001</c:v>
                </c:pt>
                <c:pt idx="63">
                  <c:v>12.259</c:v>
                </c:pt>
                <c:pt idx="64">
                  <c:v>12.382999999999999</c:v>
                </c:pt>
                <c:pt idx="65">
                  <c:v>12.284000000000001</c:v>
                </c:pt>
              </c:numCache>
            </c:numRef>
          </c:yVal>
          <c:smooth val="0"/>
          <c:extLst>
            <c:ext xmlns:c16="http://schemas.microsoft.com/office/drawing/2014/chart" uri="{C3380CC4-5D6E-409C-BE32-E72D297353CC}">
              <c16:uniqueId val="{00000003-39E4-46F1-9A7F-47A61CC09B81}"/>
            </c:ext>
          </c:extLst>
        </c:ser>
        <c:dLbls>
          <c:showLegendKey val="0"/>
          <c:showVal val="0"/>
          <c:showCatName val="0"/>
          <c:showSerName val="0"/>
          <c:showPercent val="0"/>
          <c:showBubbleSize val="0"/>
        </c:dLbls>
        <c:axId val="689134760"/>
        <c:axId val="689135088"/>
      </c:scatterChart>
      <c:valAx>
        <c:axId val="689134760"/>
        <c:scaling>
          <c:orientation val="minMax"/>
          <c:max val="82"/>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ja-JP"/>
                  <a:t>時間経過</a:t>
                </a:r>
                <a:r>
                  <a:rPr lang="en-US"/>
                  <a:t>[</a:t>
                </a:r>
                <a:r>
                  <a:rPr lang="ja-JP"/>
                  <a:t>分</a:t>
                </a:r>
                <a:r>
                  <a:rPr lang="en-US"/>
                  <a:t>]</a:t>
                </a:r>
                <a:endParaRPr lang="ja-JP"/>
              </a:p>
            </c:rich>
          </c:tx>
          <c:layout>
            <c:manualLayout>
              <c:xMode val="edge"/>
              <c:yMode val="edge"/>
              <c:x val="0.35386082772779642"/>
              <c:y val="0.89511868237178804"/>
            </c:manualLayout>
          </c:layout>
          <c:overlay val="0"/>
          <c:spPr>
            <a:noFill/>
            <a:ln>
              <a:noFill/>
            </a:ln>
            <a:effectLst/>
          </c:spPr>
          <c:txPr>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ja-JP"/>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ja-JP"/>
          </a:p>
        </c:txPr>
        <c:crossAx val="689135088"/>
        <c:crosses val="autoZero"/>
        <c:crossBetween val="midCat"/>
        <c:majorUnit val="10"/>
      </c:valAx>
      <c:valAx>
        <c:axId val="689135088"/>
        <c:scaling>
          <c:orientation val="minMax"/>
          <c:max val="50"/>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ja-JP"/>
                  <a:t>測定温度</a:t>
                </a:r>
                <a:r>
                  <a:rPr lang="en-US"/>
                  <a:t>[</a:t>
                </a:r>
                <a:r>
                  <a:rPr lang="ja-JP"/>
                  <a:t>℃</a:t>
                </a:r>
                <a:r>
                  <a:rPr lang="en-US"/>
                  <a:t>]</a:t>
                </a:r>
                <a:endParaRPr lang="ja-JP"/>
              </a:p>
            </c:rich>
          </c:tx>
          <c:overlay val="0"/>
          <c:spPr>
            <a:noFill/>
            <a:ln>
              <a:noFill/>
            </a:ln>
            <a:effectLst/>
          </c:spPr>
          <c:txPr>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ja-JP"/>
          </a:p>
        </c:txPr>
        <c:crossAx val="689134760"/>
        <c:crosses val="autoZero"/>
        <c:crossBetween val="midCat"/>
        <c:maj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t>Arduino</a:t>
            </a:r>
            <a:r>
              <a:rPr lang="ja-JP" altLang="en-US" dirty="0"/>
              <a:t>での抵抗値のキャリブレーション</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5.0787182852143481E-2"/>
                  <c:y val="3.7131816856226306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trendlineLbl>
          </c:trendline>
          <c:xVal>
            <c:numRef>
              <c:f>'キャリブレーション＆恒温槽'!$V$3:$V$15</c:f>
              <c:numCache>
                <c:formatCode>General</c:formatCode>
                <c:ptCount val="13"/>
                <c:pt idx="0">
                  <c:v>202.78899999999999</c:v>
                </c:pt>
                <c:pt idx="1">
                  <c:v>252.59399999999999</c:v>
                </c:pt>
                <c:pt idx="2">
                  <c:v>331.45100000000002</c:v>
                </c:pt>
                <c:pt idx="3">
                  <c:v>468.71899999999999</c:v>
                </c:pt>
                <c:pt idx="4">
                  <c:v>605.68200000000002</c:v>
                </c:pt>
                <c:pt idx="5">
                  <c:v>742.43200000000002</c:v>
                </c:pt>
                <c:pt idx="6">
                  <c:v>859.07</c:v>
                </c:pt>
                <c:pt idx="7">
                  <c:v>903.28899999999999</c:v>
                </c:pt>
                <c:pt idx="8">
                  <c:v>916.9</c:v>
                </c:pt>
                <c:pt idx="9">
                  <c:v>949.43200000000002</c:v>
                </c:pt>
                <c:pt idx="10">
                  <c:v>982.63599999999997</c:v>
                </c:pt>
                <c:pt idx="11">
                  <c:v>984.89400000000001</c:v>
                </c:pt>
                <c:pt idx="12">
                  <c:v>973.053</c:v>
                </c:pt>
              </c:numCache>
            </c:numRef>
          </c:xVal>
          <c:yVal>
            <c:numRef>
              <c:f>'キャリブレーション＆恒温槽'!$U$3:$U$15</c:f>
              <c:numCache>
                <c:formatCode>General</c:formatCode>
                <c:ptCount val="13"/>
                <c:pt idx="0">
                  <c:v>201.8</c:v>
                </c:pt>
                <c:pt idx="1">
                  <c:v>251.5</c:v>
                </c:pt>
                <c:pt idx="2">
                  <c:v>329.9</c:v>
                </c:pt>
                <c:pt idx="3">
                  <c:v>466</c:v>
                </c:pt>
                <c:pt idx="4">
                  <c:v>602</c:v>
                </c:pt>
                <c:pt idx="5">
                  <c:v>738</c:v>
                </c:pt>
                <c:pt idx="6">
                  <c:v>854</c:v>
                </c:pt>
                <c:pt idx="7">
                  <c:v>898</c:v>
                </c:pt>
                <c:pt idx="8">
                  <c:v>912</c:v>
                </c:pt>
                <c:pt idx="9">
                  <c:v>944</c:v>
                </c:pt>
                <c:pt idx="10">
                  <c:v>977</c:v>
                </c:pt>
                <c:pt idx="11">
                  <c:v>979</c:v>
                </c:pt>
                <c:pt idx="12">
                  <c:v>967</c:v>
                </c:pt>
              </c:numCache>
            </c:numRef>
          </c:yVal>
          <c:smooth val="0"/>
          <c:extLst>
            <c:ext xmlns:c16="http://schemas.microsoft.com/office/drawing/2014/chart" uri="{C3380CC4-5D6E-409C-BE32-E72D297353CC}">
              <c16:uniqueId val="{00000001-BA0F-4779-B705-F477434C19B7}"/>
            </c:ext>
          </c:extLst>
        </c:ser>
        <c:dLbls>
          <c:showLegendKey val="0"/>
          <c:showVal val="0"/>
          <c:showCatName val="0"/>
          <c:showSerName val="0"/>
          <c:showPercent val="0"/>
          <c:showBubbleSize val="0"/>
        </c:dLbls>
        <c:axId val="587888104"/>
        <c:axId val="587885480"/>
      </c:scatterChart>
      <c:valAx>
        <c:axId val="5878881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MAX31865</a:t>
                </a:r>
                <a:r>
                  <a:rPr lang="ja-JP" altLang="en-US"/>
                  <a:t>の読み出し抵抗値</a:t>
                </a:r>
                <a:r>
                  <a:rPr lang="en-US" altLang="ja-JP"/>
                  <a:t>[Ω]</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7885480"/>
        <c:crosses val="autoZero"/>
        <c:crossBetween val="midCat"/>
      </c:valAx>
      <c:valAx>
        <c:axId val="587885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マルチメータの測定抵抗値</a:t>
                </a:r>
                <a:r>
                  <a:rPr lang="en-US" altLang="ja-JP"/>
                  <a:t>[Ω]</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78881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温度のキャリブレーション</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1.8547062148204927E-2"/>
                  <c:y val="-0.1011471648639790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trendlineLbl>
          </c:trendline>
          <c:xVal>
            <c:numRef>
              <c:f>'キャリブレーション＆恒温槽'!$H$2:$H$17</c:f>
              <c:numCache>
                <c:formatCode>General</c:formatCode>
                <c:ptCount val="16"/>
                <c:pt idx="0">
                  <c:v>924.87</c:v>
                </c:pt>
                <c:pt idx="1">
                  <c:v>901.15</c:v>
                </c:pt>
                <c:pt idx="2">
                  <c:v>890.88</c:v>
                </c:pt>
                <c:pt idx="3">
                  <c:v>880.99</c:v>
                </c:pt>
                <c:pt idx="4">
                  <c:v>872.44</c:v>
                </c:pt>
                <c:pt idx="5">
                  <c:v>864.95</c:v>
                </c:pt>
                <c:pt idx="6">
                  <c:v>858.24</c:v>
                </c:pt>
                <c:pt idx="7">
                  <c:v>848.36</c:v>
                </c:pt>
                <c:pt idx="8">
                  <c:v>843.11</c:v>
                </c:pt>
                <c:pt idx="9">
                  <c:v>838.32</c:v>
                </c:pt>
                <c:pt idx="10">
                  <c:v>834.19</c:v>
                </c:pt>
                <c:pt idx="11">
                  <c:v>830.28</c:v>
                </c:pt>
                <c:pt idx="12">
                  <c:v>827.28</c:v>
                </c:pt>
                <c:pt idx="13">
                  <c:v>821.82</c:v>
                </c:pt>
                <c:pt idx="14">
                  <c:v>818.6</c:v>
                </c:pt>
                <c:pt idx="15">
                  <c:v>815.6</c:v>
                </c:pt>
              </c:numCache>
            </c:numRef>
          </c:xVal>
          <c:yVal>
            <c:numRef>
              <c:f>'キャリブレーション＆恒温槽'!$F$2:$F$17</c:f>
              <c:numCache>
                <c:formatCode>General</c:formatCode>
                <c:ptCount val="16"/>
                <c:pt idx="0">
                  <c:v>22.2</c:v>
                </c:pt>
                <c:pt idx="1">
                  <c:v>14.5</c:v>
                </c:pt>
                <c:pt idx="2">
                  <c:v>8.5</c:v>
                </c:pt>
                <c:pt idx="3">
                  <c:v>3.9</c:v>
                </c:pt>
                <c:pt idx="4">
                  <c:v>0.1</c:v>
                </c:pt>
                <c:pt idx="5">
                  <c:v>-3.2</c:v>
                </c:pt>
                <c:pt idx="6">
                  <c:v>-6.3</c:v>
                </c:pt>
                <c:pt idx="7">
                  <c:v>-10.5</c:v>
                </c:pt>
                <c:pt idx="8">
                  <c:v>-12.7</c:v>
                </c:pt>
                <c:pt idx="9">
                  <c:v>-15</c:v>
                </c:pt>
                <c:pt idx="10">
                  <c:v>-16.899999999999999</c:v>
                </c:pt>
                <c:pt idx="11">
                  <c:v>-18.399999999999999</c:v>
                </c:pt>
                <c:pt idx="12">
                  <c:v>-19.600000000000001</c:v>
                </c:pt>
                <c:pt idx="13">
                  <c:v>-21.7</c:v>
                </c:pt>
                <c:pt idx="14">
                  <c:v>-23.1</c:v>
                </c:pt>
                <c:pt idx="15">
                  <c:v>-24.2</c:v>
                </c:pt>
              </c:numCache>
            </c:numRef>
          </c:yVal>
          <c:smooth val="0"/>
          <c:extLst>
            <c:ext xmlns:c16="http://schemas.microsoft.com/office/drawing/2014/chart" uri="{C3380CC4-5D6E-409C-BE32-E72D297353CC}">
              <c16:uniqueId val="{00000001-B5A4-4CAE-8088-76A240FE87FA}"/>
            </c:ext>
          </c:extLst>
        </c:ser>
        <c:dLbls>
          <c:showLegendKey val="0"/>
          <c:showVal val="0"/>
          <c:showCatName val="0"/>
          <c:showSerName val="0"/>
          <c:showPercent val="0"/>
          <c:showBubbleSize val="0"/>
        </c:dLbls>
        <c:axId val="536429448"/>
        <c:axId val="536430104"/>
      </c:scatterChart>
      <c:valAx>
        <c:axId val="5364294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Arudino</a:t>
                </a:r>
                <a:r>
                  <a:rPr lang="ja-JP" altLang="en-US"/>
                  <a:t>の読み出し抵抗値</a:t>
                </a:r>
                <a:r>
                  <a:rPr lang="en-US" altLang="ja-JP"/>
                  <a:t>[Ω]</a:t>
                </a:r>
                <a:endParaRPr lang="ja-JP" altLang="en-US"/>
              </a:p>
            </c:rich>
          </c:tx>
          <c:layout>
            <c:manualLayout>
              <c:xMode val="edge"/>
              <c:yMode val="edge"/>
              <c:x val="0.35234358802345866"/>
              <c:y val="0.8937733474133988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36430104"/>
        <c:crosses val="autoZero"/>
        <c:crossBetween val="midCat"/>
      </c:valAx>
      <c:valAx>
        <c:axId val="536430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恒温槽内温度</a:t>
                </a:r>
                <a:r>
                  <a:rPr lang="en-US" altLang="ja-JP"/>
                  <a:t>[</a:t>
                </a:r>
                <a:r>
                  <a:rPr lang="ja-JP" altLang="en-US"/>
                  <a:t>℃</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364294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en-US" altLang="ja-JP" sz="1050"/>
              <a:t>Laird</a:t>
            </a:r>
            <a:r>
              <a:rPr lang="ja-JP" altLang="en-US" sz="1050"/>
              <a:t>ペルチェに流した電流値</a:t>
            </a:r>
            <a:r>
              <a:rPr lang="en-US" altLang="ja-JP" sz="1050"/>
              <a:t>[A]</a:t>
            </a:r>
            <a:r>
              <a:rPr lang="ja-JP" altLang="en-US" sz="1050"/>
              <a:t>ー測定温度</a:t>
            </a:r>
            <a:r>
              <a:rPr lang="en-US" altLang="ja-JP" sz="1050"/>
              <a:t>[</a:t>
            </a:r>
            <a:r>
              <a:rPr lang="ja-JP" altLang="en-US" sz="1050"/>
              <a:t>℃</a:t>
            </a:r>
            <a:r>
              <a:rPr lang="en-US" altLang="ja-JP" sz="1050"/>
              <a:t>]</a:t>
            </a:r>
          </a:p>
          <a:p>
            <a:pPr algn="r">
              <a:defRPr/>
            </a:pPr>
            <a:r>
              <a:rPr lang="en-US" altLang="ja-JP" sz="800"/>
              <a:t>※</a:t>
            </a:r>
            <a:r>
              <a:rPr lang="ja-JP" altLang="en-US" sz="800"/>
              <a:t>銅製ペルチェ</a:t>
            </a:r>
            <a:r>
              <a:rPr lang="en-US" altLang="ja-JP" sz="800"/>
              <a:t>1A</a:t>
            </a:r>
          </a:p>
        </c:rich>
      </c:tx>
      <c:layout>
        <c:manualLayout>
          <c:xMode val="edge"/>
          <c:yMode val="edge"/>
          <c:x val="0.15741703433364526"/>
          <c:y val="3.0018870743706523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v>恒温槽</c:v>
          </c:tx>
          <c:spPr>
            <a:ln w="25400" cap="rnd">
              <a:noFill/>
              <a:round/>
            </a:ln>
            <a:effectLst/>
          </c:spPr>
          <c:marker>
            <c:symbol val="circle"/>
            <c:size val="5"/>
            <c:spPr>
              <a:solidFill>
                <a:schemeClr val="accent1"/>
              </a:solidFill>
              <a:ln w="0">
                <a:noFill/>
              </a:ln>
              <a:effectLst/>
            </c:spPr>
          </c:marker>
          <c:errBars>
            <c:errDir val="y"/>
            <c:errBarType val="both"/>
            <c:errValType val="fixedVal"/>
            <c:noEndCap val="0"/>
            <c:val val="0.30000000000000004"/>
            <c:spPr>
              <a:noFill/>
              <a:ln w="9525" cap="flat" cmpd="sng" algn="ctr">
                <a:solidFill>
                  <a:srgbClr val="0070C0"/>
                </a:solidFill>
                <a:round/>
              </a:ln>
              <a:effectLst/>
            </c:spPr>
          </c:errBars>
          <c:xVal>
            <c:numRef>
              <c:f>電流と最低到達温度!$C$3:$C$7</c:f>
              <c:numCache>
                <c:formatCode>General</c:formatCode>
                <c:ptCount val="5"/>
                <c:pt idx="0">
                  <c:v>0.5</c:v>
                </c:pt>
                <c:pt idx="1">
                  <c:v>1</c:v>
                </c:pt>
                <c:pt idx="2">
                  <c:v>1.5</c:v>
                </c:pt>
                <c:pt idx="3">
                  <c:v>2</c:v>
                </c:pt>
                <c:pt idx="4">
                  <c:v>2.5</c:v>
                </c:pt>
              </c:numCache>
            </c:numRef>
          </c:xVal>
          <c:yVal>
            <c:numRef>
              <c:f>電流と最低到達温度!$D$3:$D$7</c:f>
              <c:numCache>
                <c:formatCode>General</c:formatCode>
                <c:ptCount val="5"/>
                <c:pt idx="0">
                  <c:v>-34.200000000000003</c:v>
                </c:pt>
                <c:pt idx="1">
                  <c:v>-34.4</c:v>
                </c:pt>
                <c:pt idx="2">
                  <c:v>-34.299999999999997</c:v>
                </c:pt>
                <c:pt idx="3">
                  <c:v>-34.200000000000003</c:v>
                </c:pt>
                <c:pt idx="4">
                  <c:v>-31.2</c:v>
                </c:pt>
              </c:numCache>
            </c:numRef>
          </c:yVal>
          <c:smooth val="0"/>
          <c:extLst>
            <c:ext xmlns:c16="http://schemas.microsoft.com/office/drawing/2014/chart" uri="{C3380CC4-5D6E-409C-BE32-E72D297353CC}">
              <c16:uniqueId val="{00000000-FD23-44D6-92BC-FAF6CC594A6B}"/>
            </c:ext>
          </c:extLst>
        </c:ser>
        <c:ser>
          <c:idx val="1"/>
          <c:order val="1"/>
          <c:tx>
            <c:v>モジュール</c:v>
          </c:tx>
          <c:spPr>
            <a:ln w="25400" cap="rnd">
              <a:noFill/>
              <a:round/>
            </a:ln>
            <a:effectLst/>
          </c:spPr>
          <c:marker>
            <c:symbol val="circle"/>
            <c:size val="5"/>
            <c:spPr>
              <a:solidFill>
                <a:srgbClr val="FF0000"/>
              </a:solidFill>
              <a:ln w="0">
                <a:noFill/>
              </a:ln>
              <a:effectLst/>
            </c:spPr>
          </c:marker>
          <c:errBars>
            <c:errDir val="y"/>
            <c:errBarType val="both"/>
            <c:errValType val="fixedVal"/>
            <c:noEndCap val="0"/>
            <c:val val="7.7000000000000013E-2"/>
            <c:spPr>
              <a:noFill/>
              <a:ln w="9525" cap="flat" cmpd="sng" algn="ctr">
                <a:solidFill>
                  <a:srgbClr val="FF0000"/>
                </a:solidFill>
                <a:round/>
              </a:ln>
              <a:effectLst/>
            </c:spPr>
          </c:errBars>
          <c:xVal>
            <c:numRef>
              <c:f>電流と最低到達温度!$C$3:$C$7</c:f>
              <c:numCache>
                <c:formatCode>General</c:formatCode>
                <c:ptCount val="5"/>
                <c:pt idx="0">
                  <c:v>0.5</c:v>
                </c:pt>
                <c:pt idx="1">
                  <c:v>1</c:v>
                </c:pt>
                <c:pt idx="2">
                  <c:v>1.5</c:v>
                </c:pt>
                <c:pt idx="3">
                  <c:v>2</c:v>
                </c:pt>
                <c:pt idx="4">
                  <c:v>2.5</c:v>
                </c:pt>
              </c:numCache>
            </c:numRef>
          </c:xVal>
          <c:yVal>
            <c:numRef>
              <c:f>電流と最低到達温度!$E$3:$E$7</c:f>
              <c:numCache>
                <c:formatCode>General</c:formatCode>
                <c:ptCount val="5"/>
                <c:pt idx="0">
                  <c:v>-25.69</c:v>
                </c:pt>
                <c:pt idx="1">
                  <c:v>-29.04</c:v>
                </c:pt>
                <c:pt idx="2">
                  <c:v>-30.26</c:v>
                </c:pt>
                <c:pt idx="3">
                  <c:v>-29.13</c:v>
                </c:pt>
                <c:pt idx="4">
                  <c:v>-26.29</c:v>
                </c:pt>
              </c:numCache>
            </c:numRef>
          </c:yVal>
          <c:smooth val="0"/>
          <c:extLst>
            <c:ext xmlns:c16="http://schemas.microsoft.com/office/drawing/2014/chart" uri="{C3380CC4-5D6E-409C-BE32-E72D297353CC}">
              <c16:uniqueId val="{00000001-FD23-44D6-92BC-FAF6CC594A6B}"/>
            </c:ext>
          </c:extLst>
        </c:ser>
        <c:dLbls>
          <c:showLegendKey val="0"/>
          <c:showVal val="0"/>
          <c:showCatName val="0"/>
          <c:showSerName val="0"/>
          <c:showPercent val="0"/>
          <c:showBubbleSize val="0"/>
        </c:dLbls>
        <c:axId val="689134760"/>
        <c:axId val="689135088"/>
      </c:scatterChart>
      <c:valAx>
        <c:axId val="689134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Laird</a:t>
                </a:r>
                <a:r>
                  <a:rPr lang="ja-JP" altLang="en-US"/>
                  <a:t>ペルチェ電流値</a:t>
                </a:r>
                <a:r>
                  <a:rPr lang="en-US" altLang="ja-JP"/>
                  <a:t>[A]</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5088"/>
        <c:crosses val="autoZero"/>
        <c:crossBetween val="midCat"/>
      </c:valAx>
      <c:valAx>
        <c:axId val="689135088"/>
        <c:scaling>
          <c:orientation val="minMax"/>
          <c:max val="-23"/>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測定温度</a:t>
                </a:r>
                <a:r>
                  <a:rPr lang="en-US" altLang="ja-JP"/>
                  <a:t>[</a:t>
                </a:r>
                <a:r>
                  <a:rPr lang="ja-JP" altLang="en-US"/>
                  <a:t>℃</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4760"/>
        <c:crosses val="autoZero"/>
        <c:crossBetween val="midCat"/>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en-US" altLang="ja-JP" sz="1050"/>
              <a:t>Laird</a:t>
            </a:r>
            <a:r>
              <a:rPr lang="ja-JP" altLang="en-US" sz="1050"/>
              <a:t>ペルチェに流した電流値</a:t>
            </a:r>
            <a:r>
              <a:rPr lang="en-US" altLang="ja-JP" sz="1050"/>
              <a:t>[A]</a:t>
            </a:r>
            <a:r>
              <a:rPr lang="ja-JP" altLang="en-US" sz="1050"/>
              <a:t>ー測定温度</a:t>
            </a:r>
            <a:r>
              <a:rPr lang="en-US" altLang="ja-JP" sz="1050"/>
              <a:t>[</a:t>
            </a:r>
            <a:r>
              <a:rPr lang="ja-JP" altLang="en-US" sz="1050"/>
              <a:t>℃</a:t>
            </a:r>
            <a:r>
              <a:rPr lang="en-US" altLang="ja-JP" sz="1050"/>
              <a:t>]</a:t>
            </a:r>
          </a:p>
          <a:p>
            <a:pPr algn="r">
              <a:defRPr/>
            </a:pPr>
            <a:r>
              <a:rPr lang="en-US" altLang="ja-JP" sz="800"/>
              <a:t>※</a:t>
            </a:r>
            <a:r>
              <a:rPr lang="ja-JP" altLang="en-US" sz="800"/>
              <a:t>銅製ペルチェ</a:t>
            </a:r>
            <a:r>
              <a:rPr lang="en-US" altLang="ja-JP" sz="800"/>
              <a:t>1.5A</a:t>
            </a:r>
          </a:p>
        </c:rich>
      </c:tx>
      <c:layout>
        <c:manualLayout>
          <c:xMode val="edge"/>
          <c:yMode val="edge"/>
          <c:x val="0.15741703433364526"/>
          <c:y val="3.0018870743706523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v>恒温槽</c:v>
          </c:tx>
          <c:spPr>
            <a:ln w="25400" cap="rnd">
              <a:noFill/>
              <a:round/>
            </a:ln>
            <a:effectLst/>
          </c:spPr>
          <c:marker>
            <c:symbol val="circle"/>
            <c:size val="5"/>
            <c:spPr>
              <a:solidFill>
                <a:schemeClr val="accent1"/>
              </a:solidFill>
              <a:ln w="0">
                <a:noFill/>
              </a:ln>
              <a:effectLst/>
            </c:spPr>
          </c:marker>
          <c:errBars>
            <c:errDir val="y"/>
            <c:errBarType val="both"/>
            <c:errValType val="fixedVal"/>
            <c:noEndCap val="0"/>
            <c:val val="0.30000000000000004"/>
            <c:spPr>
              <a:noFill/>
              <a:ln w="9525" cap="flat" cmpd="sng" algn="ctr">
                <a:solidFill>
                  <a:srgbClr val="0070C0"/>
                </a:solidFill>
                <a:round/>
              </a:ln>
              <a:effectLst/>
            </c:spPr>
          </c:errBars>
          <c:xVal>
            <c:numRef>
              <c:f>電流と最低到達温度!$C$9:$C$14</c:f>
              <c:numCache>
                <c:formatCode>General</c:formatCode>
                <c:ptCount val="6"/>
                <c:pt idx="0">
                  <c:v>0.5</c:v>
                </c:pt>
                <c:pt idx="1">
                  <c:v>1</c:v>
                </c:pt>
                <c:pt idx="2">
                  <c:v>1.5</c:v>
                </c:pt>
                <c:pt idx="3">
                  <c:v>2</c:v>
                </c:pt>
                <c:pt idx="4">
                  <c:v>2.5</c:v>
                </c:pt>
              </c:numCache>
            </c:numRef>
          </c:xVal>
          <c:yVal>
            <c:numRef>
              <c:f>電流と最低到達温度!$D$9:$D$14</c:f>
              <c:numCache>
                <c:formatCode>General</c:formatCode>
                <c:ptCount val="6"/>
                <c:pt idx="0">
                  <c:v>-32.799999999999997</c:v>
                </c:pt>
                <c:pt idx="1">
                  <c:v>-31.5</c:v>
                </c:pt>
                <c:pt idx="2">
                  <c:v>-31</c:v>
                </c:pt>
                <c:pt idx="3">
                  <c:v>-30.8</c:v>
                </c:pt>
                <c:pt idx="4">
                  <c:v>-29.8</c:v>
                </c:pt>
              </c:numCache>
            </c:numRef>
          </c:yVal>
          <c:smooth val="0"/>
          <c:extLst>
            <c:ext xmlns:c16="http://schemas.microsoft.com/office/drawing/2014/chart" uri="{C3380CC4-5D6E-409C-BE32-E72D297353CC}">
              <c16:uniqueId val="{00000000-970F-4F7A-9D26-5266C7AE6CC6}"/>
            </c:ext>
          </c:extLst>
        </c:ser>
        <c:ser>
          <c:idx val="1"/>
          <c:order val="1"/>
          <c:tx>
            <c:v>モジュール</c:v>
          </c:tx>
          <c:spPr>
            <a:ln w="25400" cap="rnd">
              <a:noFill/>
              <a:round/>
            </a:ln>
            <a:effectLst/>
          </c:spPr>
          <c:marker>
            <c:symbol val="circle"/>
            <c:size val="5"/>
            <c:spPr>
              <a:solidFill>
                <a:srgbClr val="FF0000"/>
              </a:solidFill>
              <a:ln w="0">
                <a:noFill/>
              </a:ln>
              <a:effectLst/>
            </c:spPr>
          </c:marker>
          <c:errBars>
            <c:errDir val="y"/>
            <c:errBarType val="both"/>
            <c:errValType val="fixedVal"/>
            <c:noEndCap val="0"/>
            <c:val val="7.7000000000000013E-2"/>
            <c:spPr>
              <a:noFill/>
              <a:ln w="9525" cap="flat" cmpd="sng" algn="ctr">
                <a:solidFill>
                  <a:srgbClr val="FF0000"/>
                </a:solidFill>
                <a:round/>
              </a:ln>
              <a:effectLst/>
            </c:spPr>
          </c:errBars>
          <c:xVal>
            <c:numRef>
              <c:f>電流と最低到達温度!$C$9:$C$14</c:f>
              <c:numCache>
                <c:formatCode>General</c:formatCode>
                <c:ptCount val="6"/>
                <c:pt idx="0">
                  <c:v>0.5</c:v>
                </c:pt>
                <c:pt idx="1">
                  <c:v>1</c:v>
                </c:pt>
                <c:pt idx="2">
                  <c:v>1.5</c:v>
                </c:pt>
                <c:pt idx="3">
                  <c:v>2</c:v>
                </c:pt>
                <c:pt idx="4">
                  <c:v>2.5</c:v>
                </c:pt>
              </c:numCache>
            </c:numRef>
          </c:xVal>
          <c:yVal>
            <c:numRef>
              <c:f>電流と最低到達温度!$E$9:$E$13</c:f>
              <c:numCache>
                <c:formatCode>General</c:formatCode>
                <c:ptCount val="5"/>
                <c:pt idx="0">
                  <c:v>-26.38</c:v>
                </c:pt>
                <c:pt idx="1">
                  <c:v>-28.57</c:v>
                </c:pt>
                <c:pt idx="2">
                  <c:v>-29.75</c:v>
                </c:pt>
                <c:pt idx="3">
                  <c:v>-28.67</c:v>
                </c:pt>
                <c:pt idx="4">
                  <c:v>-26.23</c:v>
                </c:pt>
              </c:numCache>
            </c:numRef>
          </c:yVal>
          <c:smooth val="0"/>
          <c:extLst>
            <c:ext xmlns:c16="http://schemas.microsoft.com/office/drawing/2014/chart" uri="{C3380CC4-5D6E-409C-BE32-E72D297353CC}">
              <c16:uniqueId val="{00000001-970F-4F7A-9D26-5266C7AE6CC6}"/>
            </c:ext>
          </c:extLst>
        </c:ser>
        <c:dLbls>
          <c:showLegendKey val="0"/>
          <c:showVal val="0"/>
          <c:showCatName val="0"/>
          <c:showSerName val="0"/>
          <c:showPercent val="0"/>
          <c:showBubbleSize val="0"/>
        </c:dLbls>
        <c:axId val="689134760"/>
        <c:axId val="689135088"/>
      </c:scatterChart>
      <c:valAx>
        <c:axId val="689134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Laird</a:t>
                </a:r>
                <a:r>
                  <a:rPr lang="ja-JP" altLang="en-US"/>
                  <a:t>ペルチェ電流値</a:t>
                </a:r>
                <a:r>
                  <a:rPr lang="en-US" altLang="ja-JP"/>
                  <a:t>[A]</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5088"/>
        <c:crosses val="autoZero"/>
        <c:crossBetween val="midCat"/>
      </c:valAx>
      <c:valAx>
        <c:axId val="689135088"/>
        <c:scaling>
          <c:orientation val="minMax"/>
          <c:max val="-23"/>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測定温度</a:t>
                </a:r>
                <a:r>
                  <a:rPr lang="en-US" altLang="ja-JP"/>
                  <a:t>[</a:t>
                </a:r>
                <a:r>
                  <a:rPr lang="ja-JP" altLang="en-US"/>
                  <a:t>℃</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4760"/>
        <c:crosses val="autoZero"/>
        <c:crossBetween val="midCat"/>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en-US" altLang="ja-JP" sz="1050"/>
              <a:t>Laird</a:t>
            </a:r>
            <a:r>
              <a:rPr lang="ja-JP" altLang="en-US" sz="1050"/>
              <a:t>ペルチェに流した電流値</a:t>
            </a:r>
            <a:r>
              <a:rPr lang="en-US" altLang="ja-JP" sz="1050"/>
              <a:t>[A]</a:t>
            </a:r>
            <a:r>
              <a:rPr lang="ja-JP" altLang="en-US" sz="1050"/>
              <a:t>ー測定温度</a:t>
            </a:r>
            <a:r>
              <a:rPr lang="en-US" altLang="ja-JP" sz="1050"/>
              <a:t>[</a:t>
            </a:r>
            <a:r>
              <a:rPr lang="ja-JP" altLang="en-US" sz="1050"/>
              <a:t>℃</a:t>
            </a:r>
            <a:r>
              <a:rPr lang="en-US" altLang="ja-JP" sz="1050"/>
              <a:t>]</a:t>
            </a:r>
          </a:p>
          <a:p>
            <a:pPr algn="r">
              <a:defRPr/>
            </a:pPr>
            <a:r>
              <a:rPr lang="en-US" altLang="ja-JP" sz="800"/>
              <a:t>※</a:t>
            </a:r>
            <a:r>
              <a:rPr lang="ja-JP" altLang="en-US" sz="800"/>
              <a:t>銅製ペルチェ</a:t>
            </a:r>
            <a:r>
              <a:rPr lang="en-US" altLang="ja-JP" sz="800"/>
              <a:t>2A</a:t>
            </a:r>
          </a:p>
        </c:rich>
      </c:tx>
      <c:layout>
        <c:manualLayout>
          <c:xMode val="edge"/>
          <c:yMode val="edge"/>
          <c:x val="0.15741703433364526"/>
          <c:y val="3.0018870743706523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v>恒温槽</c:v>
          </c:tx>
          <c:spPr>
            <a:ln w="25400" cap="rnd">
              <a:noFill/>
              <a:round/>
            </a:ln>
            <a:effectLst/>
          </c:spPr>
          <c:marker>
            <c:symbol val="circle"/>
            <c:size val="5"/>
            <c:spPr>
              <a:solidFill>
                <a:schemeClr val="accent1"/>
              </a:solidFill>
              <a:ln w="0">
                <a:noFill/>
              </a:ln>
              <a:effectLst/>
            </c:spPr>
          </c:marker>
          <c:errBars>
            <c:errDir val="y"/>
            <c:errBarType val="both"/>
            <c:errValType val="fixedVal"/>
            <c:noEndCap val="0"/>
            <c:val val="0.30000000000000004"/>
            <c:spPr>
              <a:noFill/>
              <a:ln w="9525" cap="flat" cmpd="sng" algn="ctr">
                <a:solidFill>
                  <a:srgbClr val="0070C0"/>
                </a:solidFill>
                <a:round/>
              </a:ln>
              <a:effectLst/>
            </c:spPr>
          </c:errBars>
          <c:xVal>
            <c:numRef>
              <c:f>電流と最低到達温度!$C$3:$C$7</c:f>
              <c:numCache>
                <c:formatCode>General</c:formatCode>
                <c:ptCount val="5"/>
                <c:pt idx="0">
                  <c:v>0.5</c:v>
                </c:pt>
                <c:pt idx="1">
                  <c:v>1</c:v>
                </c:pt>
                <c:pt idx="2">
                  <c:v>1.5</c:v>
                </c:pt>
                <c:pt idx="3">
                  <c:v>2</c:v>
                </c:pt>
                <c:pt idx="4">
                  <c:v>2.5</c:v>
                </c:pt>
              </c:numCache>
            </c:numRef>
          </c:xVal>
          <c:yVal>
            <c:numRef>
              <c:f>電流と最低到達温度!$D$15:$D$19</c:f>
              <c:numCache>
                <c:formatCode>General</c:formatCode>
                <c:ptCount val="5"/>
                <c:pt idx="0">
                  <c:v>-30.4</c:v>
                </c:pt>
                <c:pt idx="1">
                  <c:v>-29.1</c:v>
                </c:pt>
                <c:pt idx="2">
                  <c:v>-28</c:v>
                </c:pt>
                <c:pt idx="3">
                  <c:v>-26.4</c:v>
                </c:pt>
                <c:pt idx="4">
                  <c:v>-24.7</c:v>
                </c:pt>
              </c:numCache>
            </c:numRef>
          </c:yVal>
          <c:smooth val="0"/>
          <c:extLst>
            <c:ext xmlns:c16="http://schemas.microsoft.com/office/drawing/2014/chart" uri="{C3380CC4-5D6E-409C-BE32-E72D297353CC}">
              <c16:uniqueId val="{00000000-041C-482C-915C-898306B335DA}"/>
            </c:ext>
          </c:extLst>
        </c:ser>
        <c:ser>
          <c:idx val="1"/>
          <c:order val="1"/>
          <c:tx>
            <c:v>モジュール</c:v>
          </c:tx>
          <c:spPr>
            <a:ln w="25400" cap="rnd">
              <a:noFill/>
              <a:round/>
            </a:ln>
            <a:effectLst/>
          </c:spPr>
          <c:marker>
            <c:symbol val="circle"/>
            <c:size val="5"/>
            <c:spPr>
              <a:solidFill>
                <a:srgbClr val="FF0000"/>
              </a:solidFill>
              <a:ln w="0">
                <a:noFill/>
              </a:ln>
              <a:effectLst/>
            </c:spPr>
          </c:marker>
          <c:errBars>
            <c:errDir val="y"/>
            <c:errBarType val="both"/>
            <c:errValType val="fixedVal"/>
            <c:noEndCap val="0"/>
            <c:val val="7.7000000000000013E-2"/>
            <c:spPr>
              <a:noFill/>
              <a:ln w="9525" cap="flat" cmpd="sng" algn="ctr">
                <a:solidFill>
                  <a:srgbClr val="FF0000"/>
                </a:solidFill>
                <a:round/>
              </a:ln>
              <a:effectLst/>
            </c:spPr>
          </c:errBars>
          <c:xVal>
            <c:numRef>
              <c:f>電流と最低到達温度!$C$3:$C$7</c:f>
              <c:numCache>
                <c:formatCode>General</c:formatCode>
                <c:ptCount val="5"/>
                <c:pt idx="0">
                  <c:v>0.5</c:v>
                </c:pt>
                <c:pt idx="1">
                  <c:v>1</c:v>
                </c:pt>
                <c:pt idx="2">
                  <c:v>1.5</c:v>
                </c:pt>
                <c:pt idx="3">
                  <c:v>2</c:v>
                </c:pt>
                <c:pt idx="4">
                  <c:v>2.5</c:v>
                </c:pt>
              </c:numCache>
            </c:numRef>
          </c:xVal>
          <c:yVal>
            <c:numRef>
              <c:f>電流と最低到達温度!$E$15:$E$19</c:f>
              <c:numCache>
                <c:formatCode>General</c:formatCode>
                <c:ptCount val="5"/>
                <c:pt idx="0">
                  <c:v>-26.16</c:v>
                </c:pt>
                <c:pt idx="1">
                  <c:v>-28.51</c:v>
                </c:pt>
                <c:pt idx="2">
                  <c:v>-29.4</c:v>
                </c:pt>
                <c:pt idx="3">
                  <c:v>-27.65</c:v>
                </c:pt>
                <c:pt idx="4">
                  <c:v>-24.13</c:v>
                </c:pt>
              </c:numCache>
            </c:numRef>
          </c:yVal>
          <c:smooth val="0"/>
          <c:extLst>
            <c:ext xmlns:c16="http://schemas.microsoft.com/office/drawing/2014/chart" uri="{C3380CC4-5D6E-409C-BE32-E72D297353CC}">
              <c16:uniqueId val="{00000001-041C-482C-915C-898306B335DA}"/>
            </c:ext>
          </c:extLst>
        </c:ser>
        <c:dLbls>
          <c:showLegendKey val="0"/>
          <c:showVal val="0"/>
          <c:showCatName val="0"/>
          <c:showSerName val="0"/>
          <c:showPercent val="0"/>
          <c:showBubbleSize val="0"/>
        </c:dLbls>
        <c:axId val="689134760"/>
        <c:axId val="689135088"/>
      </c:scatterChart>
      <c:valAx>
        <c:axId val="689134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Laird</a:t>
                </a:r>
                <a:r>
                  <a:rPr lang="ja-JP" altLang="en-US"/>
                  <a:t>ペルチェ電流値</a:t>
                </a:r>
                <a:r>
                  <a:rPr lang="en-US" altLang="ja-JP"/>
                  <a:t>[A]</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5088"/>
        <c:crosses val="autoZero"/>
        <c:crossBetween val="midCat"/>
      </c:valAx>
      <c:valAx>
        <c:axId val="689135088"/>
        <c:scaling>
          <c:orientation val="minMax"/>
          <c:max val="-23"/>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測定温度</a:t>
                </a:r>
                <a:r>
                  <a:rPr lang="en-US" altLang="ja-JP"/>
                  <a:t>[</a:t>
                </a:r>
                <a:r>
                  <a:rPr lang="ja-JP" altLang="en-US"/>
                  <a:t>℃</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9134760"/>
        <c:crosses val="autoZero"/>
        <c:crossBetween val="midCat"/>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0CDE78-C468-44F4-8574-01EF92C01307}" type="doc">
      <dgm:prSet loTypeId="urn:microsoft.com/office/officeart/2005/8/layout/equation1" loCatId="process" qsTypeId="urn:microsoft.com/office/officeart/2005/8/quickstyle/simple1" qsCatId="simple" csTypeId="urn:microsoft.com/office/officeart/2005/8/colors/accent1_2" csCatId="accent1" phldr="1"/>
      <dgm:spPr/>
    </dgm:pt>
    <dgm:pt modelId="{C976A7AB-DF0F-4D92-877A-215142592C3D}">
      <dgm:prSet phldrT="[テキスト]"/>
      <dgm:spPr/>
      <dgm:t>
        <a:bodyPr/>
        <a:lstStyle/>
        <a:p>
          <a:r>
            <a:rPr kumimoji="1" lang="ja-JP" altLang="en-US" dirty="0"/>
            <a:t>センサー</a:t>
          </a:r>
        </a:p>
      </dgm:t>
    </dgm:pt>
    <dgm:pt modelId="{D81683CE-87AC-4924-9A44-B1A70A0A0A87}" type="parTrans" cxnId="{DF87DC47-1962-4BFB-BEE5-B6359EB5D15B}">
      <dgm:prSet/>
      <dgm:spPr/>
      <dgm:t>
        <a:bodyPr/>
        <a:lstStyle/>
        <a:p>
          <a:endParaRPr kumimoji="1" lang="ja-JP" altLang="en-US"/>
        </a:p>
      </dgm:t>
    </dgm:pt>
    <dgm:pt modelId="{3649BB3F-0946-4F10-BDC7-B5080AE1CC82}" type="sibTrans" cxnId="{DF87DC47-1962-4BFB-BEE5-B6359EB5D15B}">
      <dgm:prSet/>
      <dgm:spPr/>
      <dgm:t>
        <a:bodyPr/>
        <a:lstStyle/>
        <a:p>
          <a:endParaRPr kumimoji="1" lang="ja-JP" altLang="en-US"/>
        </a:p>
      </dgm:t>
    </dgm:pt>
    <dgm:pt modelId="{033B4C63-2DEA-4D81-B528-1C321BB6B99C}">
      <dgm:prSet phldrT="[テキスト]"/>
      <dgm:spPr/>
      <dgm:t>
        <a:bodyPr/>
        <a:lstStyle/>
        <a:p>
          <a:r>
            <a:rPr kumimoji="1" lang="en-US" altLang="ja-JP" dirty="0"/>
            <a:t>ASIC</a:t>
          </a:r>
          <a:endParaRPr kumimoji="1" lang="ja-JP" altLang="en-US" dirty="0"/>
        </a:p>
      </dgm:t>
    </dgm:pt>
    <dgm:pt modelId="{3B238E8D-37DD-4861-8994-7E03D4AFEC90}" type="parTrans" cxnId="{6C2EAF4D-21AB-400F-87D3-B9D0C895557B}">
      <dgm:prSet/>
      <dgm:spPr/>
      <dgm:t>
        <a:bodyPr/>
        <a:lstStyle/>
        <a:p>
          <a:endParaRPr kumimoji="1" lang="ja-JP" altLang="en-US"/>
        </a:p>
      </dgm:t>
    </dgm:pt>
    <dgm:pt modelId="{54F0CFDE-6F35-4D9B-8FD3-4C832E606BF7}" type="sibTrans" cxnId="{6C2EAF4D-21AB-400F-87D3-B9D0C895557B}">
      <dgm:prSet/>
      <dgm:spPr/>
      <dgm:t>
        <a:bodyPr/>
        <a:lstStyle/>
        <a:p>
          <a:endParaRPr kumimoji="1" lang="ja-JP" altLang="en-US"/>
        </a:p>
      </dgm:t>
    </dgm:pt>
    <dgm:pt modelId="{4A8E382B-8F9F-41D5-962E-1EA2FA427A9B}">
      <dgm:prSet phldrT="[テキスト]" custT="1"/>
      <dgm:spPr/>
      <dgm:t>
        <a:bodyPr/>
        <a:lstStyle/>
        <a:p>
          <a:r>
            <a:rPr kumimoji="1" lang="ja-JP" altLang="en-US" sz="1600" b="0" dirty="0"/>
            <a:t>ピクセル</a:t>
          </a:r>
          <a:endParaRPr kumimoji="1" lang="en-US" altLang="ja-JP" sz="1600" b="0" dirty="0"/>
        </a:p>
        <a:p>
          <a:r>
            <a:rPr kumimoji="1" lang="ja-JP" altLang="en-US" sz="1600" b="0" dirty="0"/>
            <a:t>モジュール</a:t>
          </a:r>
        </a:p>
      </dgm:t>
    </dgm:pt>
    <dgm:pt modelId="{560E028A-B6CB-47CE-92D4-02C9700E9F7E}" type="parTrans" cxnId="{5CF3C58E-CC9A-4638-AF5B-831D0C820ACA}">
      <dgm:prSet/>
      <dgm:spPr/>
      <dgm:t>
        <a:bodyPr/>
        <a:lstStyle/>
        <a:p>
          <a:endParaRPr kumimoji="1" lang="ja-JP" altLang="en-US"/>
        </a:p>
      </dgm:t>
    </dgm:pt>
    <dgm:pt modelId="{F0FFE6F2-226B-49C0-BD58-CA251984A83C}" type="sibTrans" cxnId="{5CF3C58E-CC9A-4638-AF5B-831D0C820ACA}">
      <dgm:prSet/>
      <dgm:spPr/>
      <dgm:t>
        <a:bodyPr/>
        <a:lstStyle/>
        <a:p>
          <a:endParaRPr kumimoji="1" lang="ja-JP" altLang="en-US"/>
        </a:p>
      </dgm:t>
    </dgm:pt>
    <dgm:pt modelId="{1C1515AE-5ADB-4E4B-8AB2-70B1C2BE6365}">
      <dgm:prSet phldrT="[テキスト]"/>
      <dgm:spPr/>
      <dgm:t>
        <a:bodyPr/>
        <a:lstStyle/>
        <a:p>
          <a:r>
            <a:rPr kumimoji="1" lang="en-US" altLang="ja-JP" dirty="0"/>
            <a:t>Flex</a:t>
          </a:r>
          <a:r>
            <a:rPr kumimoji="1" lang="ja-JP" altLang="en-US" dirty="0"/>
            <a:t>基板</a:t>
          </a:r>
        </a:p>
      </dgm:t>
    </dgm:pt>
    <dgm:pt modelId="{A03CDFD8-33F9-4401-849B-50D97BCB0F42}" type="parTrans" cxnId="{61DAFBC4-DA81-46CB-9E9B-06C117F49715}">
      <dgm:prSet/>
      <dgm:spPr/>
      <dgm:t>
        <a:bodyPr/>
        <a:lstStyle/>
        <a:p>
          <a:endParaRPr kumimoji="1" lang="ja-JP" altLang="en-US"/>
        </a:p>
      </dgm:t>
    </dgm:pt>
    <dgm:pt modelId="{7955D1C0-F849-441F-85B0-5B2664BDCB9A}" type="sibTrans" cxnId="{61DAFBC4-DA81-46CB-9E9B-06C117F49715}">
      <dgm:prSet/>
      <dgm:spPr/>
      <dgm:t>
        <a:bodyPr/>
        <a:lstStyle/>
        <a:p>
          <a:endParaRPr kumimoji="1" lang="ja-JP" altLang="en-US"/>
        </a:p>
      </dgm:t>
    </dgm:pt>
    <dgm:pt modelId="{059BBEA2-261F-479E-B396-D270591830CF}" type="pres">
      <dgm:prSet presAssocID="{1E0CDE78-C468-44F4-8574-01EF92C01307}" presName="linearFlow" presStyleCnt="0">
        <dgm:presLayoutVars>
          <dgm:dir/>
          <dgm:resizeHandles val="exact"/>
        </dgm:presLayoutVars>
      </dgm:prSet>
      <dgm:spPr/>
    </dgm:pt>
    <dgm:pt modelId="{E40AEC42-ECB9-492A-B5E6-336EF44F101F}" type="pres">
      <dgm:prSet presAssocID="{C976A7AB-DF0F-4D92-877A-215142592C3D}" presName="node" presStyleLbl="node1" presStyleIdx="0" presStyleCnt="4" custScaleX="142630">
        <dgm:presLayoutVars>
          <dgm:bulletEnabled val="1"/>
        </dgm:presLayoutVars>
      </dgm:prSet>
      <dgm:spPr/>
    </dgm:pt>
    <dgm:pt modelId="{61BAF8CB-5596-4D50-88C1-7598F4B721CC}" type="pres">
      <dgm:prSet presAssocID="{3649BB3F-0946-4F10-BDC7-B5080AE1CC82}" presName="spacerL" presStyleCnt="0"/>
      <dgm:spPr/>
    </dgm:pt>
    <dgm:pt modelId="{7B4107F4-C74F-4DE0-8CA2-C36509D717DF}" type="pres">
      <dgm:prSet presAssocID="{3649BB3F-0946-4F10-BDC7-B5080AE1CC82}" presName="sibTrans" presStyleLbl="sibTrans2D1" presStyleIdx="0" presStyleCnt="3"/>
      <dgm:spPr/>
    </dgm:pt>
    <dgm:pt modelId="{5E767D6C-FADE-4A29-8BDC-23F114CF0AF6}" type="pres">
      <dgm:prSet presAssocID="{3649BB3F-0946-4F10-BDC7-B5080AE1CC82}" presName="spacerR" presStyleCnt="0"/>
      <dgm:spPr/>
    </dgm:pt>
    <dgm:pt modelId="{78E375DE-C1B3-48FB-8E64-F5A001FA241A}" type="pres">
      <dgm:prSet presAssocID="{033B4C63-2DEA-4D81-B528-1C321BB6B99C}" presName="node" presStyleLbl="node1" presStyleIdx="1" presStyleCnt="4" custScaleX="96049">
        <dgm:presLayoutVars>
          <dgm:bulletEnabled val="1"/>
        </dgm:presLayoutVars>
      </dgm:prSet>
      <dgm:spPr/>
    </dgm:pt>
    <dgm:pt modelId="{281AFEC3-1754-43C2-839F-64C15ECDEC6B}" type="pres">
      <dgm:prSet presAssocID="{54F0CFDE-6F35-4D9B-8FD3-4C832E606BF7}" presName="spacerL" presStyleCnt="0"/>
      <dgm:spPr/>
    </dgm:pt>
    <dgm:pt modelId="{57FD42A8-90E7-4349-B688-235E9BB81067}" type="pres">
      <dgm:prSet presAssocID="{54F0CFDE-6F35-4D9B-8FD3-4C832E606BF7}" presName="sibTrans" presStyleLbl="sibTrans2D1" presStyleIdx="1" presStyleCnt="3"/>
      <dgm:spPr/>
    </dgm:pt>
    <dgm:pt modelId="{561366C0-6670-46A7-BF25-09C2EE1120D8}" type="pres">
      <dgm:prSet presAssocID="{54F0CFDE-6F35-4D9B-8FD3-4C832E606BF7}" presName="spacerR" presStyleCnt="0"/>
      <dgm:spPr/>
    </dgm:pt>
    <dgm:pt modelId="{5D7F9C27-F094-474C-B76F-E568C92071B0}" type="pres">
      <dgm:prSet presAssocID="{1C1515AE-5ADB-4E4B-8AB2-70B1C2BE6365}" presName="node" presStyleLbl="node1" presStyleIdx="2" presStyleCnt="4" custScaleX="163622">
        <dgm:presLayoutVars>
          <dgm:bulletEnabled val="1"/>
        </dgm:presLayoutVars>
      </dgm:prSet>
      <dgm:spPr/>
    </dgm:pt>
    <dgm:pt modelId="{EF9D72A4-016B-4214-A4F7-0E2CA4CD384D}" type="pres">
      <dgm:prSet presAssocID="{7955D1C0-F849-441F-85B0-5B2664BDCB9A}" presName="spacerL" presStyleCnt="0"/>
      <dgm:spPr/>
    </dgm:pt>
    <dgm:pt modelId="{925036E3-1CA5-4CF1-9C96-38DD21C96BD6}" type="pres">
      <dgm:prSet presAssocID="{7955D1C0-F849-441F-85B0-5B2664BDCB9A}" presName="sibTrans" presStyleLbl="sibTrans2D1" presStyleIdx="2" presStyleCnt="3"/>
      <dgm:spPr/>
    </dgm:pt>
    <dgm:pt modelId="{2EA69F4F-B893-429D-94D0-440DE4FF9B12}" type="pres">
      <dgm:prSet presAssocID="{7955D1C0-F849-441F-85B0-5B2664BDCB9A}" presName="spacerR" presStyleCnt="0"/>
      <dgm:spPr/>
    </dgm:pt>
    <dgm:pt modelId="{D4B43D1C-DD86-4556-87BB-EEE02FF44CF0}" type="pres">
      <dgm:prSet presAssocID="{4A8E382B-8F9F-41D5-962E-1EA2FA427A9B}" presName="node" presStyleLbl="node1" presStyleIdx="3" presStyleCnt="4" custScaleX="204606" custLinFactNeighborX="58645" custLinFactNeighborY="-1586">
        <dgm:presLayoutVars>
          <dgm:bulletEnabled val="1"/>
        </dgm:presLayoutVars>
      </dgm:prSet>
      <dgm:spPr/>
    </dgm:pt>
  </dgm:ptLst>
  <dgm:cxnLst>
    <dgm:cxn modelId="{DF87DC47-1962-4BFB-BEE5-B6359EB5D15B}" srcId="{1E0CDE78-C468-44F4-8574-01EF92C01307}" destId="{C976A7AB-DF0F-4D92-877A-215142592C3D}" srcOrd="0" destOrd="0" parTransId="{D81683CE-87AC-4924-9A44-B1A70A0A0A87}" sibTransId="{3649BB3F-0946-4F10-BDC7-B5080AE1CC82}"/>
    <dgm:cxn modelId="{6C2EAF4D-21AB-400F-87D3-B9D0C895557B}" srcId="{1E0CDE78-C468-44F4-8574-01EF92C01307}" destId="{033B4C63-2DEA-4D81-B528-1C321BB6B99C}" srcOrd="1" destOrd="0" parTransId="{3B238E8D-37DD-4861-8994-7E03D4AFEC90}" sibTransId="{54F0CFDE-6F35-4D9B-8FD3-4C832E606BF7}"/>
    <dgm:cxn modelId="{7EAC7C75-63D7-4406-A6F3-766D76C6C62E}" type="presOf" srcId="{1C1515AE-5ADB-4E4B-8AB2-70B1C2BE6365}" destId="{5D7F9C27-F094-474C-B76F-E568C92071B0}" srcOrd="0" destOrd="0" presId="urn:microsoft.com/office/officeart/2005/8/layout/equation1"/>
    <dgm:cxn modelId="{B81A107A-315D-4756-BE98-36D057B06F23}" type="presOf" srcId="{033B4C63-2DEA-4D81-B528-1C321BB6B99C}" destId="{78E375DE-C1B3-48FB-8E64-F5A001FA241A}" srcOrd="0" destOrd="0" presId="urn:microsoft.com/office/officeart/2005/8/layout/equation1"/>
    <dgm:cxn modelId="{F2C58080-0B70-4FE0-9612-A4E952F14B2C}" type="presOf" srcId="{C976A7AB-DF0F-4D92-877A-215142592C3D}" destId="{E40AEC42-ECB9-492A-B5E6-336EF44F101F}" srcOrd="0" destOrd="0" presId="urn:microsoft.com/office/officeart/2005/8/layout/equation1"/>
    <dgm:cxn modelId="{E655968A-7B81-43EE-A25A-0E54006BBC17}" type="presOf" srcId="{3649BB3F-0946-4F10-BDC7-B5080AE1CC82}" destId="{7B4107F4-C74F-4DE0-8CA2-C36509D717DF}" srcOrd="0" destOrd="0" presId="urn:microsoft.com/office/officeart/2005/8/layout/equation1"/>
    <dgm:cxn modelId="{5CF3C58E-CC9A-4638-AF5B-831D0C820ACA}" srcId="{1E0CDE78-C468-44F4-8574-01EF92C01307}" destId="{4A8E382B-8F9F-41D5-962E-1EA2FA427A9B}" srcOrd="3" destOrd="0" parTransId="{560E028A-B6CB-47CE-92D4-02C9700E9F7E}" sibTransId="{F0FFE6F2-226B-49C0-BD58-CA251984A83C}"/>
    <dgm:cxn modelId="{33B60A95-4013-4497-B52D-0457F361667A}" type="presOf" srcId="{4A8E382B-8F9F-41D5-962E-1EA2FA427A9B}" destId="{D4B43D1C-DD86-4556-87BB-EEE02FF44CF0}" srcOrd="0" destOrd="0" presId="urn:microsoft.com/office/officeart/2005/8/layout/equation1"/>
    <dgm:cxn modelId="{CCDFF2AC-7AF8-466A-A17C-8E4683B79E4A}" type="presOf" srcId="{54F0CFDE-6F35-4D9B-8FD3-4C832E606BF7}" destId="{57FD42A8-90E7-4349-B688-235E9BB81067}" srcOrd="0" destOrd="0" presId="urn:microsoft.com/office/officeart/2005/8/layout/equation1"/>
    <dgm:cxn modelId="{61DAFBC4-DA81-46CB-9E9B-06C117F49715}" srcId="{1E0CDE78-C468-44F4-8574-01EF92C01307}" destId="{1C1515AE-5ADB-4E4B-8AB2-70B1C2BE6365}" srcOrd="2" destOrd="0" parTransId="{A03CDFD8-33F9-4401-849B-50D97BCB0F42}" sibTransId="{7955D1C0-F849-441F-85B0-5B2664BDCB9A}"/>
    <dgm:cxn modelId="{DE37BBE7-961C-48D0-A3AC-CD898142E9AB}" type="presOf" srcId="{1E0CDE78-C468-44F4-8574-01EF92C01307}" destId="{059BBEA2-261F-479E-B396-D270591830CF}" srcOrd="0" destOrd="0" presId="urn:microsoft.com/office/officeart/2005/8/layout/equation1"/>
    <dgm:cxn modelId="{5AC00BEB-E255-4489-ABB4-AB852532BC7F}" type="presOf" srcId="{7955D1C0-F849-441F-85B0-5B2664BDCB9A}" destId="{925036E3-1CA5-4CF1-9C96-38DD21C96BD6}" srcOrd="0" destOrd="0" presId="urn:microsoft.com/office/officeart/2005/8/layout/equation1"/>
    <dgm:cxn modelId="{BC56F874-81B5-4C74-87F4-BAC98B11A5A2}" type="presParOf" srcId="{059BBEA2-261F-479E-B396-D270591830CF}" destId="{E40AEC42-ECB9-492A-B5E6-336EF44F101F}" srcOrd="0" destOrd="0" presId="urn:microsoft.com/office/officeart/2005/8/layout/equation1"/>
    <dgm:cxn modelId="{BE2D2BC5-EA23-47E9-AB4D-7D4DA728720E}" type="presParOf" srcId="{059BBEA2-261F-479E-B396-D270591830CF}" destId="{61BAF8CB-5596-4D50-88C1-7598F4B721CC}" srcOrd="1" destOrd="0" presId="urn:microsoft.com/office/officeart/2005/8/layout/equation1"/>
    <dgm:cxn modelId="{89695461-ED4F-467E-B798-D782400DA867}" type="presParOf" srcId="{059BBEA2-261F-479E-B396-D270591830CF}" destId="{7B4107F4-C74F-4DE0-8CA2-C36509D717DF}" srcOrd="2" destOrd="0" presId="urn:microsoft.com/office/officeart/2005/8/layout/equation1"/>
    <dgm:cxn modelId="{86D3AA92-FA65-47A5-9028-72C6FDBFAC4B}" type="presParOf" srcId="{059BBEA2-261F-479E-B396-D270591830CF}" destId="{5E767D6C-FADE-4A29-8BDC-23F114CF0AF6}" srcOrd="3" destOrd="0" presId="urn:microsoft.com/office/officeart/2005/8/layout/equation1"/>
    <dgm:cxn modelId="{123FE8A7-AF1C-42FC-89BA-A19CD5296A99}" type="presParOf" srcId="{059BBEA2-261F-479E-B396-D270591830CF}" destId="{78E375DE-C1B3-48FB-8E64-F5A001FA241A}" srcOrd="4" destOrd="0" presId="urn:microsoft.com/office/officeart/2005/8/layout/equation1"/>
    <dgm:cxn modelId="{AA4930BE-1B66-4E92-9E4A-E5F5C7AEAF27}" type="presParOf" srcId="{059BBEA2-261F-479E-B396-D270591830CF}" destId="{281AFEC3-1754-43C2-839F-64C15ECDEC6B}" srcOrd="5" destOrd="0" presId="urn:microsoft.com/office/officeart/2005/8/layout/equation1"/>
    <dgm:cxn modelId="{78DD3DCE-6ED4-4956-80AF-3C9F7E43006E}" type="presParOf" srcId="{059BBEA2-261F-479E-B396-D270591830CF}" destId="{57FD42A8-90E7-4349-B688-235E9BB81067}" srcOrd="6" destOrd="0" presId="urn:microsoft.com/office/officeart/2005/8/layout/equation1"/>
    <dgm:cxn modelId="{AC3011CE-A1D4-45BF-B304-B5D04A58DCE8}" type="presParOf" srcId="{059BBEA2-261F-479E-B396-D270591830CF}" destId="{561366C0-6670-46A7-BF25-09C2EE1120D8}" srcOrd="7" destOrd="0" presId="urn:microsoft.com/office/officeart/2005/8/layout/equation1"/>
    <dgm:cxn modelId="{52D8EC03-2A39-41BE-B26C-DFB9DBBF04D1}" type="presParOf" srcId="{059BBEA2-261F-479E-B396-D270591830CF}" destId="{5D7F9C27-F094-474C-B76F-E568C92071B0}" srcOrd="8" destOrd="0" presId="urn:microsoft.com/office/officeart/2005/8/layout/equation1"/>
    <dgm:cxn modelId="{2677F002-8C21-4F70-8878-0CD285D3F351}" type="presParOf" srcId="{059BBEA2-261F-479E-B396-D270591830CF}" destId="{EF9D72A4-016B-4214-A4F7-0E2CA4CD384D}" srcOrd="9" destOrd="0" presId="urn:microsoft.com/office/officeart/2005/8/layout/equation1"/>
    <dgm:cxn modelId="{1BC87DAB-5DCF-4355-9A1C-33C148CD4675}" type="presParOf" srcId="{059BBEA2-261F-479E-B396-D270591830CF}" destId="{925036E3-1CA5-4CF1-9C96-38DD21C96BD6}" srcOrd="10" destOrd="0" presId="urn:microsoft.com/office/officeart/2005/8/layout/equation1"/>
    <dgm:cxn modelId="{9863A17E-5871-4B16-A398-D6E96249A14A}" type="presParOf" srcId="{059BBEA2-261F-479E-B396-D270591830CF}" destId="{2EA69F4F-B893-429D-94D0-440DE4FF9B12}" srcOrd="11" destOrd="0" presId="urn:microsoft.com/office/officeart/2005/8/layout/equation1"/>
    <dgm:cxn modelId="{8AFA24A3-3ECF-49A2-8AA8-E0FEE616AB8D}" type="presParOf" srcId="{059BBEA2-261F-479E-B396-D270591830CF}" destId="{D4B43D1C-DD86-4556-87BB-EEE02FF44CF0}" srcOrd="12"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AEC42-ECB9-492A-B5E6-336EF44F101F}">
      <dsp:nvSpPr>
        <dsp:cNvPr id="0" name=""/>
        <dsp:cNvSpPr/>
      </dsp:nvSpPr>
      <dsp:spPr>
        <a:xfrm>
          <a:off x="1385" y="91401"/>
          <a:ext cx="1089138" cy="7636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センサー</a:t>
          </a:r>
        </a:p>
      </dsp:txBody>
      <dsp:txXfrm>
        <a:off x="160886" y="203229"/>
        <a:ext cx="770136" cy="539955"/>
      </dsp:txXfrm>
    </dsp:sp>
    <dsp:sp modelId="{7B4107F4-C74F-4DE0-8CA2-C36509D717DF}">
      <dsp:nvSpPr>
        <dsp:cNvPr id="0" name=""/>
        <dsp:cNvSpPr/>
      </dsp:nvSpPr>
      <dsp:spPr>
        <a:xfrm>
          <a:off x="1152529" y="251759"/>
          <a:ext cx="442894" cy="44289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211235" y="421122"/>
        <a:ext cx="325482" cy="104168"/>
      </dsp:txXfrm>
    </dsp:sp>
    <dsp:sp modelId="{78E375DE-C1B3-48FB-8E64-F5A001FA241A}">
      <dsp:nvSpPr>
        <dsp:cNvPr id="0" name=""/>
        <dsp:cNvSpPr/>
      </dsp:nvSpPr>
      <dsp:spPr>
        <a:xfrm>
          <a:off x="1657429" y="91401"/>
          <a:ext cx="733440" cy="7636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t>ASIC</a:t>
          </a:r>
          <a:endParaRPr kumimoji="1" lang="ja-JP" altLang="en-US" sz="1400" kern="1200" dirty="0"/>
        </a:p>
      </dsp:txBody>
      <dsp:txXfrm>
        <a:off x="1764839" y="203229"/>
        <a:ext cx="518620" cy="539955"/>
      </dsp:txXfrm>
    </dsp:sp>
    <dsp:sp modelId="{57FD42A8-90E7-4349-B688-235E9BB81067}">
      <dsp:nvSpPr>
        <dsp:cNvPr id="0" name=""/>
        <dsp:cNvSpPr/>
      </dsp:nvSpPr>
      <dsp:spPr>
        <a:xfrm>
          <a:off x="2452875" y="251759"/>
          <a:ext cx="442894" cy="44289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511581" y="421122"/>
        <a:ext cx="325482" cy="104168"/>
      </dsp:txXfrm>
    </dsp:sp>
    <dsp:sp modelId="{5D7F9C27-F094-474C-B76F-E568C92071B0}">
      <dsp:nvSpPr>
        <dsp:cNvPr id="0" name=""/>
        <dsp:cNvSpPr/>
      </dsp:nvSpPr>
      <dsp:spPr>
        <a:xfrm>
          <a:off x="2957775" y="91401"/>
          <a:ext cx="1249435" cy="7636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t>Flex</a:t>
          </a:r>
          <a:r>
            <a:rPr kumimoji="1" lang="ja-JP" altLang="en-US" sz="1400" kern="1200" dirty="0"/>
            <a:t>基板</a:t>
          </a:r>
        </a:p>
      </dsp:txBody>
      <dsp:txXfrm>
        <a:off x="3140751" y="203229"/>
        <a:ext cx="883483" cy="539955"/>
      </dsp:txXfrm>
    </dsp:sp>
    <dsp:sp modelId="{925036E3-1CA5-4CF1-9C96-38DD21C96BD6}">
      <dsp:nvSpPr>
        <dsp:cNvPr id="0" name=""/>
        <dsp:cNvSpPr/>
      </dsp:nvSpPr>
      <dsp:spPr>
        <a:xfrm>
          <a:off x="4269216" y="251759"/>
          <a:ext cx="442894" cy="44289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4327922" y="342995"/>
        <a:ext cx="325482" cy="260422"/>
      </dsp:txXfrm>
    </dsp:sp>
    <dsp:sp modelId="{D4B43D1C-DD86-4556-87BB-EEE02FF44CF0}">
      <dsp:nvSpPr>
        <dsp:cNvPr id="0" name=""/>
        <dsp:cNvSpPr/>
      </dsp:nvSpPr>
      <dsp:spPr>
        <a:xfrm>
          <a:off x="4775501" y="79290"/>
          <a:ext cx="1562394" cy="7636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kumimoji="1" lang="ja-JP" altLang="en-US" sz="1600" b="0" kern="1200" dirty="0"/>
            <a:t>ピクセル</a:t>
          </a:r>
          <a:endParaRPr kumimoji="1" lang="en-US" altLang="ja-JP" sz="1600" b="0" kern="1200" dirty="0"/>
        </a:p>
        <a:p>
          <a:pPr marL="0" lvl="0" indent="0" algn="ctr" defTabSz="711200">
            <a:lnSpc>
              <a:spcPct val="90000"/>
            </a:lnSpc>
            <a:spcBef>
              <a:spcPct val="0"/>
            </a:spcBef>
            <a:spcAft>
              <a:spcPct val="35000"/>
            </a:spcAft>
            <a:buNone/>
          </a:pPr>
          <a:r>
            <a:rPr kumimoji="1" lang="ja-JP" altLang="en-US" sz="1600" b="0" kern="1200" dirty="0"/>
            <a:t>モジュール</a:t>
          </a:r>
        </a:p>
      </dsp:txBody>
      <dsp:txXfrm>
        <a:off x="5004308" y="191118"/>
        <a:ext cx="1104780" cy="53995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0.39387</cdr:x>
      <cdr:y>0.37065</cdr:y>
    </cdr:from>
    <cdr:to>
      <cdr:x>0.46592</cdr:x>
      <cdr:y>0.61739</cdr:y>
    </cdr:to>
    <cdr:sp macro="" textlink="">
      <cdr:nvSpPr>
        <cdr:cNvPr id="4" name="テキスト ボックス 39">
          <a:extLst xmlns:a="http://schemas.openxmlformats.org/drawingml/2006/main">
            <a:ext uri="{FF2B5EF4-FFF2-40B4-BE49-F238E27FC236}">
              <a16:creationId xmlns:a16="http://schemas.microsoft.com/office/drawing/2014/main" id="{0BD35DB3-FC8E-4F70-A05E-B9D316034708}"/>
            </a:ext>
          </a:extLst>
        </cdr:cNvPr>
        <cdr:cNvSpPr txBox="1"/>
      </cdr:nvSpPr>
      <cdr:spPr>
        <a:xfrm xmlns:a="http://schemas.openxmlformats.org/drawingml/2006/main">
          <a:off x="1892827" y="1069833"/>
          <a:ext cx="346249" cy="712174"/>
        </a:xfrm>
        <a:prstGeom xmlns:a="http://schemas.openxmlformats.org/drawingml/2006/main" prst="rect">
          <a:avLst/>
        </a:prstGeom>
        <a:noFill xmlns:a="http://schemas.openxmlformats.org/drawingml/2006/main"/>
      </cdr:spPr>
      <cdr:txBody>
        <a:bodyPr xmlns:a="http://schemas.openxmlformats.org/drawingml/2006/main" vert="eaVert"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050" b="1" dirty="0"/>
            <a:t>発熱前</a:t>
          </a:r>
          <a:endParaRPr kumimoji="1" lang="ja-JP" altLang="en-US" sz="105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E29D9-439A-4FA1-BE93-180CFAFE0FB9}" type="datetimeFigureOut">
              <a:rPr kumimoji="1" lang="ja-JP" altLang="en-US" smtClean="0"/>
              <a:t>2022/3/17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CA162-9128-4FE9-94C5-C153713088A0}" type="slidenum">
              <a:rPr kumimoji="1" lang="ja-JP" altLang="en-US" smtClean="0"/>
              <a:t>‹#›</a:t>
            </a:fld>
            <a:endParaRPr kumimoji="1" lang="ja-JP" altLang="en-US"/>
          </a:p>
        </p:txBody>
      </p:sp>
    </p:spTree>
    <p:extLst>
      <p:ext uri="{BB962C8B-B14F-4D97-AF65-F5344CB8AC3E}">
        <p14:creationId xmlns:p14="http://schemas.microsoft.com/office/powerpoint/2010/main" val="6573520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1"/>
      </p:bgRef>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10A84-7991-4AA8-8386-3F69DCDEB3A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DF82CE-827D-4FE0-9C96-984C8A9BA0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D9DE4FD-4089-4324-BF74-557D17F6CC2B}"/>
              </a:ext>
            </a:extLst>
          </p:cNvPr>
          <p:cNvSpPr>
            <a:spLocks noGrp="1"/>
          </p:cNvSpPr>
          <p:nvPr>
            <p:ph type="dt" sz="half" idx="10"/>
          </p:nvPr>
        </p:nvSpPr>
        <p:spPr/>
        <p:txBody>
          <a:bodyPr/>
          <a:lstStyle/>
          <a:p>
            <a:fld id="{54C55EB5-9446-4B74-837A-1AB44257A5BD}"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582A6411-CE28-4DED-BF57-8735E4E389CD}"/>
              </a:ext>
            </a:extLst>
          </p:cNvPr>
          <p:cNvSpPr>
            <a:spLocks noGrp="1"/>
          </p:cNvSpPr>
          <p:nvPr>
            <p:ph type="ftr" sz="quarter" idx="11"/>
          </p:nvPr>
        </p:nvSpPr>
        <p:spPr/>
        <p:txBody>
          <a:bodyPr/>
          <a:lstStyle/>
          <a:p>
            <a:r>
              <a:rPr kumimoji="1" lang="en-US" altLang="ja-JP"/>
              <a:t>TCHoU</a:t>
            </a:r>
            <a:endParaRPr kumimoji="1" lang="ja-JP" altLang="en-US"/>
          </a:p>
        </p:txBody>
      </p:sp>
      <p:sp>
        <p:nvSpPr>
          <p:cNvPr id="6" name="スライド番号プレースホルダー 5">
            <a:extLst>
              <a:ext uri="{FF2B5EF4-FFF2-40B4-BE49-F238E27FC236}">
                <a16:creationId xmlns:a16="http://schemas.microsoft.com/office/drawing/2014/main" id="{3AE77C2F-F95C-44A3-BF0F-F759AD4766FD}"/>
              </a:ext>
            </a:extLst>
          </p:cNvPr>
          <p:cNvSpPr>
            <a:spLocks noGrp="1"/>
          </p:cNvSpPr>
          <p:nvPr>
            <p:ph type="sldNum" sz="quarter" idx="12"/>
          </p:nvPr>
        </p:nvSpPr>
        <p:spPr/>
        <p:txBody>
          <a:bodyPr/>
          <a:lstStyle/>
          <a:p>
            <a:fld id="{873D15FD-F8EE-4448-9627-910D82C7767E}" type="slidenum">
              <a:rPr kumimoji="1" lang="ja-JP" altLang="en-US" smtClean="0"/>
              <a:t>‹#›</a:t>
            </a:fld>
            <a:endParaRPr kumimoji="1" lang="ja-JP" altLang="en-US"/>
          </a:p>
        </p:txBody>
      </p:sp>
      <p:sp>
        <p:nvSpPr>
          <p:cNvPr id="8" name="直角三角形 7">
            <a:extLst>
              <a:ext uri="{FF2B5EF4-FFF2-40B4-BE49-F238E27FC236}">
                <a16:creationId xmlns:a16="http://schemas.microsoft.com/office/drawing/2014/main" id="{98E4D3CA-9674-41B8-A037-415F0BC8F31C}"/>
              </a:ext>
            </a:extLst>
          </p:cNvPr>
          <p:cNvSpPr/>
          <p:nvPr userDrawn="1"/>
        </p:nvSpPr>
        <p:spPr>
          <a:xfrm rot="5400000">
            <a:off x="11801" y="5789"/>
            <a:ext cx="2000069" cy="2023672"/>
          </a:xfrm>
          <a:prstGeom prst="rtTriangl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角三角形 8">
            <a:extLst>
              <a:ext uri="{FF2B5EF4-FFF2-40B4-BE49-F238E27FC236}">
                <a16:creationId xmlns:a16="http://schemas.microsoft.com/office/drawing/2014/main" id="{7F3C5993-2AA0-4B60-8163-7BEFE82129A2}"/>
              </a:ext>
            </a:extLst>
          </p:cNvPr>
          <p:cNvSpPr/>
          <p:nvPr userDrawn="1"/>
        </p:nvSpPr>
        <p:spPr>
          <a:xfrm rot="16200000">
            <a:off x="10180130" y="4846129"/>
            <a:ext cx="2000069" cy="2023672"/>
          </a:xfrm>
          <a:prstGeom prst="rtTriangle">
            <a:avLst/>
          </a:prstGeom>
          <a:solidFill>
            <a:srgbClr val="C463EF"/>
          </a:solidFill>
          <a:ln>
            <a:solidFill>
              <a:srgbClr val="C46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8673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65FD8F-4A73-49D6-8471-04431540D42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D1CCF6-F670-4052-9F5B-0F07A3302F7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744BEBA-C4B9-425C-8730-081321467590}"/>
              </a:ext>
            </a:extLst>
          </p:cNvPr>
          <p:cNvSpPr>
            <a:spLocks noGrp="1"/>
          </p:cNvSpPr>
          <p:nvPr>
            <p:ph type="dt" sz="half" idx="10"/>
          </p:nvPr>
        </p:nvSpPr>
        <p:spPr/>
        <p:txBody>
          <a:bodyPr/>
          <a:lstStyle/>
          <a:p>
            <a:fld id="{C78EA833-59E2-4CE7-B6E8-F376CC41C8EF}"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72E1AD39-44BA-4353-BE1C-C9540C62507E}"/>
              </a:ext>
            </a:extLst>
          </p:cNvPr>
          <p:cNvSpPr>
            <a:spLocks noGrp="1"/>
          </p:cNvSpPr>
          <p:nvPr>
            <p:ph type="ftr" sz="quarter" idx="11"/>
          </p:nvPr>
        </p:nvSpPr>
        <p:spPr/>
        <p:txBody>
          <a:bodyPr/>
          <a:lstStyle/>
          <a:p>
            <a:r>
              <a:rPr kumimoji="1" lang="en-US" altLang="ja-JP"/>
              <a:t>TCHoU</a:t>
            </a:r>
            <a:endParaRPr kumimoji="1" lang="ja-JP" altLang="en-US"/>
          </a:p>
        </p:txBody>
      </p:sp>
      <p:sp>
        <p:nvSpPr>
          <p:cNvPr id="6" name="スライド番号プレースホルダー 5">
            <a:extLst>
              <a:ext uri="{FF2B5EF4-FFF2-40B4-BE49-F238E27FC236}">
                <a16:creationId xmlns:a16="http://schemas.microsoft.com/office/drawing/2014/main" id="{E465C1ED-25EC-482D-A8A7-2E934DCACE48}"/>
              </a:ext>
            </a:extLst>
          </p:cNvPr>
          <p:cNvSpPr>
            <a:spLocks noGrp="1"/>
          </p:cNvSpPr>
          <p:nvPr>
            <p:ph type="sldNum" sz="quarter" idx="12"/>
          </p:nvPr>
        </p:nvSpPr>
        <p:spPr/>
        <p:txBody>
          <a:bodyPr/>
          <a:lstStyle/>
          <a:p>
            <a:fld id="{873D15FD-F8EE-4448-9627-910D82C7767E}" type="slidenum">
              <a:rPr kumimoji="1" lang="ja-JP" altLang="en-US" smtClean="0"/>
              <a:t>‹#›</a:t>
            </a:fld>
            <a:endParaRPr kumimoji="1" lang="ja-JP" altLang="en-US"/>
          </a:p>
        </p:txBody>
      </p:sp>
    </p:spTree>
    <p:extLst>
      <p:ext uri="{BB962C8B-B14F-4D97-AF65-F5344CB8AC3E}">
        <p14:creationId xmlns:p14="http://schemas.microsoft.com/office/powerpoint/2010/main" val="319466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79AF0A9-7FF4-49F9-A000-541885BFC68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280D568-7133-4448-B157-090CEE9B233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93D027-A9CE-48D4-AB17-E060BEAD10F0}"/>
              </a:ext>
            </a:extLst>
          </p:cNvPr>
          <p:cNvSpPr>
            <a:spLocks noGrp="1"/>
          </p:cNvSpPr>
          <p:nvPr>
            <p:ph type="dt" sz="half" idx="10"/>
          </p:nvPr>
        </p:nvSpPr>
        <p:spPr/>
        <p:txBody>
          <a:bodyPr/>
          <a:lstStyle/>
          <a:p>
            <a:fld id="{89A7F764-FC86-4A8F-AAC2-2C1778DE7A1F}"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97DD12C2-325A-4473-A968-ED8BAD072B24}"/>
              </a:ext>
            </a:extLst>
          </p:cNvPr>
          <p:cNvSpPr>
            <a:spLocks noGrp="1"/>
          </p:cNvSpPr>
          <p:nvPr>
            <p:ph type="ftr" sz="quarter" idx="11"/>
          </p:nvPr>
        </p:nvSpPr>
        <p:spPr/>
        <p:txBody>
          <a:bodyPr/>
          <a:lstStyle/>
          <a:p>
            <a:r>
              <a:rPr kumimoji="1" lang="en-US" altLang="ja-JP"/>
              <a:t>TCHoU</a:t>
            </a:r>
            <a:endParaRPr kumimoji="1" lang="ja-JP" altLang="en-US"/>
          </a:p>
        </p:txBody>
      </p:sp>
      <p:sp>
        <p:nvSpPr>
          <p:cNvPr id="6" name="スライド番号プレースホルダー 5">
            <a:extLst>
              <a:ext uri="{FF2B5EF4-FFF2-40B4-BE49-F238E27FC236}">
                <a16:creationId xmlns:a16="http://schemas.microsoft.com/office/drawing/2014/main" id="{C451AB85-BB7C-4F8E-837C-1CC57F2F1C57}"/>
              </a:ext>
            </a:extLst>
          </p:cNvPr>
          <p:cNvSpPr>
            <a:spLocks noGrp="1"/>
          </p:cNvSpPr>
          <p:nvPr>
            <p:ph type="sldNum" sz="quarter" idx="12"/>
          </p:nvPr>
        </p:nvSpPr>
        <p:spPr/>
        <p:txBody>
          <a:bodyPr/>
          <a:lstStyle/>
          <a:p>
            <a:fld id="{873D15FD-F8EE-4448-9627-910D82C7767E}" type="slidenum">
              <a:rPr kumimoji="1" lang="ja-JP" altLang="en-US" smtClean="0"/>
              <a:t>‹#›</a:t>
            </a:fld>
            <a:endParaRPr kumimoji="1" lang="ja-JP" altLang="en-US"/>
          </a:p>
        </p:txBody>
      </p:sp>
    </p:spTree>
    <p:extLst>
      <p:ext uri="{BB962C8B-B14F-4D97-AF65-F5344CB8AC3E}">
        <p14:creationId xmlns:p14="http://schemas.microsoft.com/office/powerpoint/2010/main" val="209046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84FCD-5373-4489-A29A-D74C38B43D2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A128BB0-51EC-4797-AAFD-CCAF306BBB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621FFEE-C6F0-4751-819C-E36644D11D29}"/>
              </a:ext>
            </a:extLst>
          </p:cNvPr>
          <p:cNvSpPr>
            <a:spLocks noGrp="1"/>
          </p:cNvSpPr>
          <p:nvPr>
            <p:ph type="dt" sz="half" idx="10"/>
          </p:nvPr>
        </p:nvSpPr>
        <p:spPr/>
        <p:txBody>
          <a:bodyPr/>
          <a:lstStyle/>
          <a:p>
            <a:fld id="{FAC35D46-5F82-44CC-B0B3-2E770E4DFF44}"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166E7F3C-EDF5-48FB-996E-E63C2DD36AC1}"/>
              </a:ext>
            </a:extLst>
          </p:cNvPr>
          <p:cNvSpPr>
            <a:spLocks noGrp="1"/>
          </p:cNvSpPr>
          <p:nvPr>
            <p:ph type="ftr" sz="quarter" idx="11"/>
          </p:nvPr>
        </p:nvSpPr>
        <p:spPr/>
        <p:txBody>
          <a:bodyPr/>
          <a:lstStyle/>
          <a:p>
            <a:r>
              <a:rPr kumimoji="1" lang="en-US" altLang="ja-JP"/>
              <a:t>TCHoU</a:t>
            </a:r>
            <a:endParaRPr kumimoji="1" lang="ja-JP" altLang="en-US"/>
          </a:p>
        </p:txBody>
      </p:sp>
      <p:sp>
        <p:nvSpPr>
          <p:cNvPr id="6" name="スライド番号プレースホルダー 5">
            <a:extLst>
              <a:ext uri="{FF2B5EF4-FFF2-40B4-BE49-F238E27FC236}">
                <a16:creationId xmlns:a16="http://schemas.microsoft.com/office/drawing/2014/main" id="{E8EC3543-8599-45A3-BEC7-ED0D7098D849}"/>
              </a:ext>
            </a:extLst>
          </p:cNvPr>
          <p:cNvSpPr>
            <a:spLocks noGrp="1"/>
          </p:cNvSpPr>
          <p:nvPr>
            <p:ph type="sldNum" sz="quarter" idx="12"/>
          </p:nvPr>
        </p:nvSpPr>
        <p:spPr/>
        <p:txBody>
          <a:body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277660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FA3A9D-9532-40B5-9215-2A1F75600D3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681E23A-C830-41C0-832E-B7BF34B105B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E998BF-9067-4AF5-BE24-3C3CC756A145}"/>
              </a:ext>
            </a:extLst>
          </p:cNvPr>
          <p:cNvSpPr>
            <a:spLocks noGrp="1"/>
          </p:cNvSpPr>
          <p:nvPr>
            <p:ph type="dt" sz="half" idx="10"/>
          </p:nvPr>
        </p:nvSpPr>
        <p:spPr/>
        <p:txBody>
          <a:bodyPr/>
          <a:lstStyle/>
          <a:p>
            <a:fld id="{89A444A3-3F50-4DFA-924F-ED3B45E4E7B4}"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6FD910D3-64C2-4802-9E6F-C01B4096EF4E}"/>
              </a:ext>
            </a:extLst>
          </p:cNvPr>
          <p:cNvSpPr>
            <a:spLocks noGrp="1"/>
          </p:cNvSpPr>
          <p:nvPr>
            <p:ph type="ftr" sz="quarter" idx="11"/>
          </p:nvPr>
        </p:nvSpPr>
        <p:spPr/>
        <p:txBody>
          <a:bodyPr/>
          <a:lstStyle/>
          <a:p>
            <a:r>
              <a:rPr kumimoji="1" lang="en-US" altLang="ja-JP"/>
              <a:t>TCHoU</a:t>
            </a:r>
            <a:endParaRPr kumimoji="1" lang="ja-JP" altLang="en-US"/>
          </a:p>
        </p:txBody>
      </p:sp>
      <p:sp>
        <p:nvSpPr>
          <p:cNvPr id="6" name="スライド番号プレースホルダー 5">
            <a:extLst>
              <a:ext uri="{FF2B5EF4-FFF2-40B4-BE49-F238E27FC236}">
                <a16:creationId xmlns:a16="http://schemas.microsoft.com/office/drawing/2014/main" id="{BDD0BD79-A46A-4C3D-B307-B795F0C88C5D}"/>
              </a:ext>
            </a:extLst>
          </p:cNvPr>
          <p:cNvSpPr>
            <a:spLocks noGrp="1"/>
          </p:cNvSpPr>
          <p:nvPr>
            <p:ph type="sldNum" sz="quarter" idx="12"/>
          </p:nvPr>
        </p:nvSpPr>
        <p:spPr/>
        <p:txBody>
          <a:body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123878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BDF57A-7339-4CC6-BD94-C652E2B4FFC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B24C75-6702-4D65-A528-78A35343AB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EAC9983-041D-4A33-A165-25E4046BD16F}"/>
              </a:ext>
            </a:extLst>
          </p:cNvPr>
          <p:cNvSpPr>
            <a:spLocks noGrp="1"/>
          </p:cNvSpPr>
          <p:nvPr>
            <p:ph type="dt" sz="half" idx="10"/>
          </p:nvPr>
        </p:nvSpPr>
        <p:spPr/>
        <p:txBody>
          <a:bodyPr/>
          <a:lstStyle/>
          <a:p>
            <a:fld id="{3E9CF28D-9A58-4A28-A4E1-4D77CDFB10AE}"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9AE69C09-A6F7-4014-9762-4DA3B9EC5747}"/>
              </a:ext>
            </a:extLst>
          </p:cNvPr>
          <p:cNvSpPr>
            <a:spLocks noGrp="1"/>
          </p:cNvSpPr>
          <p:nvPr>
            <p:ph type="ftr" sz="quarter" idx="11"/>
          </p:nvPr>
        </p:nvSpPr>
        <p:spPr/>
        <p:txBody>
          <a:bodyPr/>
          <a:lstStyle/>
          <a:p>
            <a:r>
              <a:rPr kumimoji="1" lang="en-US" altLang="ja-JP"/>
              <a:t>TCHoU</a:t>
            </a:r>
            <a:endParaRPr kumimoji="1" lang="ja-JP" altLang="en-US"/>
          </a:p>
        </p:txBody>
      </p:sp>
      <p:sp>
        <p:nvSpPr>
          <p:cNvPr id="6" name="スライド番号プレースホルダー 5">
            <a:extLst>
              <a:ext uri="{FF2B5EF4-FFF2-40B4-BE49-F238E27FC236}">
                <a16:creationId xmlns:a16="http://schemas.microsoft.com/office/drawing/2014/main" id="{4BD443D2-D3D6-4677-99DE-EBF37CB503AE}"/>
              </a:ext>
            </a:extLst>
          </p:cNvPr>
          <p:cNvSpPr>
            <a:spLocks noGrp="1"/>
          </p:cNvSpPr>
          <p:nvPr>
            <p:ph type="sldNum" sz="quarter" idx="12"/>
          </p:nvPr>
        </p:nvSpPr>
        <p:spPr/>
        <p:txBody>
          <a:body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176723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E7F9C6-835B-4C44-A958-9C75CD4558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8476D1-4BD2-42F8-956E-B27C660F8B4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4BD8869-A050-40F4-96F6-613E3E59F58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BF60E86-14BD-4E13-89A8-E77FF73D4507}"/>
              </a:ext>
            </a:extLst>
          </p:cNvPr>
          <p:cNvSpPr>
            <a:spLocks noGrp="1"/>
          </p:cNvSpPr>
          <p:nvPr>
            <p:ph type="dt" sz="half" idx="10"/>
          </p:nvPr>
        </p:nvSpPr>
        <p:spPr/>
        <p:txBody>
          <a:bodyPr/>
          <a:lstStyle/>
          <a:p>
            <a:fld id="{F811F740-BEE4-440C-A3B3-646433CD4BA5}" type="datetime1">
              <a:rPr kumimoji="1" lang="ja-JP" altLang="en-US" smtClean="0"/>
              <a:t>2022/3/17</a:t>
            </a:fld>
            <a:endParaRPr kumimoji="1" lang="ja-JP" altLang="en-US"/>
          </a:p>
        </p:txBody>
      </p:sp>
      <p:sp>
        <p:nvSpPr>
          <p:cNvPr id="6" name="フッター プレースホルダー 5">
            <a:extLst>
              <a:ext uri="{FF2B5EF4-FFF2-40B4-BE49-F238E27FC236}">
                <a16:creationId xmlns:a16="http://schemas.microsoft.com/office/drawing/2014/main" id="{1B7CCA7B-C52B-4CB0-9FD1-CED6D46044C9}"/>
              </a:ext>
            </a:extLst>
          </p:cNvPr>
          <p:cNvSpPr>
            <a:spLocks noGrp="1"/>
          </p:cNvSpPr>
          <p:nvPr>
            <p:ph type="ftr" sz="quarter" idx="11"/>
          </p:nvPr>
        </p:nvSpPr>
        <p:spPr/>
        <p:txBody>
          <a:bodyPr/>
          <a:lstStyle/>
          <a:p>
            <a:r>
              <a:rPr kumimoji="1" lang="en-US" altLang="ja-JP"/>
              <a:t>TCHoU</a:t>
            </a:r>
            <a:endParaRPr kumimoji="1" lang="ja-JP" altLang="en-US"/>
          </a:p>
        </p:txBody>
      </p:sp>
      <p:sp>
        <p:nvSpPr>
          <p:cNvPr id="7" name="スライド番号プレースホルダー 6">
            <a:extLst>
              <a:ext uri="{FF2B5EF4-FFF2-40B4-BE49-F238E27FC236}">
                <a16:creationId xmlns:a16="http://schemas.microsoft.com/office/drawing/2014/main" id="{4410DD17-B95E-4D42-AA14-23C854AE1DFE}"/>
              </a:ext>
            </a:extLst>
          </p:cNvPr>
          <p:cNvSpPr>
            <a:spLocks noGrp="1"/>
          </p:cNvSpPr>
          <p:nvPr>
            <p:ph type="sldNum" sz="quarter" idx="12"/>
          </p:nvPr>
        </p:nvSpPr>
        <p:spPr/>
        <p:txBody>
          <a:body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273264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953FC8-91E9-46BA-A22D-7C248F1C280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2B1CDC-2A43-4FCD-B9D0-B513BA65C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D38AD75-BAEC-4A73-9AA1-89BD83AF790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A51581A-A556-46FE-BDFA-7AE9829EE9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89745DC-F067-4F4C-A417-7021B70FD61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25A211D-E98D-4B3A-B854-C92313744886}"/>
              </a:ext>
            </a:extLst>
          </p:cNvPr>
          <p:cNvSpPr>
            <a:spLocks noGrp="1"/>
          </p:cNvSpPr>
          <p:nvPr>
            <p:ph type="dt" sz="half" idx="10"/>
          </p:nvPr>
        </p:nvSpPr>
        <p:spPr/>
        <p:txBody>
          <a:bodyPr/>
          <a:lstStyle/>
          <a:p>
            <a:fld id="{6F829E4F-4054-499A-AF1D-7691C8FE5764}" type="datetime1">
              <a:rPr kumimoji="1" lang="ja-JP" altLang="en-US" smtClean="0"/>
              <a:t>2022/3/17</a:t>
            </a:fld>
            <a:endParaRPr kumimoji="1" lang="ja-JP" altLang="en-US"/>
          </a:p>
        </p:txBody>
      </p:sp>
      <p:sp>
        <p:nvSpPr>
          <p:cNvPr id="8" name="フッター プレースホルダー 7">
            <a:extLst>
              <a:ext uri="{FF2B5EF4-FFF2-40B4-BE49-F238E27FC236}">
                <a16:creationId xmlns:a16="http://schemas.microsoft.com/office/drawing/2014/main" id="{5256DA29-F9A1-4ABC-987D-36C28D7FB8F4}"/>
              </a:ext>
            </a:extLst>
          </p:cNvPr>
          <p:cNvSpPr>
            <a:spLocks noGrp="1"/>
          </p:cNvSpPr>
          <p:nvPr>
            <p:ph type="ftr" sz="quarter" idx="11"/>
          </p:nvPr>
        </p:nvSpPr>
        <p:spPr/>
        <p:txBody>
          <a:bodyPr/>
          <a:lstStyle/>
          <a:p>
            <a:r>
              <a:rPr kumimoji="1" lang="en-US" altLang="ja-JP"/>
              <a:t>TCHoU</a:t>
            </a:r>
            <a:endParaRPr kumimoji="1" lang="ja-JP" altLang="en-US"/>
          </a:p>
        </p:txBody>
      </p:sp>
      <p:sp>
        <p:nvSpPr>
          <p:cNvPr id="9" name="スライド番号プレースホルダー 8">
            <a:extLst>
              <a:ext uri="{FF2B5EF4-FFF2-40B4-BE49-F238E27FC236}">
                <a16:creationId xmlns:a16="http://schemas.microsoft.com/office/drawing/2014/main" id="{BF18C70D-1ED5-4F0D-9C09-07DA35372A54}"/>
              </a:ext>
            </a:extLst>
          </p:cNvPr>
          <p:cNvSpPr>
            <a:spLocks noGrp="1"/>
          </p:cNvSpPr>
          <p:nvPr>
            <p:ph type="sldNum" sz="quarter" idx="12"/>
          </p:nvPr>
        </p:nvSpPr>
        <p:spPr/>
        <p:txBody>
          <a:body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703627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EA7E86-EF3C-4E26-AAE5-CAE664A74D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82909E8-7D22-4361-9422-838F03C4919C}"/>
              </a:ext>
            </a:extLst>
          </p:cNvPr>
          <p:cNvSpPr>
            <a:spLocks noGrp="1"/>
          </p:cNvSpPr>
          <p:nvPr>
            <p:ph type="dt" sz="half" idx="10"/>
          </p:nvPr>
        </p:nvSpPr>
        <p:spPr/>
        <p:txBody>
          <a:bodyPr/>
          <a:lstStyle/>
          <a:p>
            <a:fld id="{DE00815F-578A-4E32-8056-2CDCEDB7EB71}" type="datetime1">
              <a:rPr kumimoji="1" lang="ja-JP" altLang="en-US" smtClean="0"/>
              <a:t>2022/3/17</a:t>
            </a:fld>
            <a:endParaRPr kumimoji="1" lang="ja-JP" altLang="en-US"/>
          </a:p>
        </p:txBody>
      </p:sp>
      <p:sp>
        <p:nvSpPr>
          <p:cNvPr id="4" name="フッター プレースホルダー 3">
            <a:extLst>
              <a:ext uri="{FF2B5EF4-FFF2-40B4-BE49-F238E27FC236}">
                <a16:creationId xmlns:a16="http://schemas.microsoft.com/office/drawing/2014/main" id="{E799176F-FFDE-467D-A193-84BF51F907F0}"/>
              </a:ext>
            </a:extLst>
          </p:cNvPr>
          <p:cNvSpPr>
            <a:spLocks noGrp="1"/>
          </p:cNvSpPr>
          <p:nvPr>
            <p:ph type="ftr" sz="quarter" idx="11"/>
          </p:nvPr>
        </p:nvSpPr>
        <p:spPr/>
        <p:txBody>
          <a:bodyPr/>
          <a:lstStyle/>
          <a:p>
            <a:r>
              <a:rPr kumimoji="1" lang="en-US" altLang="ja-JP"/>
              <a:t>TCHoU</a:t>
            </a:r>
            <a:endParaRPr kumimoji="1" lang="ja-JP" altLang="en-US"/>
          </a:p>
        </p:txBody>
      </p:sp>
      <p:sp>
        <p:nvSpPr>
          <p:cNvPr id="5" name="スライド番号プレースホルダー 4">
            <a:extLst>
              <a:ext uri="{FF2B5EF4-FFF2-40B4-BE49-F238E27FC236}">
                <a16:creationId xmlns:a16="http://schemas.microsoft.com/office/drawing/2014/main" id="{B25E6B54-7F6D-4B3B-9199-55E47CF9E8CC}"/>
              </a:ext>
            </a:extLst>
          </p:cNvPr>
          <p:cNvSpPr>
            <a:spLocks noGrp="1"/>
          </p:cNvSpPr>
          <p:nvPr>
            <p:ph type="sldNum" sz="quarter" idx="12"/>
          </p:nvPr>
        </p:nvSpPr>
        <p:spPr/>
        <p:txBody>
          <a:body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354365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A08C464-87B9-43A6-B9A6-0347E438FBA2}"/>
              </a:ext>
            </a:extLst>
          </p:cNvPr>
          <p:cNvSpPr>
            <a:spLocks noGrp="1"/>
          </p:cNvSpPr>
          <p:nvPr>
            <p:ph type="dt" sz="half" idx="10"/>
          </p:nvPr>
        </p:nvSpPr>
        <p:spPr/>
        <p:txBody>
          <a:bodyPr/>
          <a:lstStyle/>
          <a:p>
            <a:fld id="{EDB984B4-8C88-4D95-9166-E1683CB7EFE8}" type="datetime1">
              <a:rPr kumimoji="1" lang="ja-JP" altLang="en-US" smtClean="0"/>
              <a:t>2022/3/17</a:t>
            </a:fld>
            <a:endParaRPr kumimoji="1" lang="ja-JP" altLang="en-US"/>
          </a:p>
        </p:txBody>
      </p:sp>
      <p:sp>
        <p:nvSpPr>
          <p:cNvPr id="3" name="フッター プレースホルダー 2">
            <a:extLst>
              <a:ext uri="{FF2B5EF4-FFF2-40B4-BE49-F238E27FC236}">
                <a16:creationId xmlns:a16="http://schemas.microsoft.com/office/drawing/2014/main" id="{A1481C3D-E015-4715-AEE9-4ED3A16AEC19}"/>
              </a:ext>
            </a:extLst>
          </p:cNvPr>
          <p:cNvSpPr>
            <a:spLocks noGrp="1"/>
          </p:cNvSpPr>
          <p:nvPr>
            <p:ph type="ftr" sz="quarter" idx="11"/>
          </p:nvPr>
        </p:nvSpPr>
        <p:spPr/>
        <p:txBody>
          <a:bodyPr/>
          <a:lstStyle/>
          <a:p>
            <a:r>
              <a:rPr kumimoji="1" lang="en-US" altLang="ja-JP"/>
              <a:t>TCHoU</a:t>
            </a:r>
            <a:endParaRPr kumimoji="1" lang="ja-JP" altLang="en-US"/>
          </a:p>
        </p:txBody>
      </p:sp>
      <p:sp>
        <p:nvSpPr>
          <p:cNvPr id="4" name="スライド番号プレースホルダー 3">
            <a:extLst>
              <a:ext uri="{FF2B5EF4-FFF2-40B4-BE49-F238E27FC236}">
                <a16:creationId xmlns:a16="http://schemas.microsoft.com/office/drawing/2014/main" id="{34920035-0849-476E-A2E2-BB34175AFA0B}"/>
              </a:ext>
            </a:extLst>
          </p:cNvPr>
          <p:cNvSpPr>
            <a:spLocks noGrp="1"/>
          </p:cNvSpPr>
          <p:nvPr>
            <p:ph type="sldNum" sz="quarter" idx="12"/>
          </p:nvPr>
        </p:nvSpPr>
        <p:spPr/>
        <p:txBody>
          <a:body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3972375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4EB40D-57F6-4FE9-A947-1D624BA82C0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011512-E277-452A-B153-BC944556A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014524B-8A20-4E72-AE1C-1E0A7E660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382397A-E4EF-43D6-A5C3-B764ACBBC9F4}"/>
              </a:ext>
            </a:extLst>
          </p:cNvPr>
          <p:cNvSpPr>
            <a:spLocks noGrp="1"/>
          </p:cNvSpPr>
          <p:nvPr>
            <p:ph type="dt" sz="half" idx="10"/>
          </p:nvPr>
        </p:nvSpPr>
        <p:spPr/>
        <p:txBody>
          <a:bodyPr/>
          <a:lstStyle/>
          <a:p>
            <a:fld id="{5A30CACD-0EFB-4CB5-8736-3E114C79D4F2}" type="datetime1">
              <a:rPr kumimoji="1" lang="ja-JP" altLang="en-US" smtClean="0"/>
              <a:t>2022/3/17</a:t>
            </a:fld>
            <a:endParaRPr kumimoji="1" lang="ja-JP" altLang="en-US"/>
          </a:p>
        </p:txBody>
      </p:sp>
      <p:sp>
        <p:nvSpPr>
          <p:cNvPr id="6" name="フッター プレースホルダー 5">
            <a:extLst>
              <a:ext uri="{FF2B5EF4-FFF2-40B4-BE49-F238E27FC236}">
                <a16:creationId xmlns:a16="http://schemas.microsoft.com/office/drawing/2014/main" id="{CA5E212B-69DB-480B-B49E-DD97E5FB92D1}"/>
              </a:ext>
            </a:extLst>
          </p:cNvPr>
          <p:cNvSpPr>
            <a:spLocks noGrp="1"/>
          </p:cNvSpPr>
          <p:nvPr>
            <p:ph type="ftr" sz="quarter" idx="11"/>
          </p:nvPr>
        </p:nvSpPr>
        <p:spPr/>
        <p:txBody>
          <a:bodyPr/>
          <a:lstStyle/>
          <a:p>
            <a:r>
              <a:rPr kumimoji="1" lang="en-US" altLang="ja-JP"/>
              <a:t>TCHoU</a:t>
            </a:r>
            <a:endParaRPr kumimoji="1" lang="ja-JP" altLang="en-US"/>
          </a:p>
        </p:txBody>
      </p:sp>
      <p:sp>
        <p:nvSpPr>
          <p:cNvPr id="7" name="スライド番号プレースホルダー 6">
            <a:extLst>
              <a:ext uri="{FF2B5EF4-FFF2-40B4-BE49-F238E27FC236}">
                <a16:creationId xmlns:a16="http://schemas.microsoft.com/office/drawing/2014/main" id="{458A79CA-E031-4279-9906-19C468A972EE}"/>
              </a:ext>
            </a:extLst>
          </p:cNvPr>
          <p:cNvSpPr>
            <a:spLocks noGrp="1"/>
          </p:cNvSpPr>
          <p:nvPr>
            <p:ph type="sldNum" sz="quarter" idx="12"/>
          </p:nvPr>
        </p:nvSpPr>
        <p:spPr/>
        <p:txBody>
          <a:body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331504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08FC54A-276B-4967-9EB5-988F6C566C93}"/>
              </a:ext>
            </a:extLst>
          </p:cNvPr>
          <p:cNvSpPr/>
          <p:nvPr userDrawn="1"/>
        </p:nvSpPr>
        <p:spPr>
          <a:xfrm>
            <a:off x="0" y="6453452"/>
            <a:ext cx="12192000" cy="386292"/>
          </a:xfrm>
          <a:prstGeom prst="rect">
            <a:avLst/>
          </a:prstGeom>
          <a:solidFill>
            <a:srgbClr val="C463EF"/>
          </a:solidFill>
          <a:ln>
            <a:solidFill>
              <a:srgbClr val="C46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A2104D1-BBFB-457F-9ADC-824102EAD121}"/>
              </a:ext>
            </a:extLst>
          </p:cNvPr>
          <p:cNvSpPr>
            <a:spLocks noGrp="1"/>
          </p:cNvSpPr>
          <p:nvPr>
            <p:ph type="title"/>
          </p:nvPr>
        </p:nvSpPr>
        <p:spPr>
          <a:xfrm>
            <a:off x="838200" y="18256"/>
            <a:ext cx="10515600" cy="1041288"/>
          </a:xfr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6E7EE0-4870-4DF8-AE07-16B5E4C4576B}"/>
              </a:ext>
            </a:extLst>
          </p:cNvPr>
          <p:cNvSpPr>
            <a:spLocks noGrp="1"/>
          </p:cNvSpPr>
          <p:nvPr>
            <p:ph idx="1"/>
          </p:nvPr>
        </p:nvSpPr>
        <p:spPr>
          <a:xfrm>
            <a:off x="838200" y="1240971"/>
            <a:ext cx="10515600" cy="493599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a:extLst>
              <a:ext uri="{FF2B5EF4-FFF2-40B4-BE49-F238E27FC236}">
                <a16:creationId xmlns:a16="http://schemas.microsoft.com/office/drawing/2014/main" id="{88E1C1B6-F26A-464C-80D5-42523D5E7609}"/>
              </a:ext>
            </a:extLst>
          </p:cNvPr>
          <p:cNvSpPr/>
          <p:nvPr userDrawn="1"/>
        </p:nvSpPr>
        <p:spPr>
          <a:xfrm>
            <a:off x="0" y="18256"/>
            <a:ext cx="12192000" cy="105954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University of Tsukuba">
            <a:extLst>
              <a:ext uri="{FF2B5EF4-FFF2-40B4-BE49-F238E27FC236}">
                <a16:creationId xmlns:a16="http://schemas.microsoft.com/office/drawing/2014/main" id="{CCF54F57-C011-4FAA-9218-676EF172E2BC}"/>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10000" b="90000" l="6250" r="83750">
                        <a14:foregroundMark x1="37500" y1="62500" x2="37500" y2="62500"/>
                        <a14:foregroundMark x1="17500" y1="53750" x2="17500" y2="53750"/>
                        <a14:foregroundMark x1="6250" y1="55000" x2="6250" y2="55000"/>
                        <a14:foregroundMark x1="72500" y1="35000" x2="72500" y2="35000"/>
                        <a14:foregroundMark x1="83750" y1="62500" x2="83750" y2="62500"/>
                        <a14:foregroundMark x1="42500" y1="12500" x2="42500" y2="12500"/>
                        <a14:foregroundMark x1="60000" y1="55000" x2="60000" y2="55000"/>
                        <a14:foregroundMark x1="60000" y1="55000" x2="60000" y2="55000"/>
                        <a14:foregroundMark x1="60000" y1="55000" x2="47500" y2="62500"/>
                        <a14:foregroundMark x1="42500" y1="66250" x2="38750" y2="67500"/>
                        <a14:foregroundMark x1="37500" y1="67500" x2="35000" y2="67500"/>
                        <a14:foregroundMark x1="27500" y1="61250" x2="22500" y2="61250"/>
                        <a14:foregroundMark x1="22500" y1="61250" x2="20000" y2="61250"/>
                      </a14:backgroundRemoval>
                    </a14:imgEffect>
                  </a14:imgLayer>
                </a14:imgProps>
              </a:ext>
              <a:ext uri="{28A0092B-C50C-407E-A947-70E740481C1C}">
                <a14:useLocalDpi xmlns:a14="http://schemas.microsoft.com/office/drawing/2010/main" val="0"/>
              </a:ext>
            </a:extLst>
          </a:blip>
          <a:srcRect r="9116"/>
          <a:stretch/>
        </p:blipFill>
        <p:spPr bwMode="auto">
          <a:xfrm>
            <a:off x="11079293" y="32744"/>
            <a:ext cx="1021205" cy="1123638"/>
          </a:xfrm>
          <a:prstGeom prst="rect">
            <a:avLst/>
          </a:prstGeom>
          <a:noFill/>
          <a:extLst>
            <a:ext uri="{909E8E84-426E-40DD-AFC4-6F175D3DCCD1}">
              <a14:hiddenFill xmlns:a14="http://schemas.microsoft.com/office/drawing/2010/main">
                <a:solidFill>
                  <a:srgbClr val="FFFFFF"/>
                </a:solidFill>
              </a14:hiddenFill>
            </a:ext>
          </a:extLst>
        </p:spPr>
      </p:pic>
      <p:sp>
        <p:nvSpPr>
          <p:cNvPr id="9" name="日付プレースホルダー 8">
            <a:extLst>
              <a:ext uri="{FF2B5EF4-FFF2-40B4-BE49-F238E27FC236}">
                <a16:creationId xmlns:a16="http://schemas.microsoft.com/office/drawing/2014/main" id="{17893D1A-B96A-49DB-B0B4-F4A786514959}"/>
              </a:ext>
            </a:extLst>
          </p:cNvPr>
          <p:cNvSpPr>
            <a:spLocks noGrp="1"/>
          </p:cNvSpPr>
          <p:nvPr>
            <p:ph type="dt" sz="half" idx="10"/>
          </p:nvPr>
        </p:nvSpPr>
        <p:spPr>
          <a:xfrm>
            <a:off x="838200" y="6453452"/>
            <a:ext cx="2743200" cy="365125"/>
          </a:xfrm>
        </p:spPr>
        <p:txBody>
          <a:bodyPr/>
          <a:lstStyle>
            <a:lvl1pPr>
              <a:defRPr b="1">
                <a:solidFill>
                  <a:schemeClr val="bg1"/>
                </a:solidFill>
              </a:defRPr>
            </a:lvl1pPr>
          </a:lstStyle>
          <a:p>
            <a:fld id="{E480D6CF-91AA-43BD-8D40-C8EEECEA0213}" type="datetime1">
              <a:rPr lang="ja-JP" altLang="en-US" smtClean="0"/>
              <a:t>2022/3/17</a:t>
            </a:fld>
            <a:endParaRPr lang="ja-JP" altLang="en-US" dirty="0"/>
          </a:p>
        </p:txBody>
      </p:sp>
      <p:sp>
        <p:nvSpPr>
          <p:cNvPr id="10" name="フッター プレースホルダー 9">
            <a:extLst>
              <a:ext uri="{FF2B5EF4-FFF2-40B4-BE49-F238E27FC236}">
                <a16:creationId xmlns:a16="http://schemas.microsoft.com/office/drawing/2014/main" id="{6C59B30C-2FBA-41A4-9B4E-3072D60DE100}"/>
              </a:ext>
            </a:extLst>
          </p:cNvPr>
          <p:cNvSpPr>
            <a:spLocks noGrp="1"/>
          </p:cNvSpPr>
          <p:nvPr>
            <p:ph type="ftr" sz="quarter" idx="11"/>
          </p:nvPr>
        </p:nvSpPr>
        <p:spPr>
          <a:xfrm>
            <a:off x="4038600" y="6456401"/>
            <a:ext cx="4114800" cy="365125"/>
          </a:xfrm>
        </p:spPr>
        <p:txBody>
          <a:bodyPr/>
          <a:lstStyle>
            <a:lvl1pPr>
              <a:defRPr sz="1400" b="1">
                <a:solidFill>
                  <a:schemeClr val="bg1"/>
                </a:solidFill>
              </a:defRPr>
            </a:lvl1pPr>
          </a:lstStyle>
          <a:p>
            <a:r>
              <a:rPr lang="en-US" altLang="ja-JP"/>
              <a:t>TCHoU</a:t>
            </a:r>
            <a:endParaRPr lang="ja-JP" altLang="en-US" dirty="0"/>
          </a:p>
        </p:txBody>
      </p:sp>
      <p:sp>
        <p:nvSpPr>
          <p:cNvPr id="11" name="スライド番号プレースホルダー 10">
            <a:extLst>
              <a:ext uri="{FF2B5EF4-FFF2-40B4-BE49-F238E27FC236}">
                <a16:creationId xmlns:a16="http://schemas.microsoft.com/office/drawing/2014/main" id="{49029AEE-15F9-4F32-9329-109E831D58F7}"/>
              </a:ext>
            </a:extLst>
          </p:cNvPr>
          <p:cNvSpPr>
            <a:spLocks noGrp="1"/>
          </p:cNvSpPr>
          <p:nvPr>
            <p:ph type="sldNum" sz="quarter" idx="12"/>
          </p:nvPr>
        </p:nvSpPr>
        <p:spPr>
          <a:xfrm>
            <a:off x="8610600" y="6454787"/>
            <a:ext cx="2743200" cy="365125"/>
          </a:xfrm>
        </p:spPr>
        <p:txBody>
          <a:bodyPr/>
          <a:lstStyle>
            <a:lvl1pPr>
              <a:defRPr b="1">
                <a:solidFill>
                  <a:schemeClr val="bg1"/>
                </a:solidFill>
              </a:defRPr>
            </a:lvl1pPr>
          </a:lstStyle>
          <a:p>
            <a:fld id="{873D15FD-F8EE-4448-9627-910D82C7767E}" type="slidenum">
              <a:rPr lang="ja-JP" altLang="en-US" smtClean="0"/>
              <a:pPr/>
              <a:t>‹#›</a:t>
            </a:fld>
            <a:endParaRPr lang="ja-JP" altLang="en-US" dirty="0"/>
          </a:p>
        </p:txBody>
      </p:sp>
    </p:spTree>
    <p:extLst>
      <p:ext uri="{BB962C8B-B14F-4D97-AF65-F5344CB8AC3E}">
        <p14:creationId xmlns:p14="http://schemas.microsoft.com/office/powerpoint/2010/main" val="4052081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70B56-61AD-4A7F-ADA1-54322AAA683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CCB445B-B4DF-43CC-A8A6-64BF52262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2DD6213-2BFA-49B8-8C3D-A4F41B86F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CDD77E4-1C36-489F-B8AE-642BF25168ED}"/>
              </a:ext>
            </a:extLst>
          </p:cNvPr>
          <p:cNvSpPr>
            <a:spLocks noGrp="1"/>
          </p:cNvSpPr>
          <p:nvPr>
            <p:ph type="dt" sz="half" idx="10"/>
          </p:nvPr>
        </p:nvSpPr>
        <p:spPr/>
        <p:txBody>
          <a:bodyPr/>
          <a:lstStyle/>
          <a:p>
            <a:fld id="{C1358691-0818-485C-B09D-6C9E7EDA1458}" type="datetime1">
              <a:rPr kumimoji="1" lang="ja-JP" altLang="en-US" smtClean="0"/>
              <a:t>2022/3/17</a:t>
            </a:fld>
            <a:endParaRPr kumimoji="1" lang="ja-JP" altLang="en-US"/>
          </a:p>
        </p:txBody>
      </p:sp>
      <p:sp>
        <p:nvSpPr>
          <p:cNvPr id="6" name="フッター プレースホルダー 5">
            <a:extLst>
              <a:ext uri="{FF2B5EF4-FFF2-40B4-BE49-F238E27FC236}">
                <a16:creationId xmlns:a16="http://schemas.microsoft.com/office/drawing/2014/main" id="{AC94CB7C-F077-4C37-AA36-88F1B6DBD4E6}"/>
              </a:ext>
            </a:extLst>
          </p:cNvPr>
          <p:cNvSpPr>
            <a:spLocks noGrp="1"/>
          </p:cNvSpPr>
          <p:nvPr>
            <p:ph type="ftr" sz="quarter" idx="11"/>
          </p:nvPr>
        </p:nvSpPr>
        <p:spPr/>
        <p:txBody>
          <a:bodyPr/>
          <a:lstStyle/>
          <a:p>
            <a:r>
              <a:rPr kumimoji="1" lang="en-US" altLang="ja-JP"/>
              <a:t>TCHoU</a:t>
            </a:r>
            <a:endParaRPr kumimoji="1" lang="ja-JP" altLang="en-US"/>
          </a:p>
        </p:txBody>
      </p:sp>
      <p:sp>
        <p:nvSpPr>
          <p:cNvPr id="7" name="スライド番号プレースホルダー 6">
            <a:extLst>
              <a:ext uri="{FF2B5EF4-FFF2-40B4-BE49-F238E27FC236}">
                <a16:creationId xmlns:a16="http://schemas.microsoft.com/office/drawing/2014/main" id="{0A7620B8-F0B2-4C0B-9906-8F4381023852}"/>
              </a:ext>
            </a:extLst>
          </p:cNvPr>
          <p:cNvSpPr>
            <a:spLocks noGrp="1"/>
          </p:cNvSpPr>
          <p:nvPr>
            <p:ph type="sldNum" sz="quarter" idx="12"/>
          </p:nvPr>
        </p:nvSpPr>
        <p:spPr/>
        <p:txBody>
          <a:body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242888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170BB9-840E-45FF-A84F-BFD51E441D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42D3B1-2627-48C0-846D-E3675A96AF3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02B162-328E-4044-A986-F10506D8430A}"/>
              </a:ext>
            </a:extLst>
          </p:cNvPr>
          <p:cNvSpPr>
            <a:spLocks noGrp="1"/>
          </p:cNvSpPr>
          <p:nvPr>
            <p:ph type="dt" sz="half" idx="10"/>
          </p:nvPr>
        </p:nvSpPr>
        <p:spPr/>
        <p:txBody>
          <a:bodyPr/>
          <a:lstStyle/>
          <a:p>
            <a:fld id="{C895C848-B676-4DD7-9562-E21BD7076BB7}"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97D82C1C-C9E4-441C-BC8F-D761044615FA}"/>
              </a:ext>
            </a:extLst>
          </p:cNvPr>
          <p:cNvSpPr>
            <a:spLocks noGrp="1"/>
          </p:cNvSpPr>
          <p:nvPr>
            <p:ph type="ftr" sz="quarter" idx="11"/>
          </p:nvPr>
        </p:nvSpPr>
        <p:spPr/>
        <p:txBody>
          <a:bodyPr/>
          <a:lstStyle/>
          <a:p>
            <a:r>
              <a:rPr kumimoji="1" lang="en-US" altLang="ja-JP"/>
              <a:t>TCHoU</a:t>
            </a:r>
            <a:endParaRPr kumimoji="1" lang="ja-JP" altLang="en-US"/>
          </a:p>
        </p:txBody>
      </p:sp>
      <p:sp>
        <p:nvSpPr>
          <p:cNvPr id="6" name="スライド番号プレースホルダー 5">
            <a:extLst>
              <a:ext uri="{FF2B5EF4-FFF2-40B4-BE49-F238E27FC236}">
                <a16:creationId xmlns:a16="http://schemas.microsoft.com/office/drawing/2014/main" id="{6C7E1EE0-9E3D-4A07-9E37-86737806B130}"/>
              </a:ext>
            </a:extLst>
          </p:cNvPr>
          <p:cNvSpPr>
            <a:spLocks noGrp="1"/>
          </p:cNvSpPr>
          <p:nvPr>
            <p:ph type="sldNum" sz="quarter" idx="12"/>
          </p:nvPr>
        </p:nvSpPr>
        <p:spPr/>
        <p:txBody>
          <a:body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16784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8F301E6-DE08-4EAE-86A0-B541695482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DB93F2-E8C5-41F3-AE81-7506C55C913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D1E025-5BA6-4368-9EC9-61E9E812546E}"/>
              </a:ext>
            </a:extLst>
          </p:cNvPr>
          <p:cNvSpPr>
            <a:spLocks noGrp="1"/>
          </p:cNvSpPr>
          <p:nvPr>
            <p:ph type="dt" sz="half" idx="10"/>
          </p:nvPr>
        </p:nvSpPr>
        <p:spPr/>
        <p:txBody>
          <a:bodyPr/>
          <a:lstStyle/>
          <a:p>
            <a:fld id="{5695137B-B9B5-4BB3-A9AF-022FB7857AA9}"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3202CB2A-279B-4709-B73B-F41969DF2B83}"/>
              </a:ext>
            </a:extLst>
          </p:cNvPr>
          <p:cNvSpPr>
            <a:spLocks noGrp="1"/>
          </p:cNvSpPr>
          <p:nvPr>
            <p:ph type="ftr" sz="quarter" idx="11"/>
          </p:nvPr>
        </p:nvSpPr>
        <p:spPr/>
        <p:txBody>
          <a:bodyPr/>
          <a:lstStyle/>
          <a:p>
            <a:r>
              <a:rPr kumimoji="1" lang="en-US" altLang="ja-JP"/>
              <a:t>TCHoU</a:t>
            </a:r>
            <a:endParaRPr kumimoji="1" lang="ja-JP" altLang="en-US"/>
          </a:p>
        </p:txBody>
      </p:sp>
      <p:sp>
        <p:nvSpPr>
          <p:cNvPr id="6" name="スライド番号プレースホルダー 5">
            <a:extLst>
              <a:ext uri="{FF2B5EF4-FFF2-40B4-BE49-F238E27FC236}">
                <a16:creationId xmlns:a16="http://schemas.microsoft.com/office/drawing/2014/main" id="{E7F2B279-4D81-44F7-B6E5-1A9A732CE539}"/>
              </a:ext>
            </a:extLst>
          </p:cNvPr>
          <p:cNvSpPr>
            <a:spLocks noGrp="1"/>
          </p:cNvSpPr>
          <p:nvPr>
            <p:ph type="sldNum" sz="quarter" idx="12"/>
          </p:nvPr>
        </p:nvSpPr>
        <p:spPr/>
        <p:txBody>
          <a:body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95765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7C38A-D480-4BA6-93A8-A3856FA6123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FFAD41-E82E-4BBB-B0D1-1F3CC57B3C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F19491-998F-447B-B688-4562629AB10F}"/>
              </a:ext>
            </a:extLst>
          </p:cNvPr>
          <p:cNvSpPr>
            <a:spLocks noGrp="1"/>
          </p:cNvSpPr>
          <p:nvPr>
            <p:ph type="dt" sz="half" idx="10"/>
          </p:nvPr>
        </p:nvSpPr>
        <p:spPr/>
        <p:txBody>
          <a:bodyPr/>
          <a:lstStyle/>
          <a:p>
            <a:fld id="{5C573EBA-3F5E-4994-9FEE-5E1EA103CD8A}"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60B7086F-0BEB-4CCA-9BA4-F100BA791DA0}"/>
              </a:ext>
            </a:extLst>
          </p:cNvPr>
          <p:cNvSpPr>
            <a:spLocks noGrp="1"/>
          </p:cNvSpPr>
          <p:nvPr>
            <p:ph type="ftr" sz="quarter" idx="11"/>
          </p:nvPr>
        </p:nvSpPr>
        <p:spPr/>
        <p:txBody>
          <a:bodyPr/>
          <a:lstStyle/>
          <a:p>
            <a:r>
              <a:rPr kumimoji="1" lang="en-US" altLang="ja-JP"/>
              <a:t>TCHoU</a:t>
            </a:r>
            <a:endParaRPr kumimoji="1" lang="ja-JP" altLang="en-US"/>
          </a:p>
        </p:txBody>
      </p:sp>
      <p:sp>
        <p:nvSpPr>
          <p:cNvPr id="6" name="スライド番号プレースホルダー 5">
            <a:extLst>
              <a:ext uri="{FF2B5EF4-FFF2-40B4-BE49-F238E27FC236}">
                <a16:creationId xmlns:a16="http://schemas.microsoft.com/office/drawing/2014/main" id="{6C4B8AF3-39DC-46D2-A27F-56E6E6EC72B3}"/>
              </a:ext>
            </a:extLst>
          </p:cNvPr>
          <p:cNvSpPr>
            <a:spLocks noGrp="1"/>
          </p:cNvSpPr>
          <p:nvPr>
            <p:ph type="sldNum" sz="quarter" idx="12"/>
          </p:nvPr>
        </p:nvSpPr>
        <p:spPr/>
        <p:txBody>
          <a:bodyPr/>
          <a:lstStyle/>
          <a:p>
            <a:fld id="{873D15FD-F8EE-4448-9627-910D82C7767E}" type="slidenum">
              <a:rPr kumimoji="1" lang="ja-JP" altLang="en-US" smtClean="0"/>
              <a:t>‹#›</a:t>
            </a:fld>
            <a:endParaRPr kumimoji="1" lang="ja-JP" altLang="en-US"/>
          </a:p>
        </p:txBody>
      </p:sp>
    </p:spTree>
    <p:extLst>
      <p:ext uri="{BB962C8B-B14F-4D97-AF65-F5344CB8AC3E}">
        <p14:creationId xmlns:p14="http://schemas.microsoft.com/office/powerpoint/2010/main" val="403463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5C5A85-33D6-4B1B-958E-1EAB641BE52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CA848A-8952-4061-AAA9-BA41322A6F5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69222F-775F-45C4-ABF1-8A3ECEE6E9C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C48DD0C-903B-40C5-A768-702FC3EB84FB}"/>
              </a:ext>
            </a:extLst>
          </p:cNvPr>
          <p:cNvSpPr>
            <a:spLocks noGrp="1"/>
          </p:cNvSpPr>
          <p:nvPr>
            <p:ph type="dt" sz="half" idx="10"/>
          </p:nvPr>
        </p:nvSpPr>
        <p:spPr/>
        <p:txBody>
          <a:bodyPr/>
          <a:lstStyle/>
          <a:p>
            <a:fld id="{6C41B323-AE23-4D64-AF2F-4437F0A550E9}" type="datetime1">
              <a:rPr kumimoji="1" lang="ja-JP" altLang="en-US" smtClean="0"/>
              <a:t>2022/3/17</a:t>
            </a:fld>
            <a:endParaRPr kumimoji="1" lang="ja-JP" altLang="en-US"/>
          </a:p>
        </p:txBody>
      </p:sp>
      <p:sp>
        <p:nvSpPr>
          <p:cNvPr id="6" name="フッター プレースホルダー 5">
            <a:extLst>
              <a:ext uri="{FF2B5EF4-FFF2-40B4-BE49-F238E27FC236}">
                <a16:creationId xmlns:a16="http://schemas.microsoft.com/office/drawing/2014/main" id="{E9D4F73C-8BBB-4A4E-811C-830289022AD3}"/>
              </a:ext>
            </a:extLst>
          </p:cNvPr>
          <p:cNvSpPr>
            <a:spLocks noGrp="1"/>
          </p:cNvSpPr>
          <p:nvPr>
            <p:ph type="ftr" sz="quarter" idx="11"/>
          </p:nvPr>
        </p:nvSpPr>
        <p:spPr/>
        <p:txBody>
          <a:bodyPr/>
          <a:lstStyle/>
          <a:p>
            <a:r>
              <a:rPr kumimoji="1" lang="en-US" altLang="ja-JP"/>
              <a:t>TCHoU</a:t>
            </a:r>
            <a:endParaRPr kumimoji="1" lang="ja-JP" altLang="en-US"/>
          </a:p>
        </p:txBody>
      </p:sp>
      <p:sp>
        <p:nvSpPr>
          <p:cNvPr id="7" name="スライド番号プレースホルダー 6">
            <a:extLst>
              <a:ext uri="{FF2B5EF4-FFF2-40B4-BE49-F238E27FC236}">
                <a16:creationId xmlns:a16="http://schemas.microsoft.com/office/drawing/2014/main" id="{426247F1-40EF-4CA8-87AA-D9C0FD802806}"/>
              </a:ext>
            </a:extLst>
          </p:cNvPr>
          <p:cNvSpPr>
            <a:spLocks noGrp="1"/>
          </p:cNvSpPr>
          <p:nvPr>
            <p:ph type="sldNum" sz="quarter" idx="12"/>
          </p:nvPr>
        </p:nvSpPr>
        <p:spPr/>
        <p:txBody>
          <a:bodyPr/>
          <a:lstStyle/>
          <a:p>
            <a:fld id="{873D15FD-F8EE-4448-9627-910D82C7767E}" type="slidenum">
              <a:rPr kumimoji="1" lang="ja-JP" altLang="en-US" smtClean="0"/>
              <a:t>‹#›</a:t>
            </a:fld>
            <a:endParaRPr kumimoji="1" lang="ja-JP" altLang="en-US"/>
          </a:p>
        </p:txBody>
      </p:sp>
    </p:spTree>
    <p:extLst>
      <p:ext uri="{BB962C8B-B14F-4D97-AF65-F5344CB8AC3E}">
        <p14:creationId xmlns:p14="http://schemas.microsoft.com/office/powerpoint/2010/main" val="333898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820E5-1B8D-40E3-844E-2DF985CF5CF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616D20-E85A-4485-926E-50ABBFF31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4EAE989-6454-446B-8826-75995AF189D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63F47EF-A13F-4D4C-9726-FB26A4DFB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B77024-C03D-421B-8134-F69642F6877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E7F4721-3ED6-4E6B-87C1-7F0424DCC648}"/>
              </a:ext>
            </a:extLst>
          </p:cNvPr>
          <p:cNvSpPr>
            <a:spLocks noGrp="1"/>
          </p:cNvSpPr>
          <p:nvPr>
            <p:ph type="dt" sz="half" idx="10"/>
          </p:nvPr>
        </p:nvSpPr>
        <p:spPr/>
        <p:txBody>
          <a:bodyPr/>
          <a:lstStyle/>
          <a:p>
            <a:fld id="{63F9D0A2-AF70-4B6C-8944-983EE4952554}" type="datetime1">
              <a:rPr kumimoji="1" lang="ja-JP" altLang="en-US" smtClean="0"/>
              <a:t>2022/3/17</a:t>
            </a:fld>
            <a:endParaRPr kumimoji="1" lang="ja-JP" altLang="en-US"/>
          </a:p>
        </p:txBody>
      </p:sp>
      <p:sp>
        <p:nvSpPr>
          <p:cNvPr id="8" name="フッター プレースホルダー 7">
            <a:extLst>
              <a:ext uri="{FF2B5EF4-FFF2-40B4-BE49-F238E27FC236}">
                <a16:creationId xmlns:a16="http://schemas.microsoft.com/office/drawing/2014/main" id="{FE6F1671-DD66-462D-8033-FEBCB63C731E}"/>
              </a:ext>
            </a:extLst>
          </p:cNvPr>
          <p:cNvSpPr>
            <a:spLocks noGrp="1"/>
          </p:cNvSpPr>
          <p:nvPr>
            <p:ph type="ftr" sz="quarter" idx="11"/>
          </p:nvPr>
        </p:nvSpPr>
        <p:spPr/>
        <p:txBody>
          <a:bodyPr/>
          <a:lstStyle/>
          <a:p>
            <a:r>
              <a:rPr kumimoji="1" lang="en-US" altLang="ja-JP"/>
              <a:t>TCHoU</a:t>
            </a:r>
            <a:endParaRPr kumimoji="1" lang="ja-JP" altLang="en-US"/>
          </a:p>
        </p:txBody>
      </p:sp>
      <p:sp>
        <p:nvSpPr>
          <p:cNvPr id="9" name="スライド番号プレースホルダー 8">
            <a:extLst>
              <a:ext uri="{FF2B5EF4-FFF2-40B4-BE49-F238E27FC236}">
                <a16:creationId xmlns:a16="http://schemas.microsoft.com/office/drawing/2014/main" id="{3EF31D12-BDF3-4045-961B-34C04C5AE19A}"/>
              </a:ext>
            </a:extLst>
          </p:cNvPr>
          <p:cNvSpPr>
            <a:spLocks noGrp="1"/>
          </p:cNvSpPr>
          <p:nvPr>
            <p:ph type="sldNum" sz="quarter" idx="12"/>
          </p:nvPr>
        </p:nvSpPr>
        <p:spPr/>
        <p:txBody>
          <a:bodyPr/>
          <a:lstStyle/>
          <a:p>
            <a:fld id="{873D15FD-F8EE-4448-9627-910D82C7767E}" type="slidenum">
              <a:rPr kumimoji="1" lang="ja-JP" altLang="en-US" smtClean="0"/>
              <a:t>‹#›</a:t>
            </a:fld>
            <a:endParaRPr kumimoji="1" lang="ja-JP" altLang="en-US"/>
          </a:p>
        </p:txBody>
      </p:sp>
    </p:spTree>
    <p:extLst>
      <p:ext uri="{BB962C8B-B14F-4D97-AF65-F5344CB8AC3E}">
        <p14:creationId xmlns:p14="http://schemas.microsoft.com/office/powerpoint/2010/main" val="116781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E952F-08F6-4A1F-A195-6D0B967A20C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0A73718-5185-4485-A8B2-682876BAFD75}"/>
              </a:ext>
            </a:extLst>
          </p:cNvPr>
          <p:cNvSpPr>
            <a:spLocks noGrp="1"/>
          </p:cNvSpPr>
          <p:nvPr>
            <p:ph type="dt" sz="half" idx="10"/>
          </p:nvPr>
        </p:nvSpPr>
        <p:spPr/>
        <p:txBody>
          <a:bodyPr/>
          <a:lstStyle/>
          <a:p>
            <a:fld id="{0517E4C3-9DB2-4467-B949-C118E8BC14B2}" type="datetime1">
              <a:rPr kumimoji="1" lang="ja-JP" altLang="en-US" smtClean="0"/>
              <a:t>2022/3/17</a:t>
            </a:fld>
            <a:endParaRPr kumimoji="1" lang="ja-JP" altLang="en-US"/>
          </a:p>
        </p:txBody>
      </p:sp>
      <p:sp>
        <p:nvSpPr>
          <p:cNvPr id="4" name="フッター プレースホルダー 3">
            <a:extLst>
              <a:ext uri="{FF2B5EF4-FFF2-40B4-BE49-F238E27FC236}">
                <a16:creationId xmlns:a16="http://schemas.microsoft.com/office/drawing/2014/main" id="{F630EF29-4540-419C-9680-B8F9F6492291}"/>
              </a:ext>
            </a:extLst>
          </p:cNvPr>
          <p:cNvSpPr>
            <a:spLocks noGrp="1"/>
          </p:cNvSpPr>
          <p:nvPr>
            <p:ph type="ftr" sz="quarter" idx="11"/>
          </p:nvPr>
        </p:nvSpPr>
        <p:spPr/>
        <p:txBody>
          <a:bodyPr/>
          <a:lstStyle/>
          <a:p>
            <a:r>
              <a:rPr kumimoji="1" lang="en-US" altLang="ja-JP"/>
              <a:t>TCHoU</a:t>
            </a:r>
            <a:endParaRPr kumimoji="1" lang="ja-JP" altLang="en-US"/>
          </a:p>
        </p:txBody>
      </p:sp>
      <p:sp>
        <p:nvSpPr>
          <p:cNvPr id="5" name="スライド番号プレースホルダー 4">
            <a:extLst>
              <a:ext uri="{FF2B5EF4-FFF2-40B4-BE49-F238E27FC236}">
                <a16:creationId xmlns:a16="http://schemas.microsoft.com/office/drawing/2014/main" id="{ACD5A31D-7E76-4887-B093-15E569B2AF2F}"/>
              </a:ext>
            </a:extLst>
          </p:cNvPr>
          <p:cNvSpPr>
            <a:spLocks noGrp="1"/>
          </p:cNvSpPr>
          <p:nvPr>
            <p:ph type="sldNum" sz="quarter" idx="12"/>
          </p:nvPr>
        </p:nvSpPr>
        <p:spPr/>
        <p:txBody>
          <a:bodyPr/>
          <a:lstStyle/>
          <a:p>
            <a:fld id="{873D15FD-F8EE-4448-9627-910D82C7767E}" type="slidenum">
              <a:rPr kumimoji="1" lang="ja-JP" altLang="en-US" smtClean="0"/>
              <a:t>‹#›</a:t>
            </a:fld>
            <a:endParaRPr kumimoji="1" lang="ja-JP" altLang="en-US"/>
          </a:p>
        </p:txBody>
      </p:sp>
    </p:spTree>
    <p:extLst>
      <p:ext uri="{BB962C8B-B14F-4D97-AF65-F5344CB8AC3E}">
        <p14:creationId xmlns:p14="http://schemas.microsoft.com/office/powerpoint/2010/main" val="250460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D73232-71F6-4392-8556-927D7BB2FC7F}"/>
              </a:ext>
            </a:extLst>
          </p:cNvPr>
          <p:cNvSpPr>
            <a:spLocks noGrp="1"/>
          </p:cNvSpPr>
          <p:nvPr>
            <p:ph type="dt" sz="half" idx="10"/>
          </p:nvPr>
        </p:nvSpPr>
        <p:spPr/>
        <p:txBody>
          <a:bodyPr/>
          <a:lstStyle/>
          <a:p>
            <a:fld id="{6254C8DF-45A9-4D4F-846A-195DE37A6632}" type="datetime1">
              <a:rPr kumimoji="1" lang="ja-JP" altLang="en-US" smtClean="0"/>
              <a:t>2022/3/17</a:t>
            </a:fld>
            <a:endParaRPr kumimoji="1" lang="ja-JP" altLang="en-US"/>
          </a:p>
        </p:txBody>
      </p:sp>
      <p:sp>
        <p:nvSpPr>
          <p:cNvPr id="3" name="フッター プレースホルダー 2">
            <a:extLst>
              <a:ext uri="{FF2B5EF4-FFF2-40B4-BE49-F238E27FC236}">
                <a16:creationId xmlns:a16="http://schemas.microsoft.com/office/drawing/2014/main" id="{889A7D01-7A89-4733-A7F3-511D1D1177CC}"/>
              </a:ext>
            </a:extLst>
          </p:cNvPr>
          <p:cNvSpPr>
            <a:spLocks noGrp="1"/>
          </p:cNvSpPr>
          <p:nvPr>
            <p:ph type="ftr" sz="quarter" idx="11"/>
          </p:nvPr>
        </p:nvSpPr>
        <p:spPr/>
        <p:txBody>
          <a:bodyPr/>
          <a:lstStyle/>
          <a:p>
            <a:r>
              <a:rPr kumimoji="1" lang="en-US" altLang="ja-JP"/>
              <a:t>TCHoU</a:t>
            </a:r>
            <a:endParaRPr kumimoji="1" lang="ja-JP" altLang="en-US"/>
          </a:p>
        </p:txBody>
      </p:sp>
      <p:sp>
        <p:nvSpPr>
          <p:cNvPr id="4" name="スライド番号プレースホルダー 3">
            <a:extLst>
              <a:ext uri="{FF2B5EF4-FFF2-40B4-BE49-F238E27FC236}">
                <a16:creationId xmlns:a16="http://schemas.microsoft.com/office/drawing/2014/main" id="{5A8D6A77-FA97-48DA-94D4-FE2603E3394D}"/>
              </a:ext>
            </a:extLst>
          </p:cNvPr>
          <p:cNvSpPr>
            <a:spLocks noGrp="1"/>
          </p:cNvSpPr>
          <p:nvPr>
            <p:ph type="sldNum" sz="quarter" idx="12"/>
          </p:nvPr>
        </p:nvSpPr>
        <p:spPr/>
        <p:txBody>
          <a:bodyPr/>
          <a:lstStyle/>
          <a:p>
            <a:fld id="{873D15FD-F8EE-4448-9627-910D82C7767E}" type="slidenum">
              <a:rPr kumimoji="1" lang="ja-JP" altLang="en-US" smtClean="0"/>
              <a:t>‹#›</a:t>
            </a:fld>
            <a:endParaRPr kumimoji="1" lang="ja-JP" altLang="en-US"/>
          </a:p>
        </p:txBody>
      </p:sp>
    </p:spTree>
    <p:extLst>
      <p:ext uri="{BB962C8B-B14F-4D97-AF65-F5344CB8AC3E}">
        <p14:creationId xmlns:p14="http://schemas.microsoft.com/office/powerpoint/2010/main" val="295923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363EA2-6E3A-476C-9AEB-7A953839B3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9DD000-966E-4936-B2A3-338C241950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95B74ED-9B6F-4747-ABE1-8991E9F1E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BD382E-A487-48F6-9F83-36F314FB3061}"/>
              </a:ext>
            </a:extLst>
          </p:cNvPr>
          <p:cNvSpPr>
            <a:spLocks noGrp="1"/>
          </p:cNvSpPr>
          <p:nvPr>
            <p:ph type="dt" sz="half" idx="10"/>
          </p:nvPr>
        </p:nvSpPr>
        <p:spPr/>
        <p:txBody>
          <a:bodyPr/>
          <a:lstStyle/>
          <a:p>
            <a:fld id="{7EAEA777-8204-47D4-8E77-2DAD4A51DAF6}" type="datetime1">
              <a:rPr kumimoji="1" lang="ja-JP" altLang="en-US" smtClean="0"/>
              <a:t>2022/3/17</a:t>
            </a:fld>
            <a:endParaRPr kumimoji="1" lang="ja-JP" altLang="en-US"/>
          </a:p>
        </p:txBody>
      </p:sp>
      <p:sp>
        <p:nvSpPr>
          <p:cNvPr id="6" name="フッター プレースホルダー 5">
            <a:extLst>
              <a:ext uri="{FF2B5EF4-FFF2-40B4-BE49-F238E27FC236}">
                <a16:creationId xmlns:a16="http://schemas.microsoft.com/office/drawing/2014/main" id="{388A9843-5B0B-4DF2-878B-0C89FCE27D3A}"/>
              </a:ext>
            </a:extLst>
          </p:cNvPr>
          <p:cNvSpPr>
            <a:spLocks noGrp="1"/>
          </p:cNvSpPr>
          <p:nvPr>
            <p:ph type="ftr" sz="quarter" idx="11"/>
          </p:nvPr>
        </p:nvSpPr>
        <p:spPr/>
        <p:txBody>
          <a:bodyPr/>
          <a:lstStyle/>
          <a:p>
            <a:r>
              <a:rPr kumimoji="1" lang="en-US" altLang="ja-JP"/>
              <a:t>TCHoU</a:t>
            </a:r>
            <a:endParaRPr kumimoji="1" lang="ja-JP" altLang="en-US"/>
          </a:p>
        </p:txBody>
      </p:sp>
      <p:sp>
        <p:nvSpPr>
          <p:cNvPr id="7" name="スライド番号プレースホルダー 6">
            <a:extLst>
              <a:ext uri="{FF2B5EF4-FFF2-40B4-BE49-F238E27FC236}">
                <a16:creationId xmlns:a16="http://schemas.microsoft.com/office/drawing/2014/main" id="{6174520B-3475-4E5E-9197-B9A772619F6F}"/>
              </a:ext>
            </a:extLst>
          </p:cNvPr>
          <p:cNvSpPr>
            <a:spLocks noGrp="1"/>
          </p:cNvSpPr>
          <p:nvPr>
            <p:ph type="sldNum" sz="quarter" idx="12"/>
          </p:nvPr>
        </p:nvSpPr>
        <p:spPr/>
        <p:txBody>
          <a:bodyPr/>
          <a:lstStyle/>
          <a:p>
            <a:fld id="{873D15FD-F8EE-4448-9627-910D82C7767E}" type="slidenum">
              <a:rPr kumimoji="1" lang="ja-JP" altLang="en-US" smtClean="0"/>
              <a:t>‹#›</a:t>
            </a:fld>
            <a:endParaRPr kumimoji="1" lang="ja-JP" altLang="en-US"/>
          </a:p>
        </p:txBody>
      </p:sp>
    </p:spTree>
    <p:extLst>
      <p:ext uri="{BB962C8B-B14F-4D97-AF65-F5344CB8AC3E}">
        <p14:creationId xmlns:p14="http://schemas.microsoft.com/office/powerpoint/2010/main" val="418263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5E0F22-46EC-48F2-8F3D-E69F0F1E367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A4F0B01-A0C8-4D14-A749-B27CF7EAD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8AF4C58-8450-40D9-8A74-A367AD433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F1DA98-84F7-419C-AD43-8179961156DB}"/>
              </a:ext>
            </a:extLst>
          </p:cNvPr>
          <p:cNvSpPr>
            <a:spLocks noGrp="1"/>
          </p:cNvSpPr>
          <p:nvPr>
            <p:ph type="dt" sz="half" idx="10"/>
          </p:nvPr>
        </p:nvSpPr>
        <p:spPr/>
        <p:txBody>
          <a:bodyPr/>
          <a:lstStyle/>
          <a:p>
            <a:fld id="{5DD56938-A1CD-452B-A250-E695ADD1CA65}" type="datetime1">
              <a:rPr kumimoji="1" lang="ja-JP" altLang="en-US" smtClean="0"/>
              <a:t>2022/3/17</a:t>
            </a:fld>
            <a:endParaRPr kumimoji="1" lang="ja-JP" altLang="en-US"/>
          </a:p>
        </p:txBody>
      </p:sp>
      <p:sp>
        <p:nvSpPr>
          <p:cNvPr id="6" name="フッター プレースホルダー 5">
            <a:extLst>
              <a:ext uri="{FF2B5EF4-FFF2-40B4-BE49-F238E27FC236}">
                <a16:creationId xmlns:a16="http://schemas.microsoft.com/office/drawing/2014/main" id="{A5AF24CC-93EB-4C1B-9AAA-F3756C04F47B}"/>
              </a:ext>
            </a:extLst>
          </p:cNvPr>
          <p:cNvSpPr>
            <a:spLocks noGrp="1"/>
          </p:cNvSpPr>
          <p:nvPr>
            <p:ph type="ftr" sz="quarter" idx="11"/>
          </p:nvPr>
        </p:nvSpPr>
        <p:spPr/>
        <p:txBody>
          <a:bodyPr/>
          <a:lstStyle/>
          <a:p>
            <a:r>
              <a:rPr kumimoji="1" lang="en-US" altLang="ja-JP"/>
              <a:t>TCHoU</a:t>
            </a:r>
            <a:endParaRPr kumimoji="1" lang="ja-JP" altLang="en-US"/>
          </a:p>
        </p:txBody>
      </p:sp>
      <p:sp>
        <p:nvSpPr>
          <p:cNvPr id="7" name="スライド番号プレースホルダー 6">
            <a:extLst>
              <a:ext uri="{FF2B5EF4-FFF2-40B4-BE49-F238E27FC236}">
                <a16:creationId xmlns:a16="http://schemas.microsoft.com/office/drawing/2014/main" id="{7B83A66F-BF0D-4917-B122-B2EE50557BBE}"/>
              </a:ext>
            </a:extLst>
          </p:cNvPr>
          <p:cNvSpPr>
            <a:spLocks noGrp="1"/>
          </p:cNvSpPr>
          <p:nvPr>
            <p:ph type="sldNum" sz="quarter" idx="12"/>
          </p:nvPr>
        </p:nvSpPr>
        <p:spPr/>
        <p:txBody>
          <a:bodyPr/>
          <a:lstStyle/>
          <a:p>
            <a:fld id="{873D15FD-F8EE-4448-9627-910D82C7767E}" type="slidenum">
              <a:rPr kumimoji="1" lang="ja-JP" altLang="en-US" smtClean="0"/>
              <a:t>‹#›</a:t>
            </a:fld>
            <a:endParaRPr kumimoji="1" lang="ja-JP" altLang="en-US"/>
          </a:p>
        </p:txBody>
      </p:sp>
    </p:spTree>
    <p:extLst>
      <p:ext uri="{BB962C8B-B14F-4D97-AF65-F5344CB8AC3E}">
        <p14:creationId xmlns:p14="http://schemas.microsoft.com/office/powerpoint/2010/main" val="37920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B111139-0352-47D2-A914-697A40CAE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B4E35D-D435-4F3A-BAB8-11FAE7210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BFCC49-0CDA-4DB6-A9B5-E07570092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460AC-843B-4FA1-BDA7-ADA7D878B09F}"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5BABB79C-BDC6-4AB5-A75E-4D048E539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TCHoU</a:t>
            </a:r>
            <a:endParaRPr kumimoji="1" lang="ja-JP" altLang="en-US"/>
          </a:p>
        </p:txBody>
      </p:sp>
      <p:sp>
        <p:nvSpPr>
          <p:cNvPr id="6" name="スライド番号プレースホルダー 5">
            <a:extLst>
              <a:ext uri="{FF2B5EF4-FFF2-40B4-BE49-F238E27FC236}">
                <a16:creationId xmlns:a16="http://schemas.microsoft.com/office/drawing/2014/main" id="{E8A200AE-5E46-4785-8A3B-7E30DF0761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D15FD-F8EE-4448-9627-910D82C7767E}" type="slidenum">
              <a:rPr kumimoji="1" lang="ja-JP" altLang="en-US" smtClean="0"/>
              <a:t>‹#›</a:t>
            </a:fld>
            <a:endParaRPr kumimoji="1" lang="ja-JP" altLang="en-US"/>
          </a:p>
        </p:txBody>
      </p:sp>
    </p:spTree>
    <p:extLst>
      <p:ext uri="{BB962C8B-B14F-4D97-AF65-F5344CB8AC3E}">
        <p14:creationId xmlns:p14="http://schemas.microsoft.com/office/powerpoint/2010/main" val="2535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92D6A2-8107-4EC7-990C-7CFDA99260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DD5084-9BA8-4B63-A5CF-4D28A7ABD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D28E55-A942-4FFF-A41F-080AB526B0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5418B-30B2-4CE8-B66F-059409A09987}"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F63C97EB-A4CC-47EE-948E-81E7BE9373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TCHoU</a:t>
            </a:r>
            <a:endParaRPr kumimoji="1" lang="ja-JP" altLang="en-US"/>
          </a:p>
        </p:txBody>
      </p:sp>
      <p:sp>
        <p:nvSpPr>
          <p:cNvPr id="6" name="スライド番号プレースホルダー 5">
            <a:extLst>
              <a:ext uri="{FF2B5EF4-FFF2-40B4-BE49-F238E27FC236}">
                <a16:creationId xmlns:a16="http://schemas.microsoft.com/office/drawing/2014/main" id="{CC41A874-7A44-489A-9F3C-5ABCE5922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FDD91-31E6-4E35-8A31-92CDB3126C79}" type="slidenum">
              <a:rPr kumimoji="1" lang="ja-JP" altLang="en-US" smtClean="0"/>
              <a:t>‹#›</a:t>
            </a:fld>
            <a:endParaRPr kumimoji="1" lang="ja-JP" altLang="en-US"/>
          </a:p>
        </p:txBody>
      </p:sp>
    </p:spTree>
    <p:extLst>
      <p:ext uri="{BB962C8B-B14F-4D97-AF65-F5344CB8AC3E}">
        <p14:creationId xmlns:p14="http://schemas.microsoft.com/office/powerpoint/2010/main" val="1718032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396F53-A8DC-4597-9A99-6A0EAEA42316}"/>
              </a:ext>
            </a:extLst>
          </p:cNvPr>
          <p:cNvSpPr>
            <a:spLocks noGrp="1"/>
          </p:cNvSpPr>
          <p:nvPr>
            <p:ph type="ctrTitle"/>
          </p:nvPr>
        </p:nvSpPr>
        <p:spPr>
          <a:xfrm>
            <a:off x="207220" y="2841624"/>
            <a:ext cx="11777560" cy="1177201"/>
          </a:xfrm>
        </p:spPr>
        <p:txBody>
          <a:bodyPr>
            <a:normAutofit/>
          </a:bodyPr>
          <a:lstStyle/>
          <a:p>
            <a:r>
              <a:rPr lang="en-US" altLang="ja-JP" sz="3200" b="1" kern="100" dirty="0">
                <a:effectLst/>
                <a:latin typeface="游明朝" panose="02020400000000000000" pitchFamily="18" charset="-128"/>
                <a:ea typeface="游明朝" panose="02020400000000000000" pitchFamily="18" charset="-128"/>
                <a:cs typeface="Times New Roman" panose="02020603050405020304" pitchFamily="18" charset="0"/>
              </a:rPr>
              <a:t>HL-LHC</a:t>
            </a:r>
            <a:r>
              <a:rPr lang="ja-JP" altLang="ja-JP" sz="3200" b="1" kern="100" dirty="0">
                <a:effectLst/>
                <a:latin typeface="游明朝" panose="02020400000000000000" pitchFamily="18" charset="-128"/>
                <a:ea typeface="游明朝" panose="02020400000000000000" pitchFamily="18" charset="-128"/>
                <a:cs typeface="Times New Roman" panose="02020603050405020304" pitchFamily="18" charset="0"/>
              </a:rPr>
              <a:t>に向けた</a:t>
            </a:r>
            <a:r>
              <a:rPr lang="ja-JP" altLang="en-US" sz="3200" b="1" kern="100" dirty="0">
                <a:effectLst/>
                <a:latin typeface="游明朝" panose="02020400000000000000" pitchFamily="18" charset="-128"/>
                <a:ea typeface="游明朝" panose="02020400000000000000" pitchFamily="18" charset="-128"/>
                <a:cs typeface="Times New Roman" panose="02020603050405020304" pitchFamily="18" charset="0"/>
              </a:rPr>
              <a:t>放射線照射済み</a:t>
            </a:r>
            <a:r>
              <a:rPr lang="en-US" altLang="ja-JP" sz="3200" b="1" kern="100" dirty="0" err="1">
                <a:effectLst/>
                <a:latin typeface="游明朝" panose="02020400000000000000" pitchFamily="18" charset="-128"/>
                <a:ea typeface="游明朝" panose="02020400000000000000" pitchFamily="18" charset="-128"/>
                <a:cs typeface="Times New Roman" panose="02020603050405020304" pitchFamily="18" charset="0"/>
              </a:rPr>
              <a:t>ITk</a:t>
            </a:r>
            <a:r>
              <a:rPr lang="ja-JP" altLang="en-US" sz="3200" b="1" kern="100" dirty="0">
                <a:effectLst/>
                <a:latin typeface="游明朝" panose="02020400000000000000" pitchFamily="18" charset="-128"/>
                <a:ea typeface="游明朝" panose="02020400000000000000" pitchFamily="18" charset="-128"/>
                <a:cs typeface="Times New Roman" panose="02020603050405020304" pitchFamily="18" charset="0"/>
              </a:rPr>
              <a:t>ピクセルモジュール</a:t>
            </a:r>
            <a:br>
              <a:rPr lang="en-US" altLang="ja-JP" sz="3200" b="1"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en-US" sz="3200" b="1" kern="100" dirty="0">
                <a:effectLst/>
                <a:latin typeface="游明朝" panose="02020400000000000000" pitchFamily="18" charset="-128"/>
                <a:ea typeface="游明朝" panose="02020400000000000000" pitchFamily="18" charset="-128"/>
                <a:cs typeface="Times New Roman" panose="02020603050405020304" pitchFamily="18" charset="0"/>
              </a:rPr>
              <a:t>評価の</a:t>
            </a:r>
            <a:r>
              <a:rPr lang="ja-JP" altLang="ja-JP" sz="3200" b="1" kern="100" dirty="0">
                <a:effectLst/>
                <a:latin typeface="游明朝" panose="02020400000000000000" pitchFamily="18" charset="-128"/>
                <a:ea typeface="游明朝" panose="02020400000000000000" pitchFamily="18" charset="-128"/>
                <a:cs typeface="Times New Roman" panose="02020603050405020304" pitchFamily="18" charset="0"/>
              </a:rPr>
              <a:t>ための</a:t>
            </a:r>
            <a:r>
              <a:rPr lang="ja-JP" altLang="en-US" sz="3200" b="1" kern="100" dirty="0">
                <a:effectLst/>
                <a:latin typeface="游明朝" panose="02020400000000000000" pitchFamily="18" charset="-128"/>
                <a:ea typeface="游明朝" panose="02020400000000000000" pitchFamily="18" charset="-128"/>
                <a:cs typeface="Times New Roman" panose="02020603050405020304" pitchFamily="18" charset="0"/>
              </a:rPr>
              <a:t>冷却</a:t>
            </a:r>
            <a:r>
              <a:rPr lang="ja-JP" altLang="ja-JP" sz="3200" b="1" kern="100" dirty="0">
                <a:effectLst/>
                <a:latin typeface="游明朝" panose="02020400000000000000" pitchFamily="18" charset="-128"/>
                <a:ea typeface="游明朝" panose="02020400000000000000" pitchFamily="18" charset="-128"/>
                <a:cs typeface="Times New Roman" panose="02020603050405020304" pitchFamily="18" charset="0"/>
              </a:rPr>
              <a:t>システムの開発</a:t>
            </a:r>
            <a:endParaRPr kumimoji="1" lang="ja-JP" altLang="en-US" sz="8800" b="1" dirty="0"/>
          </a:p>
        </p:txBody>
      </p:sp>
      <p:sp>
        <p:nvSpPr>
          <p:cNvPr id="3" name="字幕 2">
            <a:extLst>
              <a:ext uri="{FF2B5EF4-FFF2-40B4-BE49-F238E27FC236}">
                <a16:creationId xmlns:a16="http://schemas.microsoft.com/office/drawing/2014/main" id="{1C607027-D144-47CF-8D15-784E1131A6B9}"/>
              </a:ext>
            </a:extLst>
          </p:cNvPr>
          <p:cNvSpPr>
            <a:spLocks noGrp="1"/>
          </p:cNvSpPr>
          <p:nvPr>
            <p:ph type="subTitle" idx="1"/>
          </p:nvPr>
        </p:nvSpPr>
        <p:spPr>
          <a:xfrm>
            <a:off x="1524000" y="4084638"/>
            <a:ext cx="9144000" cy="1655762"/>
          </a:xfrm>
        </p:spPr>
        <p:txBody>
          <a:bodyPr>
            <a:normAutofit fontScale="77500" lnSpcReduction="20000"/>
          </a:bodyPr>
          <a:lstStyle/>
          <a:p>
            <a:endParaRPr lang="en-US" altLang="ja-JP" dirty="0"/>
          </a:p>
          <a:p>
            <a:endParaRPr lang="en-US" altLang="ja-JP" dirty="0"/>
          </a:p>
          <a:p>
            <a:pPr algn="r"/>
            <a:r>
              <a:rPr lang="ja-JP" altLang="en-US" dirty="0"/>
              <a:t>筑波大学</a:t>
            </a:r>
            <a:r>
              <a:rPr lang="en-US" altLang="ja-JP" dirty="0"/>
              <a:t> </a:t>
            </a:r>
            <a:r>
              <a:rPr lang="ja-JP" altLang="en-US" dirty="0"/>
              <a:t>物理学類 素粒子実験研究室</a:t>
            </a:r>
            <a:endParaRPr lang="en-US" altLang="ja-JP" dirty="0"/>
          </a:p>
          <a:p>
            <a:pPr algn="r"/>
            <a:r>
              <a:rPr lang="en-US" altLang="ja-JP"/>
              <a:t>B4</a:t>
            </a:r>
            <a:r>
              <a:rPr kumimoji="1" lang="ja-JP" altLang="en-US"/>
              <a:t>　</a:t>
            </a:r>
            <a:r>
              <a:rPr kumimoji="1" lang="ja-JP" altLang="en-US" dirty="0"/>
              <a:t>柳瀬健太郎</a:t>
            </a:r>
            <a:endParaRPr kumimoji="1" lang="en-US" altLang="ja-JP" dirty="0"/>
          </a:p>
          <a:p>
            <a:pPr algn="r"/>
            <a:r>
              <a:rPr kumimoji="1" lang="ja-JP" altLang="en-US" dirty="0"/>
              <a:t>　　　　　　　　　　　　　　　</a:t>
            </a:r>
            <a:endParaRPr kumimoji="1" lang="en-US" altLang="ja-JP" dirty="0"/>
          </a:p>
        </p:txBody>
      </p:sp>
      <p:sp>
        <p:nvSpPr>
          <p:cNvPr id="4" name="日付プレースホルダー 3">
            <a:extLst>
              <a:ext uri="{FF2B5EF4-FFF2-40B4-BE49-F238E27FC236}">
                <a16:creationId xmlns:a16="http://schemas.microsoft.com/office/drawing/2014/main" id="{B1029672-C9B9-41DD-89D7-32153D82C6EA}"/>
              </a:ext>
            </a:extLst>
          </p:cNvPr>
          <p:cNvSpPr>
            <a:spLocks noGrp="1"/>
          </p:cNvSpPr>
          <p:nvPr>
            <p:ph type="dt" sz="half" idx="10"/>
          </p:nvPr>
        </p:nvSpPr>
        <p:spPr/>
        <p:txBody>
          <a:bodyPr/>
          <a:lstStyle/>
          <a:p>
            <a:fld id="{EB4FD112-062D-43BD-9EE0-63970AB771FA}" type="datetime1">
              <a:rPr kumimoji="1" lang="ja-JP" altLang="en-US" smtClean="0"/>
              <a:t>2022/3/17</a:t>
            </a:fld>
            <a:endParaRPr kumimoji="1" lang="ja-JP" altLang="en-US"/>
          </a:p>
        </p:txBody>
      </p:sp>
      <p:sp>
        <p:nvSpPr>
          <p:cNvPr id="5" name="スライド番号プレースホルダー 4">
            <a:extLst>
              <a:ext uri="{FF2B5EF4-FFF2-40B4-BE49-F238E27FC236}">
                <a16:creationId xmlns:a16="http://schemas.microsoft.com/office/drawing/2014/main" id="{87B50BEA-435F-4F10-9D28-A8293FD40B1B}"/>
              </a:ext>
            </a:extLst>
          </p:cNvPr>
          <p:cNvSpPr>
            <a:spLocks noGrp="1"/>
          </p:cNvSpPr>
          <p:nvPr>
            <p:ph type="sldNum" sz="quarter" idx="12"/>
          </p:nvPr>
        </p:nvSpPr>
        <p:spPr/>
        <p:txBody>
          <a:bodyPr/>
          <a:lstStyle/>
          <a:p>
            <a:fld id="{873D15FD-F8EE-4448-9627-910D82C7767E}" type="slidenum">
              <a:rPr kumimoji="1" lang="ja-JP" altLang="en-US" smtClean="0"/>
              <a:t>1</a:t>
            </a:fld>
            <a:endParaRPr kumimoji="1" lang="ja-JP" altLang="en-US"/>
          </a:p>
        </p:txBody>
      </p:sp>
      <p:sp>
        <p:nvSpPr>
          <p:cNvPr id="6" name="フッター プレースホルダー 5">
            <a:extLst>
              <a:ext uri="{FF2B5EF4-FFF2-40B4-BE49-F238E27FC236}">
                <a16:creationId xmlns:a16="http://schemas.microsoft.com/office/drawing/2014/main" id="{F778476F-3259-4B83-82DF-A889561626AC}"/>
              </a:ext>
            </a:extLst>
          </p:cNvPr>
          <p:cNvSpPr>
            <a:spLocks noGrp="1"/>
          </p:cNvSpPr>
          <p:nvPr>
            <p:ph type="ftr" sz="quarter" idx="11"/>
          </p:nvPr>
        </p:nvSpPr>
        <p:spPr/>
        <p:txBody>
          <a:bodyPr/>
          <a:lstStyle/>
          <a:p>
            <a:r>
              <a:rPr kumimoji="1" lang="en-US" altLang="ja-JP"/>
              <a:t>TCHoU</a:t>
            </a:r>
            <a:endParaRPr kumimoji="1" lang="ja-JP" altLang="en-US"/>
          </a:p>
        </p:txBody>
      </p:sp>
    </p:spTree>
    <p:extLst>
      <p:ext uri="{BB962C8B-B14F-4D97-AF65-F5344CB8AC3E}">
        <p14:creationId xmlns:p14="http://schemas.microsoft.com/office/powerpoint/2010/main" val="138908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7FABF-708D-43D1-9B6F-A61B979E637B}"/>
              </a:ext>
            </a:extLst>
          </p:cNvPr>
          <p:cNvSpPr>
            <a:spLocks noGrp="1"/>
          </p:cNvSpPr>
          <p:nvPr>
            <p:ph type="title"/>
          </p:nvPr>
        </p:nvSpPr>
        <p:spPr>
          <a:xfrm>
            <a:off x="838200" y="18256"/>
            <a:ext cx="10515600" cy="1086644"/>
          </a:xfrm>
        </p:spPr>
        <p:txBody>
          <a:bodyPr/>
          <a:lstStyle/>
          <a:p>
            <a:r>
              <a:rPr kumimoji="1" lang="ja-JP" altLang="en-US" b="1" dirty="0"/>
              <a:t>測定</a:t>
            </a:r>
            <a:r>
              <a:rPr kumimoji="1" lang="en-US" altLang="ja-JP" b="1" dirty="0"/>
              <a:t>(</a:t>
            </a:r>
            <a:r>
              <a:rPr lang="ja-JP" altLang="en-US" b="1" dirty="0"/>
              <a:t>最適ファン電圧</a:t>
            </a:r>
            <a:r>
              <a:rPr kumimoji="1" lang="en-US" altLang="ja-JP" b="1" dirty="0"/>
              <a:t>)</a:t>
            </a:r>
            <a:endParaRPr kumimoji="1" lang="ja-JP" altLang="en-US" b="1" dirty="0"/>
          </a:p>
        </p:txBody>
      </p:sp>
      <p:sp>
        <p:nvSpPr>
          <p:cNvPr id="3" name="コンテンツ プレースホルダー 2">
            <a:extLst>
              <a:ext uri="{FF2B5EF4-FFF2-40B4-BE49-F238E27FC236}">
                <a16:creationId xmlns:a16="http://schemas.microsoft.com/office/drawing/2014/main" id="{9307FF4D-70CA-43F0-9DC1-DC00C2FF8C2E}"/>
              </a:ext>
            </a:extLst>
          </p:cNvPr>
          <p:cNvSpPr>
            <a:spLocks noGrp="1"/>
          </p:cNvSpPr>
          <p:nvPr>
            <p:ph idx="1"/>
          </p:nvPr>
        </p:nvSpPr>
        <p:spPr>
          <a:xfrm>
            <a:off x="262669" y="1228742"/>
            <a:ext cx="6993877" cy="4943855"/>
          </a:xfrm>
        </p:spPr>
        <p:txBody>
          <a:bodyPr>
            <a:normAutofit/>
          </a:bodyPr>
          <a:lstStyle/>
          <a:p>
            <a:pPr marL="0" indent="0">
              <a:buNone/>
            </a:pPr>
            <a:r>
              <a:rPr lang="en-US" altLang="ja-JP" sz="2000" b="1" dirty="0"/>
              <a:t>【</a:t>
            </a:r>
            <a:r>
              <a:rPr lang="ja-JP" altLang="en-US" sz="2000" b="1" dirty="0"/>
              <a:t>測定手順</a:t>
            </a:r>
            <a:r>
              <a:rPr lang="en-US" altLang="ja-JP" sz="2000" b="1" dirty="0"/>
              <a:t>】</a:t>
            </a:r>
          </a:p>
          <a:p>
            <a:r>
              <a:rPr lang="ja-JP" altLang="en-US" sz="1600" dirty="0"/>
              <a:t>発熱をさせつつ最適電流下で、ファンの電圧を変えながらヒーターモジュールの最低到達温度を測定。</a:t>
            </a:r>
            <a:endParaRPr lang="en-US" altLang="ja-JP" sz="1600" dirty="0"/>
          </a:p>
          <a:p>
            <a:endParaRPr lang="en-US" altLang="ja-JP" sz="1600" dirty="0"/>
          </a:p>
          <a:p>
            <a:pPr marL="0" indent="0">
              <a:buNone/>
            </a:pPr>
            <a:r>
              <a:rPr lang="en-US" altLang="ja-JP" sz="2000" b="1" dirty="0"/>
              <a:t>【</a:t>
            </a:r>
            <a:r>
              <a:rPr lang="ja-JP" altLang="en-US" sz="2000" b="1" dirty="0"/>
              <a:t>結果</a:t>
            </a:r>
            <a:r>
              <a:rPr lang="en-US" altLang="ja-JP" sz="2000" b="1" dirty="0"/>
              <a:t>】</a:t>
            </a:r>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lang="en-US" altLang="ja-JP" sz="1800" dirty="0"/>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kumimoji="1" lang="en-US" altLang="ja-JP" sz="1600" dirty="0"/>
          </a:p>
        </p:txBody>
      </p:sp>
      <p:sp>
        <p:nvSpPr>
          <p:cNvPr id="4" name="日付プレースホルダー 3">
            <a:extLst>
              <a:ext uri="{FF2B5EF4-FFF2-40B4-BE49-F238E27FC236}">
                <a16:creationId xmlns:a16="http://schemas.microsoft.com/office/drawing/2014/main" id="{5DD1216E-43DB-4D4A-B585-CCB9DA30B92B}"/>
              </a:ext>
            </a:extLst>
          </p:cNvPr>
          <p:cNvSpPr>
            <a:spLocks noGrp="1"/>
          </p:cNvSpPr>
          <p:nvPr>
            <p:ph type="dt" sz="half" idx="10"/>
          </p:nvPr>
        </p:nvSpPr>
        <p:spPr/>
        <p:txBody>
          <a:bodyPr/>
          <a:lstStyle/>
          <a:p>
            <a:fld id="{0CDC8E85-67C8-49F4-A187-7DD113227952}"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D56C0B35-E7C0-41ED-8B64-BBA7B5098556}"/>
              </a:ext>
            </a:extLst>
          </p:cNvPr>
          <p:cNvSpPr>
            <a:spLocks noGrp="1"/>
          </p:cNvSpPr>
          <p:nvPr>
            <p:ph type="ftr" sz="quarter" idx="11"/>
          </p:nvPr>
        </p:nvSpPr>
        <p:spPr/>
        <p:txBody>
          <a:bodyPr/>
          <a:lstStyle/>
          <a:p>
            <a:r>
              <a:rPr kumimoji="1" lang="en-US" altLang="ja-JP"/>
              <a:t>TCHoU</a:t>
            </a:r>
            <a:endParaRPr kumimoji="1" lang="ja-JP" altLang="en-US" dirty="0"/>
          </a:p>
        </p:txBody>
      </p:sp>
      <p:sp>
        <p:nvSpPr>
          <p:cNvPr id="6" name="スライド番号プレースホルダー 5">
            <a:extLst>
              <a:ext uri="{FF2B5EF4-FFF2-40B4-BE49-F238E27FC236}">
                <a16:creationId xmlns:a16="http://schemas.microsoft.com/office/drawing/2014/main" id="{BD4648B1-DFD9-4621-B58E-B6F0F125F5F6}"/>
              </a:ext>
            </a:extLst>
          </p:cNvPr>
          <p:cNvSpPr>
            <a:spLocks noGrp="1"/>
          </p:cNvSpPr>
          <p:nvPr>
            <p:ph type="sldNum" sz="quarter" idx="12"/>
          </p:nvPr>
        </p:nvSpPr>
        <p:spPr/>
        <p:txBody>
          <a:bodyPr/>
          <a:lstStyle/>
          <a:p>
            <a:fld id="{873D15FD-F8EE-4448-9627-910D82C7767E}" type="slidenum">
              <a:rPr kumimoji="1" lang="ja-JP" altLang="en-US" smtClean="0"/>
              <a:t>10</a:t>
            </a:fld>
            <a:endParaRPr kumimoji="1" lang="ja-JP" altLang="en-US"/>
          </a:p>
        </p:txBody>
      </p:sp>
      <p:sp>
        <p:nvSpPr>
          <p:cNvPr id="8" name="コンテンツ プレースホルダー 2">
            <a:extLst>
              <a:ext uri="{FF2B5EF4-FFF2-40B4-BE49-F238E27FC236}">
                <a16:creationId xmlns:a16="http://schemas.microsoft.com/office/drawing/2014/main" id="{450CD1C3-567F-46E8-9541-2002EB23B3D2}"/>
              </a:ext>
            </a:extLst>
          </p:cNvPr>
          <p:cNvSpPr txBox="1">
            <a:spLocks/>
          </p:cNvSpPr>
          <p:nvPr/>
        </p:nvSpPr>
        <p:spPr>
          <a:xfrm>
            <a:off x="6211330" y="1240971"/>
            <a:ext cx="5824151" cy="5577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600" dirty="0"/>
          </a:p>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p:txBody>
      </p:sp>
      <p:sp>
        <p:nvSpPr>
          <p:cNvPr id="34" name="正方形/長方形 33">
            <a:extLst>
              <a:ext uri="{FF2B5EF4-FFF2-40B4-BE49-F238E27FC236}">
                <a16:creationId xmlns:a16="http://schemas.microsoft.com/office/drawing/2014/main" id="{C6243E18-AA92-4BD9-AB20-E51D9A967428}"/>
              </a:ext>
            </a:extLst>
          </p:cNvPr>
          <p:cNvSpPr/>
          <p:nvPr/>
        </p:nvSpPr>
        <p:spPr>
          <a:xfrm>
            <a:off x="11291455" y="3515002"/>
            <a:ext cx="397365" cy="193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D2126A2-93DF-409C-BBE8-BDCF2A521C8E}"/>
              </a:ext>
            </a:extLst>
          </p:cNvPr>
          <p:cNvSpPr/>
          <p:nvPr/>
        </p:nvSpPr>
        <p:spPr>
          <a:xfrm>
            <a:off x="7296588" y="3515002"/>
            <a:ext cx="397365" cy="193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C731AB9C-65FE-4ADB-86B0-1932C45D3629}"/>
              </a:ext>
            </a:extLst>
          </p:cNvPr>
          <p:cNvGrpSpPr/>
          <p:nvPr/>
        </p:nvGrpSpPr>
        <p:grpSpPr>
          <a:xfrm>
            <a:off x="531059" y="4899279"/>
            <a:ext cx="7162894" cy="1341840"/>
            <a:chOff x="5991915" y="2999317"/>
            <a:chExt cx="5719011" cy="2760044"/>
          </a:xfrm>
        </p:grpSpPr>
        <p:sp>
          <p:nvSpPr>
            <p:cNvPr id="96" name="正方形/長方形 95">
              <a:extLst>
                <a:ext uri="{FF2B5EF4-FFF2-40B4-BE49-F238E27FC236}">
                  <a16:creationId xmlns:a16="http://schemas.microsoft.com/office/drawing/2014/main" id="{4980899D-52BB-412E-98D0-81715200B810}"/>
                </a:ext>
              </a:extLst>
            </p:cNvPr>
            <p:cNvSpPr/>
            <p:nvPr/>
          </p:nvSpPr>
          <p:spPr>
            <a:xfrm>
              <a:off x="6051762" y="3198433"/>
              <a:ext cx="5636235" cy="234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ja-JP" altLang="en-US" sz="1600" dirty="0">
                  <a:solidFill>
                    <a:schemeClr val="tx1"/>
                  </a:solidFill>
                </a:rPr>
                <a:t>最適なファン電圧は</a:t>
              </a:r>
              <a:r>
                <a:rPr lang="en-US" altLang="ja-JP" sz="1600" b="1" dirty="0">
                  <a:solidFill>
                    <a:schemeClr val="tx1"/>
                  </a:solidFill>
                </a:rPr>
                <a:t>8.1V</a:t>
              </a:r>
              <a:r>
                <a:rPr lang="en-US" altLang="ja-JP" sz="1600" dirty="0">
                  <a:solidFill>
                    <a:schemeClr val="tx1"/>
                  </a:solidFill>
                </a:rPr>
                <a:t>(8.2V</a:t>
              </a:r>
              <a:r>
                <a:rPr lang="ja-JP" altLang="en-US" sz="1600" dirty="0">
                  <a:solidFill>
                    <a:schemeClr val="tx1"/>
                  </a:solidFill>
                </a:rPr>
                <a:t>が最大</a:t>
              </a:r>
              <a:r>
                <a:rPr lang="en-US" altLang="ja-JP" sz="1600" dirty="0">
                  <a:solidFill>
                    <a:schemeClr val="tx1"/>
                  </a:solidFill>
                </a:rPr>
                <a:t>)</a:t>
              </a:r>
              <a:r>
                <a:rPr lang="ja-JP" altLang="en-US" sz="1600" dirty="0">
                  <a:solidFill>
                    <a:schemeClr val="tx1"/>
                  </a:solidFill>
                </a:rPr>
                <a:t>であり、この時</a:t>
              </a:r>
              <a:endParaRPr lang="en-US" altLang="ja-JP" sz="1600" dirty="0">
                <a:solidFill>
                  <a:schemeClr val="tx1"/>
                </a:solidFill>
              </a:endParaRPr>
            </a:p>
            <a:p>
              <a:pPr algn="ctr"/>
              <a:r>
                <a:rPr lang="ja-JP" altLang="en-US" sz="1600" dirty="0">
                  <a:solidFill>
                    <a:schemeClr val="tx1"/>
                  </a:solidFill>
                </a:rPr>
                <a:t>ヒーターモジュールの最低到達温度は</a:t>
              </a:r>
              <a:r>
                <a:rPr lang="en-US" altLang="ja-JP" sz="1600" b="1" dirty="0">
                  <a:solidFill>
                    <a:schemeClr val="accent1"/>
                  </a:solidFill>
                </a:rPr>
                <a:t>-32.0</a:t>
              </a:r>
              <a:r>
                <a:rPr lang="ja-JP" altLang="en-US" sz="1600" b="1" dirty="0">
                  <a:solidFill>
                    <a:schemeClr val="accent1"/>
                  </a:solidFill>
                </a:rPr>
                <a:t>℃</a:t>
              </a:r>
              <a:r>
                <a:rPr lang="ja-JP" altLang="en-US" sz="1600" dirty="0">
                  <a:solidFill>
                    <a:schemeClr val="tx1"/>
                  </a:solidFill>
                </a:rPr>
                <a:t>であった。</a:t>
              </a:r>
              <a:r>
                <a:rPr lang="en-US" altLang="ja-JP" sz="1600" dirty="0">
                  <a:solidFill>
                    <a:schemeClr val="tx1"/>
                  </a:solidFill>
                </a:rPr>
                <a:t>(</a:t>
              </a:r>
              <a:r>
                <a:rPr lang="ja-JP" altLang="en-US" sz="1600" dirty="0">
                  <a:solidFill>
                    <a:schemeClr val="tx1"/>
                  </a:solidFill>
                </a:rPr>
                <a:t>槽内は</a:t>
              </a:r>
              <a:r>
                <a:rPr lang="en-US" altLang="ja-JP" sz="1600" dirty="0">
                  <a:solidFill>
                    <a:schemeClr val="tx1"/>
                  </a:solidFill>
                </a:rPr>
                <a:t>-30.3</a:t>
              </a:r>
              <a:r>
                <a:rPr lang="ja-JP" altLang="en-US" sz="1600" dirty="0">
                  <a:solidFill>
                    <a:schemeClr val="tx1"/>
                  </a:solidFill>
                </a:rPr>
                <a:t>℃</a:t>
              </a:r>
              <a:r>
                <a:rPr lang="en-US" altLang="ja-JP" sz="1600" dirty="0">
                  <a:solidFill>
                    <a:schemeClr val="tx1"/>
                  </a:solidFill>
                </a:rPr>
                <a:t>)</a:t>
              </a:r>
            </a:p>
            <a:p>
              <a:pPr marL="285750" indent="-285750" algn="ctr">
                <a:buFont typeface="Arial" panose="020B0604020202020204" pitchFamily="34" charset="0"/>
                <a:buChar char="•"/>
              </a:pPr>
              <a:r>
                <a:rPr lang="ja-JP" altLang="en-US" sz="1600" dirty="0">
                  <a:solidFill>
                    <a:schemeClr val="tx1"/>
                  </a:solidFill>
                </a:rPr>
                <a:t>ファンに電流が流れ始めたのは</a:t>
              </a:r>
              <a:r>
                <a:rPr lang="en-US" altLang="ja-JP" sz="1600" dirty="0">
                  <a:solidFill>
                    <a:schemeClr val="tx1"/>
                  </a:solidFill>
                </a:rPr>
                <a:t>7.6V</a:t>
              </a:r>
              <a:r>
                <a:rPr lang="ja-JP" altLang="en-US" sz="1600" dirty="0">
                  <a:solidFill>
                    <a:schemeClr val="tx1"/>
                  </a:solidFill>
                </a:rPr>
                <a:t>からであった。</a:t>
              </a:r>
              <a:endParaRPr lang="en-US" altLang="ja-JP" sz="1600" dirty="0">
                <a:solidFill>
                  <a:schemeClr val="tx1"/>
                </a:solidFill>
              </a:endParaRPr>
            </a:p>
          </p:txBody>
        </p:sp>
        <p:sp>
          <p:nvSpPr>
            <p:cNvPr id="97" name="フレーム 96">
              <a:extLst>
                <a:ext uri="{FF2B5EF4-FFF2-40B4-BE49-F238E27FC236}">
                  <a16:creationId xmlns:a16="http://schemas.microsoft.com/office/drawing/2014/main" id="{1C01DC8B-03E8-421A-BC70-207BB6E85EEA}"/>
                </a:ext>
              </a:extLst>
            </p:cNvPr>
            <p:cNvSpPr/>
            <p:nvPr/>
          </p:nvSpPr>
          <p:spPr>
            <a:xfrm>
              <a:off x="5991915" y="2999317"/>
              <a:ext cx="5719011" cy="2760044"/>
            </a:xfrm>
            <a:prstGeom prst="frame">
              <a:avLst>
                <a:gd name="adj1" fmla="val 8366"/>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kumimoji="1" lang="en-US" altLang="ja-JP" dirty="0">
                <a:solidFill>
                  <a:schemeClr val="tx1"/>
                </a:solidFill>
              </a:endParaRPr>
            </a:p>
            <a:p>
              <a:endParaRPr kumimoji="1" lang="ja-JP" altLang="en-US" dirty="0">
                <a:solidFill>
                  <a:schemeClr val="tx1"/>
                </a:solidFill>
              </a:endParaRPr>
            </a:p>
          </p:txBody>
        </p:sp>
      </p:grpSp>
      <p:graphicFrame>
        <p:nvGraphicFramePr>
          <p:cNvPr id="39" name="グラフ 38">
            <a:extLst>
              <a:ext uri="{FF2B5EF4-FFF2-40B4-BE49-F238E27FC236}">
                <a16:creationId xmlns:a16="http://schemas.microsoft.com/office/drawing/2014/main" id="{11523BF8-608A-4690-B808-93C7ABFC0A0A}"/>
              </a:ext>
            </a:extLst>
          </p:cNvPr>
          <p:cNvGraphicFramePr>
            <a:graphicFrameLocks/>
          </p:cNvGraphicFramePr>
          <p:nvPr>
            <p:extLst>
              <p:ext uri="{D42A27DB-BD31-4B8C-83A1-F6EECF244321}">
                <p14:modId xmlns:p14="http://schemas.microsoft.com/office/powerpoint/2010/main" val="3699115133"/>
              </p:ext>
            </p:extLst>
          </p:nvPr>
        </p:nvGraphicFramePr>
        <p:xfrm>
          <a:off x="1350946" y="2211453"/>
          <a:ext cx="4559045" cy="2580185"/>
        </p:xfrm>
        <a:graphic>
          <a:graphicData uri="http://schemas.openxmlformats.org/drawingml/2006/chart">
            <c:chart xmlns:c="http://schemas.openxmlformats.org/drawingml/2006/chart" xmlns:r="http://schemas.openxmlformats.org/officeDocument/2006/relationships" r:id="rId2"/>
          </a:graphicData>
        </a:graphic>
      </p:graphicFrame>
      <p:grpSp>
        <p:nvGrpSpPr>
          <p:cNvPr id="55" name="グループ化 54">
            <a:extLst>
              <a:ext uri="{FF2B5EF4-FFF2-40B4-BE49-F238E27FC236}">
                <a16:creationId xmlns:a16="http://schemas.microsoft.com/office/drawing/2014/main" id="{D3A6CCE3-26FB-4F7D-92D5-ABAF458DEF49}"/>
              </a:ext>
            </a:extLst>
          </p:cNvPr>
          <p:cNvGrpSpPr/>
          <p:nvPr/>
        </p:nvGrpSpPr>
        <p:grpSpPr>
          <a:xfrm>
            <a:off x="7693953" y="1238022"/>
            <a:ext cx="4424742" cy="4637992"/>
            <a:chOff x="7142139" y="1818721"/>
            <a:chExt cx="4787192" cy="4353876"/>
          </a:xfrm>
        </p:grpSpPr>
        <p:cxnSp>
          <p:nvCxnSpPr>
            <p:cNvPr id="57" name="直線矢印コネクタ 56">
              <a:extLst>
                <a:ext uri="{FF2B5EF4-FFF2-40B4-BE49-F238E27FC236}">
                  <a16:creationId xmlns:a16="http://schemas.microsoft.com/office/drawing/2014/main" id="{1C53C192-03F4-4F82-AD44-B4469FF458EB}"/>
                </a:ext>
              </a:extLst>
            </p:cNvPr>
            <p:cNvCxnSpPr>
              <a:cxnSpLocks/>
            </p:cNvCxnSpPr>
            <p:nvPr/>
          </p:nvCxnSpPr>
          <p:spPr>
            <a:xfrm>
              <a:off x="11053200" y="3398354"/>
              <a:ext cx="12447" cy="3180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7E92C86D-18CA-4A47-8D76-77D93FA6CE4B}"/>
                </a:ext>
              </a:extLst>
            </p:cNvPr>
            <p:cNvCxnSpPr>
              <a:cxnSpLocks/>
            </p:cNvCxnSpPr>
            <p:nvPr/>
          </p:nvCxnSpPr>
          <p:spPr>
            <a:xfrm>
              <a:off x="8694639" y="3376035"/>
              <a:ext cx="347220" cy="1982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9" name="グループ化 58">
              <a:extLst>
                <a:ext uri="{FF2B5EF4-FFF2-40B4-BE49-F238E27FC236}">
                  <a16:creationId xmlns:a16="http://schemas.microsoft.com/office/drawing/2014/main" id="{43433396-98BD-4880-BF75-1221E7F6E0CB}"/>
                </a:ext>
              </a:extLst>
            </p:cNvPr>
            <p:cNvGrpSpPr/>
            <p:nvPr/>
          </p:nvGrpSpPr>
          <p:grpSpPr>
            <a:xfrm>
              <a:off x="7142139" y="1818721"/>
              <a:ext cx="4787192" cy="4353876"/>
              <a:chOff x="7142139" y="1818721"/>
              <a:chExt cx="4787192" cy="4353876"/>
            </a:xfrm>
          </p:grpSpPr>
          <p:grpSp>
            <p:nvGrpSpPr>
              <p:cNvPr id="60" name="グループ化 59">
                <a:extLst>
                  <a:ext uri="{FF2B5EF4-FFF2-40B4-BE49-F238E27FC236}">
                    <a16:creationId xmlns:a16="http://schemas.microsoft.com/office/drawing/2014/main" id="{6E62B824-90EE-4D94-B3F7-625E3460613E}"/>
                  </a:ext>
                </a:extLst>
              </p:cNvPr>
              <p:cNvGrpSpPr/>
              <p:nvPr/>
            </p:nvGrpSpPr>
            <p:grpSpPr>
              <a:xfrm>
                <a:off x="8278519" y="3708967"/>
                <a:ext cx="2498541" cy="2088822"/>
                <a:chOff x="1212316" y="3399543"/>
                <a:chExt cx="3322208" cy="2777420"/>
              </a:xfrm>
            </p:grpSpPr>
            <p:sp>
              <p:nvSpPr>
                <p:cNvPr id="77" name="正方形/長方形 76">
                  <a:extLst>
                    <a:ext uri="{FF2B5EF4-FFF2-40B4-BE49-F238E27FC236}">
                      <a16:creationId xmlns:a16="http://schemas.microsoft.com/office/drawing/2014/main" id="{54BED968-732F-4505-8ABB-811372D38791}"/>
                    </a:ext>
                  </a:extLst>
                </p:cNvPr>
                <p:cNvSpPr/>
                <p:nvPr/>
              </p:nvSpPr>
              <p:spPr>
                <a:xfrm>
                  <a:off x="3461480" y="3535159"/>
                  <a:ext cx="1073044" cy="77041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kumimoji="1" lang="en-US" altLang="ja-JP" sz="1400" b="1" dirty="0"/>
                </a:p>
              </p:txBody>
            </p:sp>
            <p:grpSp>
              <p:nvGrpSpPr>
                <p:cNvPr id="78" name="グループ化 77">
                  <a:extLst>
                    <a:ext uri="{FF2B5EF4-FFF2-40B4-BE49-F238E27FC236}">
                      <a16:creationId xmlns:a16="http://schemas.microsoft.com/office/drawing/2014/main" id="{33D2BC3B-D28E-498B-A61D-69D466A6B9B2}"/>
                    </a:ext>
                  </a:extLst>
                </p:cNvPr>
                <p:cNvGrpSpPr/>
                <p:nvPr/>
              </p:nvGrpSpPr>
              <p:grpSpPr>
                <a:xfrm>
                  <a:off x="1212316" y="3399543"/>
                  <a:ext cx="3322208" cy="2777420"/>
                  <a:chOff x="1212316" y="3399543"/>
                  <a:chExt cx="3322208" cy="2777420"/>
                </a:xfrm>
              </p:grpSpPr>
              <p:sp>
                <p:nvSpPr>
                  <p:cNvPr id="79" name="正方形/長方形 78">
                    <a:extLst>
                      <a:ext uri="{FF2B5EF4-FFF2-40B4-BE49-F238E27FC236}">
                        <a16:creationId xmlns:a16="http://schemas.microsoft.com/office/drawing/2014/main" id="{8AEFED25-6814-493A-91E4-6C7CE04039EE}"/>
                      </a:ext>
                    </a:extLst>
                  </p:cNvPr>
                  <p:cNvSpPr/>
                  <p:nvPr/>
                </p:nvSpPr>
                <p:spPr>
                  <a:xfrm>
                    <a:off x="1212316" y="3535159"/>
                    <a:ext cx="999371" cy="76294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p>
                  <a:p>
                    <a:pPr algn="ctr"/>
                    <a:endParaRPr lang="en-US" altLang="ja-JP" sz="1400" b="1" dirty="0"/>
                  </a:p>
                </p:txBody>
              </p:sp>
              <p:sp>
                <p:nvSpPr>
                  <p:cNvPr id="80" name="正方形/長方形 79">
                    <a:extLst>
                      <a:ext uri="{FF2B5EF4-FFF2-40B4-BE49-F238E27FC236}">
                        <a16:creationId xmlns:a16="http://schemas.microsoft.com/office/drawing/2014/main" id="{6E66D351-2FFE-4CC3-A43E-24C758773804}"/>
                      </a:ext>
                    </a:extLst>
                  </p:cNvPr>
                  <p:cNvSpPr/>
                  <p:nvPr/>
                </p:nvSpPr>
                <p:spPr>
                  <a:xfrm>
                    <a:off x="1214202" y="5670510"/>
                    <a:ext cx="3320322" cy="5064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t>ファン電圧</a:t>
                    </a:r>
                    <a:r>
                      <a:rPr kumimoji="1" lang="en-US" altLang="ja-JP" sz="1400" b="1" dirty="0"/>
                      <a:t>(</a:t>
                    </a:r>
                    <a:r>
                      <a:rPr kumimoji="1" lang="ja-JP" altLang="en-US" sz="1400" b="1" dirty="0"/>
                      <a:t>変える</a:t>
                    </a:r>
                    <a:r>
                      <a:rPr kumimoji="1" lang="en-US" altLang="ja-JP" sz="1400" b="1" dirty="0"/>
                      <a:t>)</a:t>
                    </a:r>
                    <a:endParaRPr kumimoji="1" lang="ja-JP" altLang="en-US" sz="1400" b="1" dirty="0"/>
                  </a:p>
                </p:txBody>
              </p:sp>
              <p:sp>
                <p:nvSpPr>
                  <p:cNvPr id="81" name="正方形/長方形 80">
                    <a:extLst>
                      <a:ext uri="{FF2B5EF4-FFF2-40B4-BE49-F238E27FC236}">
                        <a16:creationId xmlns:a16="http://schemas.microsoft.com/office/drawing/2014/main" id="{51702189-7D2A-4FDA-9010-5AD0FE94E181}"/>
                      </a:ext>
                    </a:extLst>
                  </p:cNvPr>
                  <p:cNvSpPr/>
                  <p:nvPr/>
                </p:nvSpPr>
                <p:spPr>
                  <a:xfrm>
                    <a:off x="1214202" y="4305569"/>
                    <a:ext cx="3320322" cy="135336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銅ペルチェユニット</a:t>
                    </a:r>
                    <a:r>
                      <a:rPr kumimoji="1" lang="en-US" altLang="ja-JP" sz="1400" b="1" dirty="0"/>
                      <a:t>(2.5A)</a:t>
                    </a:r>
                    <a:endParaRPr kumimoji="1" lang="ja-JP" altLang="en-US" sz="1400" b="1" dirty="0"/>
                  </a:p>
                </p:txBody>
              </p:sp>
              <p:sp>
                <p:nvSpPr>
                  <p:cNvPr id="82" name="正方形/長方形 81">
                    <a:extLst>
                      <a:ext uri="{FF2B5EF4-FFF2-40B4-BE49-F238E27FC236}">
                        <a16:creationId xmlns:a16="http://schemas.microsoft.com/office/drawing/2014/main" id="{BEDCF60E-048F-48E6-93D4-CA3CD3788A00}"/>
                      </a:ext>
                    </a:extLst>
                  </p:cNvPr>
                  <p:cNvSpPr/>
                  <p:nvPr/>
                </p:nvSpPr>
                <p:spPr>
                  <a:xfrm>
                    <a:off x="2209801" y="3941613"/>
                    <a:ext cx="1251679" cy="36806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b="1" dirty="0"/>
                      <a:t>Laird</a:t>
                    </a:r>
                    <a:r>
                      <a:rPr kumimoji="1" lang="ja-JP" altLang="en-US" sz="700" b="1" dirty="0"/>
                      <a:t>ペルチェ</a:t>
                    </a:r>
                    <a:r>
                      <a:rPr kumimoji="1" lang="en-US" altLang="ja-JP" sz="700" b="1" dirty="0"/>
                      <a:t>(1.5A</a:t>
                    </a:r>
                    <a:r>
                      <a:rPr kumimoji="1" lang="ja-JP" altLang="en-US" sz="700" b="1" dirty="0"/>
                      <a:t>ずつ</a:t>
                    </a:r>
                    <a:r>
                      <a:rPr kumimoji="1" lang="en-US" altLang="ja-JP" sz="700" b="1" dirty="0"/>
                      <a:t>)</a:t>
                    </a:r>
                    <a:endParaRPr kumimoji="1" lang="ja-JP" altLang="en-US" sz="700" b="1" dirty="0"/>
                  </a:p>
                </p:txBody>
              </p:sp>
              <p:sp>
                <p:nvSpPr>
                  <p:cNvPr id="83" name="正方形/長方形 82">
                    <a:extLst>
                      <a:ext uri="{FF2B5EF4-FFF2-40B4-BE49-F238E27FC236}">
                        <a16:creationId xmlns:a16="http://schemas.microsoft.com/office/drawing/2014/main" id="{A34C1E66-827D-4335-8D31-EF10062D6CAF}"/>
                      </a:ext>
                    </a:extLst>
                  </p:cNvPr>
                  <p:cNvSpPr/>
                  <p:nvPr/>
                </p:nvSpPr>
                <p:spPr>
                  <a:xfrm>
                    <a:off x="1901288" y="3539259"/>
                    <a:ext cx="1983107" cy="394149"/>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4" name="正方形/長方形 83">
                    <a:extLst>
                      <a:ext uri="{FF2B5EF4-FFF2-40B4-BE49-F238E27FC236}">
                        <a16:creationId xmlns:a16="http://schemas.microsoft.com/office/drawing/2014/main" id="{A05B5CBD-3EE2-49D5-B1BF-7854B343B16E}"/>
                      </a:ext>
                    </a:extLst>
                  </p:cNvPr>
                  <p:cNvSpPr/>
                  <p:nvPr/>
                </p:nvSpPr>
                <p:spPr>
                  <a:xfrm>
                    <a:off x="2263201" y="3399543"/>
                    <a:ext cx="1133632" cy="158939"/>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コネクタ 84">
                    <a:extLst>
                      <a:ext uri="{FF2B5EF4-FFF2-40B4-BE49-F238E27FC236}">
                        <a16:creationId xmlns:a16="http://schemas.microsoft.com/office/drawing/2014/main" id="{6F74E9E6-AF86-4DB1-9585-B46A2FBCCE1E}"/>
                      </a:ext>
                    </a:extLst>
                  </p:cNvPr>
                  <p:cNvCxnSpPr>
                    <a:cxnSpLocks/>
                  </p:cNvCxnSpPr>
                  <p:nvPr/>
                </p:nvCxnSpPr>
                <p:spPr>
                  <a:xfrm>
                    <a:off x="2209801" y="4120622"/>
                    <a:ext cx="1251679"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61" name="グループ化 60">
                <a:extLst>
                  <a:ext uri="{FF2B5EF4-FFF2-40B4-BE49-F238E27FC236}">
                    <a16:creationId xmlns:a16="http://schemas.microsoft.com/office/drawing/2014/main" id="{A08BA545-A604-4604-AA9E-B54A6F79681E}"/>
                  </a:ext>
                </a:extLst>
              </p:cNvPr>
              <p:cNvGrpSpPr/>
              <p:nvPr/>
            </p:nvGrpSpPr>
            <p:grpSpPr>
              <a:xfrm>
                <a:off x="7326910" y="1818721"/>
                <a:ext cx="4336474" cy="4353876"/>
                <a:chOff x="7357110" y="1823086"/>
                <a:chExt cx="4336474" cy="4353876"/>
              </a:xfrm>
              <a:solidFill>
                <a:srgbClr val="00B0F0"/>
              </a:solidFill>
            </p:grpSpPr>
            <p:sp>
              <p:nvSpPr>
                <p:cNvPr id="75" name="フレーム 74">
                  <a:extLst>
                    <a:ext uri="{FF2B5EF4-FFF2-40B4-BE49-F238E27FC236}">
                      <a16:creationId xmlns:a16="http://schemas.microsoft.com/office/drawing/2014/main" id="{CF3A1FAA-91E4-4506-89BF-77014E19FE9D}"/>
                    </a:ext>
                  </a:extLst>
                </p:cNvPr>
                <p:cNvSpPr/>
                <p:nvPr/>
              </p:nvSpPr>
              <p:spPr>
                <a:xfrm>
                  <a:off x="7357110" y="1828799"/>
                  <a:ext cx="4336474" cy="4348163"/>
                </a:xfrm>
                <a:prstGeom prst="frame">
                  <a:avLst>
                    <a:gd name="adj1" fmla="val 8148"/>
                  </a:avLst>
                </a:prstGeom>
                <a:grpFill/>
                <a:ln w="28575">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kumimoji="1" lang="ja-JP" altLang="en-US" dirty="0">
                    <a:solidFill>
                      <a:schemeClr val="tx1"/>
                    </a:solidFill>
                  </a:endParaRPr>
                </a:p>
              </p:txBody>
            </p:sp>
            <p:sp>
              <p:nvSpPr>
                <p:cNvPr id="76" name="テキスト ボックス 75">
                  <a:extLst>
                    <a:ext uri="{FF2B5EF4-FFF2-40B4-BE49-F238E27FC236}">
                      <a16:creationId xmlns:a16="http://schemas.microsoft.com/office/drawing/2014/main" id="{03927BF6-3271-4F68-9FDD-E9BD449B8830}"/>
                    </a:ext>
                  </a:extLst>
                </p:cNvPr>
                <p:cNvSpPr txBox="1"/>
                <p:nvPr/>
              </p:nvSpPr>
              <p:spPr>
                <a:xfrm>
                  <a:off x="8389227" y="1823086"/>
                  <a:ext cx="2497122" cy="346707"/>
                </a:xfrm>
                <a:prstGeom prst="rect">
                  <a:avLst/>
                </a:prstGeom>
                <a:grpFill/>
                <a:ln>
                  <a:solidFill>
                    <a:srgbClr val="00B0F0"/>
                  </a:solidFill>
                </a:ln>
              </p:spPr>
              <p:txBody>
                <a:bodyPr wrap="square" rtlCol="0">
                  <a:spAutoFit/>
                </a:bodyPr>
                <a:lstStyle/>
                <a:p>
                  <a:r>
                    <a:rPr kumimoji="1" lang="ja-JP" altLang="en-US" b="1" dirty="0">
                      <a:solidFill>
                        <a:schemeClr val="bg1"/>
                      </a:solidFill>
                    </a:rPr>
                    <a:t>恒温槽</a:t>
                  </a:r>
                  <a:r>
                    <a:rPr kumimoji="1" lang="en-US" altLang="ja-JP" b="1" dirty="0">
                      <a:solidFill>
                        <a:schemeClr val="bg1"/>
                      </a:solidFill>
                    </a:rPr>
                    <a:t>(-45</a:t>
                  </a:r>
                  <a:r>
                    <a:rPr kumimoji="1" lang="ja-JP" altLang="en-US" b="1" dirty="0">
                      <a:solidFill>
                        <a:schemeClr val="bg1"/>
                      </a:solidFill>
                    </a:rPr>
                    <a:t>℃設定</a:t>
                  </a:r>
                  <a:r>
                    <a:rPr kumimoji="1" lang="en-US" altLang="ja-JP" b="1" dirty="0">
                      <a:solidFill>
                        <a:schemeClr val="bg1"/>
                      </a:solidFill>
                    </a:rPr>
                    <a:t>)</a:t>
                  </a:r>
                  <a:endParaRPr kumimoji="1" lang="ja-JP" altLang="en-US" b="1" dirty="0">
                    <a:solidFill>
                      <a:schemeClr val="bg1"/>
                    </a:solidFill>
                  </a:endParaRPr>
                </a:p>
              </p:txBody>
            </p:sp>
          </p:grpSp>
          <p:cxnSp>
            <p:nvCxnSpPr>
              <p:cNvPr id="62" name="コネクタ: 曲線 61">
                <a:extLst>
                  <a:ext uri="{FF2B5EF4-FFF2-40B4-BE49-F238E27FC236}">
                    <a16:creationId xmlns:a16="http://schemas.microsoft.com/office/drawing/2014/main" id="{8781B1E9-012E-4835-97C0-9FAFCF2CA286}"/>
                  </a:ext>
                </a:extLst>
              </p:cNvPr>
              <p:cNvCxnSpPr>
                <a:cxnSpLocks/>
              </p:cNvCxnSpPr>
              <p:nvPr/>
            </p:nvCxnSpPr>
            <p:spPr>
              <a:xfrm flipV="1">
                <a:off x="10778447" y="3611984"/>
                <a:ext cx="1150884" cy="354366"/>
              </a:xfrm>
              <a:prstGeom prst="curvedConnector3">
                <a:avLst>
                  <a:gd name="adj1" fmla="val 20306"/>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3" name="グループ化 62">
                <a:extLst>
                  <a:ext uri="{FF2B5EF4-FFF2-40B4-BE49-F238E27FC236}">
                    <a16:creationId xmlns:a16="http://schemas.microsoft.com/office/drawing/2014/main" id="{643149FC-8F70-4932-889D-D0449442C06C}"/>
                  </a:ext>
                </a:extLst>
              </p:cNvPr>
              <p:cNvGrpSpPr/>
              <p:nvPr/>
            </p:nvGrpSpPr>
            <p:grpSpPr>
              <a:xfrm>
                <a:off x="7142139" y="3512505"/>
                <a:ext cx="2777163" cy="207000"/>
                <a:chOff x="7141828" y="3371823"/>
                <a:chExt cx="2777163" cy="207000"/>
              </a:xfrm>
            </p:grpSpPr>
            <p:sp>
              <p:nvSpPr>
                <p:cNvPr id="73" name="正方形/長方形 72">
                  <a:extLst>
                    <a:ext uri="{FF2B5EF4-FFF2-40B4-BE49-F238E27FC236}">
                      <a16:creationId xmlns:a16="http://schemas.microsoft.com/office/drawing/2014/main" id="{75A784D0-D302-4D0B-9D1B-9A6755F255FE}"/>
                    </a:ext>
                  </a:extLst>
                </p:cNvPr>
                <p:cNvSpPr/>
                <p:nvPr/>
              </p:nvSpPr>
              <p:spPr>
                <a:xfrm>
                  <a:off x="7141828" y="3515002"/>
                  <a:ext cx="1912415" cy="63821"/>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D52C8D74-2841-41F6-AC5E-6F90A50412F1}"/>
                    </a:ext>
                  </a:extLst>
                </p:cNvPr>
                <p:cNvSpPr/>
                <p:nvPr/>
              </p:nvSpPr>
              <p:spPr>
                <a:xfrm>
                  <a:off x="9054243" y="3371823"/>
                  <a:ext cx="864748" cy="19829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12.</a:t>
                  </a:r>
                  <a:r>
                    <a:rPr kumimoji="1" lang="ja-JP" altLang="en-US" sz="1100" b="1" dirty="0">
                      <a:solidFill>
                        <a:schemeClr val="tx1"/>
                      </a:solidFill>
                    </a:rPr>
                    <a:t>９</a:t>
                  </a:r>
                  <a:r>
                    <a:rPr kumimoji="1" lang="en-US" altLang="ja-JP" sz="1100" b="1" dirty="0">
                      <a:solidFill>
                        <a:schemeClr val="tx1"/>
                      </a:solidFill>
                    </a:rPr>
                    <a:t>W</a:t>
                  </a:r>
                  <a:endParaRPr kumimoji="1" lang="ja-JP" altLang="en-US" sz="1100" b="1" dirty="0">
                    <a:solidFill>
                      <a:schemeClr val="tx1"/>
                    </a:solidFill>
                  </a:endParaRPr>
                </a:p>
              </p:txBody>
            </p:sp>
          </p:grpSp>
          <p:sp>
            <p:nvSpPr>
              <p:cNvPr id="64" name="テキスト ボックス 63">
                <a:extLst>
                  <a:ext uri="{FF2B5EF4-FFF2-40B4-BE49-F238E27FC236}">
                    <a16:creationId xmlns:a16="http://schemas.microsoft.com/office/drawing/2014/main" id="{E36D36BA-FB64-4BCC-A1B7-29C2E61AFEB3}"/>
                  </a:ext>
                </a:extLst>
              </p:cNvPr>
              <p:cNvSpPr txBox="1"/>
              <p:nvPr/>
            </p:nvSpPr>
            <p:spPr>
              <a:xfrm>
                <a:off x="10882518" y="2536355"/>
                <a:ext cx="346249" cy="978647"/>
              </a:xfrm>
              <a:prstGeom prst="rect">
                <a:avLst/>
              </a:prstGeom>
              <a:noFill/>
            </p:spPr>
            <p:txBody>
              <a:bodyPr vert="eaVert" wrap="square" rtlCol="0">
                <a:spAutoFit/>
              </a:bodyPr>
              <a:lstStyle/>
              <a:p>
                <a:r>
                  <a:rPr lang="ja-JP" altLang="en-US" sz="1050" b="1" dirty="0"/>
                  <a:t>真空チューブ</a:t>
                </a:r>
                <a:endParaRPr kumimoji="1" lang="ja-JP" altLang="en-US" sz="1050" b="1" dirty="0"/>
              </a:p>
            </p:txBody>
          </p:sp>
          <p:sp>
            <p:nvSpPr>
              <p:cNvPr id="65" name="テキスト ボックス 64">
                <a:extLst>
                  <a:ext uri="{FF2B5EF4-FFF2-40B4-BE49-F238E27FC236}">
                    <a16:creationId xmlns:a16="http://schemas.microsoft.com/office/drawing/2014/main" id="{1B6F0798-016B-47E6-8A53-1C76FAC82930}"/>
                  </a:ext>
                </a:extLst>
              </p:cNvPr>
              <p:cNvSpPr txBox="1"/>
              <p:nvPr/>
            </p:nvSpPr>
            <p:spPr>
              <a:xfrm>
                <a:off x="8237680" y="2472455"/>
                <a:ext cx="507831" cy="1399799"/>
              </a:xfrm>
              <a:prstGeom prst="rect">
                <a:avLst/>
              </a:prstGeom>
              <a:noFill/>
            </p:spPr>
            <p:txBody>
              <a:bodyPr vert="eaVert" wrap="square" rtlCol="0">
                <a:spAutoFit/>
              </a:bodyPr>
              <a:lstStyle/>
              <a:p>
                <a:pPr algn="ctr"/>
                <a:r>
                  <a:rPr kumimoji="1" lang="ja-JP" altLang="en-US" sz="1050" b="1" dirty="0"/>
                  <a:t>ヒーターモジュール　センサー部</a:t>
                </a:r>
              </a:p>
            </p:txBody>
          </p:sp>
          <p:cxnSp>
            <p:nvCxnSpPr>
              <p:cNvPr id="66" name="コネクタ: 曲線 65">
                <a:extLst>
                  <a:ext uri="{FF2B5EF4-FFF2-40B4-BE49-F238E27FC236}">
                    <a16:creationId xmlns:a16="http://schemas.microsoft.com/office/drawing/2014/main" id="{71C3B250-C8AA-48DC-AFFF-B71E8259D2F4}"/>
                  </a:ext>
                </a:extLst>
              </p:cNvPr>
              <p:cNvCxnSpPr>
                <a:cxnSpLocks/>
              </p:cNvCxnSpPr>
              <p:nvPr/>
            </p:nvCxnSpPr>
            <p:spPr>
              <a:xfrm>
                <a:off x="7150125" y="3527156"/>
                <a:ext cx="1885058" cy="715882"/>
              </a:xfrm>
              <a:prstGeom prst="curvedConnector3">
                <a:avLst>
                  <a:gd name="adj1" fmla="val 50686"/>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コネクタ: 曲線 66">
                <a:extLst>
                  <a:ext uri="{FF2B5EF4-FFF2-40B4-BE49-F238E27FC236}">
                    <a16:creationId xmlns:a16="http://schemas.microsoft.com/office/drawing/2014/main" id="{0AC267FB-E6E4-4F72-A2D1-1A0C7F82233C}"/>
                  </a:ext>
                </a:extLst>
              </p:cNvPr>
              <p:cNvCxnSpPr>
                <a:cxnSpLocks/>
              </p:cNvCxnSpPr>
              <p:nvPr/>
            </p:nvCxnSpPr>
            <p:spPr>
              <a:xfrm>
                <a:off x="7155720" y="3551962"/>
                <a:ext cx="1873251" cy="721938"/>
              </a:xfrm>
              <a:prstGeom prst="curvedConnector3">
                <a:avLst>
                  <a:gd name="adj1" fmla="val 49326"/>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コネクタ: 曲線 67">
                <a:extLst>
                  <a:ext uri="{FF2B5EF4-FFF2-40B4-BE49-F238E27FC236}">
                    <a16:creationId xmlns:a16="http://schemas.microsoft.com/office/drawing/2014/main" id="{88983318-2BEC-40C8-8C85-5FD6A782D387}"/>
                  </a:ext>
                </a:extLst>
              </p:cNvPr>
              <p:cNvCxnSpPr>
                <a:cxnSpLocks/>
              </p:cNvCxnSpPr>
              <p:nvPr/>
            </p:nvCxnSpPr>
            <p:spPr>
              <a:xfrm>
                <a:off x="7162965" y="3594404"/>
                <a:ext cx="1239175" cy="918542"/>
              </a:xfrm>
              <a:prstGeom prst="curvedConnector3">
                <a:avLst>
                  <a:gd name="adj1" fmla="val 7138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コネクタ: 曲線 69">
                <a:extLst>
                  <a:ext uri="{FF2B5EF4-FFF2-40B4-BE49-F238E27FC236}">
                    <a16:creationId xmlns:a16="http://schemas.microsoft.com/office/drawing/2014/main" id="{A95AC7A2-AA97-4916-B808-957C48D8B1AF}"/>
                  </a:ext>
                </a:extLst>
              </p:cNvPr>
              <p:cNvCxnSpPr>
                <a:cxnSpLocks/>
              </p:cNvCxnSpPr>
              <p:nvPr/>
            </p:nvCxnSpPr>
            <p:spPr>
              <a:xfrm>
                <a:off x="7159835" y="3619360"/>
                <a:ext cx="1242305" cy="928261"/>
              </a:xfrm>
              <a:prstGeom prst="curvedConnector3">
                <a:avLst>
                  <a:gd name="adj1" fmla="val 69507"/>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コネクタ: 曲線 70">
                <a:extLst>
                  <a:ext uri="{FF2B5EF4-FFF2-40B4-BE49-F238E27FC236}">
                    <a16:creationId xmlns:a16="http://schemas.microsoft.com/office/drawing/2014/main" id="{8A9E83CB-BA78-4429-A5CA-06B2D4643EFC}"/>
                  </a:ext>
                </a:extLst>
              </p:cNvPr>
              <p:cNvCxnSpPr>
                <a:cxnSpLocks/>
                <a:stCxn id="73" idx="1"/>
              </p:cNvCxnSpPr>
              <p:nvPr/>
            </p:nvCxnSpPr>
            <p:spPr>
              <a:xfrm rot="10800000" flipH="1" flipV="1">
                <a:off x="7142139" y="3687595"/>
                <a:ext cx="1185026" cy="1840696"/>
              </a:xfrm>
              <a:prstGeom prst="curvedConnector4">
                <a:avLst>
                  <a:gd name="adj1" fmla="val 60790"/>
                  <a:gd name="adj2" fmla="val 99918"/>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コネクタ: 曲線 71">
                <a:extLst>
                  <a:ext uri="{FF2B5EF4-FFF2-40B4-BE49-F238E27FC236}">
                    <a16:creationId xmlns:a16="http://schemas.microsoft.com/office/drawing/2014/main" id="{D4E3D645-5842-4A38-9613-F66E13AE1531}"/>
                  </a:ext>
                </a:extLst>
              </p:cNvPr>
              <p:cNvCxnSpPr>
                <a:cxnSpLocks/>
                <a:stCxn id="73" idx="1"/>
              </p:cNvCxnSpPr>
              <p:nvPr/>
            </p:nvCxnSpPr>
            <p:spPr>
              <a:xfrm rot="10800000" flipH="1" flipV="1">
                <a:off x="7142139" y="3687595"/>
                <a:ext cx="1200482" cy="1799206"/>
              </a:xfrm>
              <a:prstGeom prst="curvedConnector4">
                <a:avLst>
                  <a:gd name="adj1" fmla="val 62042"/>
                  <a:gd name="adj2" fmla="val 100616"/>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6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7FABF-708D-43D1-9B6F-A61B979E637B}"/>
              </a:ext>
            </a:extLst>
          </p:cNvPr>
          <p:cNvSpPr>
            <a:spLocks noGrp="1"/>
          </p:cNvSpPr>
          <p:nvPr>
            <p:ph type="title"/>
          </p:nvPr>
        </p:nvSpPr>
        <p:spPr>
          <a:xfrm>
            <a:off x="838200" y="18256"/>
            <a:ext cx="10515600" cy="1086644"/>
          </a:xfrm>
        </p:spPr>
        <p:txBody>
          <a:bodyPr/>
          <a:lstStyle/>
          <a:p>
            <a:r>
              <a:rPr kumimoji="1" lang="ja-JP" altLang="en-US" b="1" dirty="0"/>
              <a:t>測定</a:t>
            </a:r>
            <a:r>
              <a:rPr kumimoji="1" lang="en-US" altLang="ja-JP" b="1" dirty="0"/>
              <a:t>(</a:t>
            </a:r>
            <a:r>
              <a:rPr kumimoji="1" lang="ja-JP" altLang="en-US" b="1" dirty="0"/>
              <a:t>経過時間と測定温度</a:t>
            </a:r>
            <a:r>
              <a:rPr kumimoji="1" lang="en-US" altLang="ja-JP" b="1" dirty="0"/>
              <a:t>)</a:t>
            </a:r>
            <a:endParaRPr kumimoji="1" lang="ja-JP" altLang="en-US" b="1" dirty="0"/>
          </a:p>
        </p:txBody>
      </p:sp>
      <p:sp>
        <p:nvSpPr>
          <p:cNvPr id="3" name="コンテンツ プレースホルダー 2">
            <a:extLst>
              <a:ext uri="{FF2B5EF4-FFF2-40B4-BE49-F238E27FC236}">
                <a16:creationId xmlns:a16="http://schemas.microsoft.com/office/drawing/2014/main" id="{9307FF4D-70CA-43F0-9DC1-DC00C2FF8C2E}"/>
              </a:ext>
            </a:extLst>
          </p:cNvPr>
          <p:cNvSpPr>
            <a:spLocks noGrp="1"/>
          </p:cNvSpPr>
          <p:nvPr>
            <p:ph idx="1"/>
          </p:nvPr>
        </p:nvSpPr>
        <p:spPr>
          <a:xfrm>
            <a:off x="262670" y="1228742"/>
            <a:ext cx="6789259" cy="4943855"/>
          </a:xfrm>
        </p:spPr>
        <p:txBody>
          <a:bodyPr>
            <a:normAutofit/>
          </a:bodyPr>
          <a:lstStyle/>
          <a:p>
            <a:pPr marL="0" indent="0">
              <a:buNone/>
            </a:pPr>
            <a:r>
              <a:rPr lang="en-US" altLang="ja-JP" sz="2000" b="1" dirty="0"/>
              <a:t>【</a:t>
            </a:r>
            <a:r>
              <a:rPr lang="ja-JP" altLang="en-US" sz="2000" b="1" dirty="0"/>
              <a:t>測定手順</a:t>
            </a:r>
            <a:r>
              <a:rPr lang="en-US" altLang="ja-JP" sz="2000" b="1" dirty="0"/>
              <a:t>】</a:t>
            </a:r>
          </a:p>
          <a:p>
            <a:r>
              <a:rPr lang="ja-JP" altLang="en-US" sz="1600" dirty="0"/>
              <a:t>最適な条件下で</a:t>
            </a:r>
            <a:r>
              <a:rPr lang="en-US" altLang="ja-JP" sz="1600" dirty="0"/>
              <a:t>0</a:t>
            </a:r>
            <a:r>
              <a:rPr lang="ja-JP" altLang="en-US" sz="1600" dirty="0"/>
              <a:t>℃からペルチェシステムでの冷却と発熱を開始し、経過時間とヒーターモジュールの測定温度の関係を調べる。</a:t>
            </a:r>
            <a:endParaRPr lang="en-US" altLang="ja-JP" sz="1600" dirty="0"/>
          </a:p>
          <a:p>
            <a:endParaRPr lang="en-US" altLang="ja-JP" sz="1600" dirty="0"/>
          </a:p>
          <a:p>
            <a:pPr marL="0" indent="0">
              <a:buNone/>
            </a:pPr>
            <a:r>
              <a:rPr lang="en-US" altLang="ja-JP" sz="2000" b="1" dirty="0"/>
              <a:t>【</a:t>
            </a:r>
            <a:r>
              <a:rPr lang="ja-JP" altLang="en-US" sz="2000" b="1" dirty="0"/>
              <a:t>結果</a:t>
            </a:r>
            <a:r>
              <a:rPr lang="en-US" altLang="ja-JP" sz="2000" b="1" dirty="0"/>
              <a:t>】</a:t>
            </a:r>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lang="en-US" altLang="ja-JP" sz="1800" dirty="0"/>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kumimoji="1" lang="en-US" altLang="ja-JP" sz="1600" dirty="0"/>
          </a:p>
        </p:txBody>
      </p:sp>
      <p:sp>
        <p:nvSpPr>
          <p:cNvPr id="4" name="日付プレースホルダー 3">
            <a:extLst>
              <a:ext uri="{FF2B5EF4-FFF2-40B4-BE49-F238E27FC236}">
                <a16:creationId xmlns:a16="http://schemas.microsoft.com/office/drawing/2014/main" id="{5DD1216E-43DB-4D4A-B585-CCB9DA30B92B}"/>
              </a:ext>
            </a:extLst>
          </p:cNvPr>
          <p:cNvSpPr>
            <a:spLocks noGrp="1"/>
          </p:cNvSpPr>
          <p:nvPr>
            <p:ph type="dt" sz="half" idx="10"/>
          </p:nvPr>
        </p:nvSpPr>
        <p:spPr/>
        <p:txBody>
          <a:bodyPr/>
          <a:lstStyle/>
          <a:p>
            <a:fld id="{99143361-8081-4437-9C6B-016604541267}"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D56C0B35-E7C0-41ED-8B64-BBA7B5098556}"/>
              </a:ext>
            </a:extLst>
          </p:cNvPr>
          <p:cNvSpPr>
            <a:spLocks noGrp="1"/>
          </p:cNvSpPr>
          <p:nvPr>
            <p:ph type="ftr" sz="quarter" idx="11"/>
          </p:nvPr>
        </p:nvSpPr>
        <p:spPr/>
        <p:txBody>
          <a:bodyPr/>
          <a:lstStyle/>
          <a:p>
            <a:r>
              <a:rPr kumimoji="1" lang="en-US" altLang="ja-JP"/>
              <a:t>TCHoU</a:t>
            </a:r>
            <a:endParaRPr kumimoji="1" lang="ja-JP" altLang="en-US" dirty="0"/>
          </a:p>
        </p:txBody>
      </p:sp>
      <p:sp>
        <p:nvSpPr>
          <p:cNvPr id="6" name="スライド番号プレースホルダー 5">
            <a:extLst>
              <a:ext uri="{FF2B5EF4-FFF2-40B4-BE49-F238E27FC236}">
                <a16:creationId xmlns:a16="http://schemas.microsoft.com/office/drawing/2014/main" id="{BD4648B1-DFD9-4621-B58E-B6F0F125F5F6}"/>
              </a:ext>
            </a:extLst>
          </p:cNvPr>
          <p:cNvSpPr>
            <a:spLocks noGrp="1"/>
          </p:cNvSpPr>
          <p:nvPr>
            <p:ph type="sldNum" sz="quarter" idx="12"/>
          </p:nvPr>
        </p:nvSpPr>
        <p:spPr/>
        <p:txBody>
          <a:bodyPr/>
          <a:lstStyle/>
          <a:p>
            <a:fld id="{873D15FD-F8EE-4448-9627-910D82C7767E}" type="slidenum">
              <a:rPr kumimoji="1" lang="ja-JP" altLang="en-US" smtClean="0"/>
              <a:t>11</a:t>
            </a:fld>
            <a:endParaRPr kumimoji="1" lang="ja-JP" altLang="en-US"/>
          </a:p>
        </p:txBody>
      </p:sp>
      <p:sp>
        <p:nvSpPr>
          <p:cNvPr id="8" name="コンテンツ プレースホルダー 2">
            <a:extLst>
              <a:ext uri="{FF2B5EF4-FFF2-40B4-BE49-F238E27FC236}">
                <a16:creationId xmlns:a16="http://schemas.microsoft.com/office/drawing/2014/main" id="{450CD1C3-567F-46E8-9541-2002EB23B3D2}"/>
              </a:ext>
            </a:extLst>
          </p:cNvPr>
          <p:cNvSpPr txBox="1">
            <a:spLocks/>
          </p:cNvSpPr>
          <p:nvPr/>
        </p:nvSpPr>
        <p:spPr>
          <a:xfrm>
            <a:off x="6211330" y="1240971"/>
            <a:ext cx="5824151" cy="5577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600" dirty="0"/>
          </a:p>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p:txBody>
      </p:sp>
      <p:sp>
        <p:nvSpPr>
          <p:cNvPr id="34" name="正方形/長方形 33">
            <a:extLst>
              <a:ext uri="{FF2B5EF4-FFF2-40B4-BE49-F238E27FC236}">
                <a16:creationId xmlns:a16="http://schemas.microsoft.com/office/drawing/2014/main" id="{C6243E18-AA92-4BD9-AB20-E51D9A967428}"/>
              </a:ext>
            </a:extLst>
          </p:cNvPr>
          <p:cNvSpPr/>
          <p:nvPr/>
        </p:nvSpPr>
        <p:spPr>
          <a:xfrm>
            <a:off x="11291455" y="3515002"/>
            <a:ext cx="397365" cy="193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D2126A2-93DF-409C-BBE8-BDCF2A521C8E}"/>
              </a:ext>
            </a:extLst>
          </p:cNvPr>
          <p:cNvSpPr/>
          <p:nvPr/>
        </p:nvSpPr>
        <p:spPr>
          <a:xfrm>
            <a:off x="7296588" y="3515002"/>
            <a:ext cx="397365" cy="193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C731AB9C-65FE-4ADB-86B0-1932C45D3629}"/>
              </a:ext>
            </a:extLst>
          </p:cNvPr>
          <p:cNvGrpSpPr/>
          <p:nvPr/>
        </p:nvGrpSpPr>
        <p:grpSpPr>
          <a:xfrm>
            <a:off x="370857" y="5275685"/>
            <a:ext cx="11317963" cy="1005750"/>
            <a:chOff x="5998587" y="3074631"/>
            <a:chExt cx="5719011" cy="2760044"/>
          </a:xfrm>
        </p:grpSpPr>
        <p:sp>
          <p:nvSpPr>
            <p:cNvPr id="96" name="正方形/長方形 95">
              <a:extLst>
                <a:ext uri="{FF2B5EF4-FFF2-40B4-BE49-F238E27FC236}">
                  <a16:creationId xmlns:a16="http://schemas.microsoft.com/office/drawing/2014/main" id="{4980899D-52BB-412E-98D0-81715200B810}"/>
                </a:ext>
              </a:extLst>
            </p:cNvPr>
            <p:cNvSpPr/>
            <p:nvPr/>
          </p:nvSpPr>
          <p:spPr>
            <a:xfrm>
              <a:off x="6051762" y="3198433"/>
              <a:ext cx="5636235" cy="234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ltLang="ja-JP" sz="1600" b="1" dirty="0">
                <a:solidFill>
                  <a:schemeClr val="tx1"/>
                </a:solidFill>
              </a:endParaRPr>
            </a:p>
            <a:p>
              <a:pPr marL="285750" indent="-285750" algn="ctr">
                <a:buFont typeface="Arial" panose="020B0604020202020204" pitchFamily="34" charset="0"/>
                <a:buChar char="•"/>
              </a:pPr>
              <a:r>
                <a:rPr lang="ja-JP" altLang="en-US" sz="1600" b="1" dirty="0">
                  <a:solidFill>
                    <a:schemeClr val="tx1"/>
                  </a:solidFill>
                </a:rPr>
                <a:t>吸着有</a:t>
              </a:r>
              <a:r>
                <a:rPr lang="ja-JP" altLang="en-US" sz="1600" dirty="0">
                  <a:solidFill>
                    <a:schemeClr val="tx1"/>
                  </a:solidFill>
                </a:rPr>
                <a:t>では</a:t>
              </a:r>
              <a:r>
                <a:rPr lang="en-US" altLang="ja-JP" sz="1600" dirty="0">
                  <a:solidFill>
                    <a:schemeClr val="tx1"/>
                  </a:solidFill>
                </a:rPr>
                <a:t>0</a:t>
              </a:r>
              <a:r>
                <a:rPr lang="ja-JP" altLang="en-US" sz="1600" dirty="0">
                  <a:solidFill>
                    <a:schemeClr val="tx1"/>
                  </a:solidFill>
                </a:rPr>
                <a:t>℃から</a:t>
              </a:r>
              <a:r>
                <a:rPr lang="en-US" altLang="ja-JP" sz="1600" dirty="0">
                  <a:solidFill>
                    <a:schemeClr val="tx1"/>
                  </a:solidFill>
                </a:rPr>
                <a:t>67</a:t>
              </a:r>
              <a:r>
                <a:rPr lang="ja-JP" altLang="en-US" sz="1600" dirty="0">
                  <a:solidFill>
                    <a:schemeClr val="tx1"/>
                  </a:solidFill>
                </a:rPr>
                <a:t>分後にヒーターモジュールの温度が</a:t>
              </a:r>
              <a:r>
                <a:rPr lang="en-US" altLang="ja-JP" sz="1600" b="1" dirty="0">
                  <a:solidFill>
                    <a:schemeClr val="accent1"/>
                  </a:solidFill>
                </a:rPr>
                <a:t>-30</a:t>
              </a:r>
              <a:r>
                <a:rPr lang="ja-JP" altLang="en-US" sz="1600" b="1" dirty="0">
                  <a:solidFill>
                    <a:schemeClr val="accent1"/>
                  </a:solidFill>
                </a:rPr>
                <a:t>℃</a:t>
              </a:r>
              <a:r>
                <a:rPr lang="ja-JP" altLang="en-US" sz="1600" dirty="0">
                  <a:solidFill>
                    <a:schemeClr val="tx1"/>
                  </a:solidFill>
                </a:rPr>
                <a:t>に、</a:t>
              </a:r>
              <a:r>
                <a:rPr lang="ja-JP" altLang="en-US" sz="1600" b="1" dirty="0">
                  <a:solidFill>
                    <a:schemeClr val="tx1"/>
                  </a:solidFill>
                </a:rPr>
                <a:t>吸着無</a:t>
              </a:r>
              <a:r>
                <a:rPr lang="ja-JP" altLang="en-US" sz="1600" dirty="0">
                  <a:solidFill>
                    <a:schemeClr val="tx1"/>
                  </a:solidFill>
                </a:rPr>
                <a:t>だと</a:t>
              </a:r>
              <a:r>
                <a:rPr lang="en-US" altLang="ja-JP" sz="1600" dirty="0">
                  <a:solidFill>
                    <a:schemeClr val="tx1"/>
                  </a:solidFill>
                </a:rPr>
                <a:t>54</a:t>
              </a:r>
              <a:r>
                <a:rPr lang="ja-JP" altLang="en-US" sz="1600" dirty="0">
                  <a:solidFill>
                    <a:schemeClr val="tx1"/>
                  </a:solidFill>
                </a:rPr>
                <a:t>分後に約</a:t>
              </a:r>
              <a:r>
                <a:rPr lang="en-US" altLang="ja-JP" sz="1600" dirty="0">
                  <a:solidFill>
                    <a:schemeClr val="tx1"/>
                  </a:solidFill>
                </a:rPr>
                <a:t>12</a:t>
              </a:r>
              <a:r>
                <a:rPr lang="ja-JP" altLang="en-US" sz="1600" dirty="0">
                  <a:solidFill>
                    <a:schemeClr val="tx1"/>
                  </a:solidFill>
                </a:rPr>
                <a:t>℃で温度平衡になる</a:t>
              </a:r>
              <a:r>
                <a:rPr lang="ja-JP" altLang="en-US" sz="1600" b="1" dirty="0">
                  <a:solidFill>
                    <a:schemeClr val="tx1"/>
                  </a:solidFill>
                </a:rPr>
                <a:t>。</a:t>
              </a:r>
              <a:endParaRPr lang="en-US" altLang="ja-JP" sz="1600" dirty="0">
                <a:solidFill>
                  <a:schemeClr val="tx1"/>
                </a:solidFill>
              </a:endParaRPr>
            </a:p>
            <a:p>
              <a:pPr marL="285750" indent="-285750" algn="ctr">
                <a:buFont typeface="Arial" panose="020B0604020202020204" pitchFamily="34" charset="0"/>
                <a:buChar char="•"/>
              </a:pPr>
              <a:r>
                <a:rPr lang="ja-JP" altLang="en-US" sz="1600" dirty="0">
                  <a:solidFill>
                    <a:schemeClr val="tx1"/>
                  </a:solidFill>
                </a:rPr>
                <a:t>発熱を開始した</a:t>
              </a:r>
              <a:r>
                <a:rPr lang="en-US" altLang="ja-JP" sz="1600" dirty="0">
                  <a:solidFill>
                    <a:schemeClr val="tx1"/>
                  </a:solidFill>
                </a:rPr>
                <a:t>1</a:t>
              </a:r>
              <a:r>
                <a:rPr lang="ja-JP" altLang="en-US" sz="1600" dirty="0">
                  <a:solidFill>
                    <a:schemeClr val="tx1"/>
                  </a:solidFill>
                </a:rPr>
                <a:t>分後に</a:t>
              </a:r>
              <a:r>
                <a:rPr lang="ja-JP" altLang="en-US" sz="1600" b="1" dirty="0">
                  <a:solidFill>
                    <a:schemeClr val="tx1"/>
                  </a:solidFill>
                </a:rPr>
                <a:t>吸着有</a:t>
              </a:r>
              <a:r>
                <a:rPr lang="ja-JP" altLang="en-US" sz="1600" dirty="0">
                  <a:solidFill>
                    <a:schemeClr val="tx1"/>
                  </a:solidFill>
                </a:rPr>
                <a:t>だとモジュール温度が</a:t>
              </a:r>
              <a:r>
                <a:rPr lang="ja-JP" altLang="en-US" sz="1600" b="1" dirty="0">
                  <a:solidFill>
                    <a:srgbClr val="FF0000"/>
                  </a:solidFill>
                </a:rPr>
                <a:t>約</a:t>
              </a:r>
              <a:r>
                <a:rPr lang="en-US" altLang="ja-JP" sz="1600" b="1" dirty="0">
                  <a:solidFill>
                    <a:srgbClr val="FF0000"/>
                  </a:solidFill>
                </a:rPr>
                <a:t>7</a:t>
              </a:r>
              <a:r>
                <a:rPr lang="ja-JP" altLang="en-US" sz="1600" b="1" dirty="0">
                  <a:solidFill>
                    <a:srgbClr val="FF0000"/>
                  </a:solidFill>
                </a:rPr>
                <a:t>℃</a:t>
              </a:r>
              <a:r>
                <a:rPr lang="ja-JP" altLang="en-US" sz="1600" b="1" dirty="0">
                  <a:solidFill>
                    <a:schemeClr val="tx1"/>
                  </a:solidFill>
                </a:rPr>
                <a:t>、吸着無</a:t>
              </a:r>
              <a:r>
                <a:rPr lang="ja-JP" altLang="en-US" sz="1600" dirty="0">
                  <a:solidFill>
                    <a:schemeClr val="tx1"/>
                  </a:solidFill>
                </a:rPr>
                <a:t>だと</a:t>
              </a:r>
              <a:r>
                <a:rPr lang="ja-JP" altLang="en-US" sz="1600" b="1" dirty="0">
                  <a:solidFill>
                    <a:srgbClr val="FF0000"/>
                  </a:solidFill>
                </a:rPr>
                <a:t>約</a:t>
              </a:r>
              <a:r>
                <a:rPr lang="en-US" altLang="ja-JP" sz="1600" b="1" dirty="0">
                  <a:solidFill>
                    <a:srgbClr val="FF0000"/>
                  </a:solidFill>
                </a:rPr>
                <a:t>40</a:t>
              </a:r>
              <a:r>
                <a:rPr lang="ja-JP" altLang="en-US" sz="1600" b="1" dirty="0">
                  <a:solidFill>
                    <a:srgbClr val="FF0000"/>
                  </a:solidFill>
                </a:rPr>
                <a:t>℃</a:t>
              </a:r>
              <a:r>
                <a:rPr lang="ja-JP" altLang="en-US" sz="1600" dirty="0">
                  <a:solidFill>
                    <a:schemeClr val="tx1"/>
                  </a:solidFill>
                </a:rPr>
                <a:t>上昇する。</a:t>
              </a:r>
              <a:endParaRPr lang="en-US" altLang="ja-JP" sz="1600" dirty="0">
                <a:solidFill>
                  <a:schemeClr val="tx1"/>
                </a:solidFill>
              </a:endParaRPr>
            </a:p>
            <a:p>
              <a:pPr marL="285750" indent="-285750" algn="ctr">
                <a:buFont typeface="Arial" panose="020B0604020202020204" pitchFamily="34" charset="0"/>
                <a:buChar char="•"/>
              </a:pPr>
              <a:endParaRPr lang="en-US" altLang="ja-JP" sz="1600" b="1" dirty="0">
                <a:solidFill>
                  <a:schemeClr val="tx1"/>
                </a:solidFill>
              </a:endParaRPr>
            </a:p>
          </p:txBody>
        </p:sp>
        <p:sp>
          <p:nvSpPr>
            <p:cNvPr id="97" name="フレーム 96">
              <a:extLst>
                <a:ext uri="{FF2B5EF4-FFF2-40B4-BE49-F238E27FC236}">
                  <a16:creationId xmlns:a16="http://schemas.microsoft.com/office/drawing/2014/main" id="{1C01DC8B-03E8-421A-BC70-207BB6E85EEA}"/>
                </a:ext>
              </a:extLst>
            </p:cNvPr>
            <p:cNvSpPr/>
            <p:nvPr/>
          </p:nvSpPr>
          <p:spPr>
            <a:xfrm>
              <a:off x="5998587" y="3074631"/>
              <a:ext cx="5719011" cy="2760044"/>
            </a:xfrm>
            <a:prstGeom prst="frame">
              <a:avLst>
                <a:gd name="adj1" fmla="val 8366"/>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kumimoji="1" lang="en-US" altLang="ja-JP" dirty="0">
                <a:solidFill>
                  <a:schemeClr val="tx1"/>
                </a:solidFill>
              </a:endParaRPr>
            </a:p>
            <a:p>
              <a:endParaRPr kumimoji="1" lang="ja-JP" altLang="en-US" dirty="0">
                <a:solidFill>
                  <a:schemeClr val="tx1"/>
                </a:solidFill>
              </a:endParaRPr>
            </a:p>
          </p:txBody>
        </p:sp>
      </p:grpSp>
      <p:grpSp>
        <p:nvGrpSpPr>
          <p:cNvPr id="44" name="グループ化 43">
            <a:extLst>
              <a:ext uri="{FF2B5EF4-FFF2-40B4-BE49-F238E27FC236}">
                <a16:creationId xmlns:a16="http://schemas.microsoft.com/office/drawing/2014/main" id="{B9064146-3B90-45B9-94EF-AFFC06A80167}"/>
              </a:ext>
            </a:extLst>
          </p:cNvPr>
          <p:cNvGrpSpPr/>
          <p:nvPr/>
        </p:nvGrpSpPr>
        <p:grpSpPr>
          <a:xfrm>
            <a:off x="7258656" y="1238022"/>
            <a:ext cx="4180182" cy="3796821"/>
            <a:chOff x="7142139" y="1824434"/>
            <a:chExt cx="4787192" cy="4348163"/>
          </a:xfrm>
        </p:grpSpPr>
        <p:cxnSp>
          <p:nvCxnSpPr>
            <p:cNvPr id="45" name="直線矢印コネクタ 44">
              <a:extLst>
                <a:ext uri="{FF2B5EF4-FFF2-40B4-BE49-F238E27FC236}">
                  <a16:creationId xmlns:a16="http://schemas.microsoft.com/office/drawing/2014/main" id="{34AC0CA5-752F-4E93-88BF-7488B46ADC2B}"/>
                </a:ext>
              </a:extLst>
            </p:cNvPr>
            <p:cNvCxnSpPr>
              <a:cxnSpLocks/>
            </p:cNvCxnSpPr>
            <p:nvPr/>
          </p:nvCxnSpPr>
          <p:spPr>
            <a:xfrm>
              <a:off x="11053200" y="3398354"/>
              <a:ext cx="12447" cy="3180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763A106C-D258-4319-AA55-AF89842BF905}"/>
                </a:ext>
              </a:extLst>
            </p:cNvPr>
            <p:cNvCxnSpPr>
              <a:cxnSpLocks/>
            </p:cNvCxnSpPr>
            <p:nvPr/>
          </p:nvCxnSpPr>
          <p:spPr>
            <a:xfrm>
              <a:off x="8745512" y="3398354"/>
              <a:ext cx="296347" cy="1759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グループ化 46">
              <a:extLst>
                <a:ext uri="{FF2B5EF4-FFF2-40B4-BE49-F238E27FC236}">
                  <a16:creationId xmlns:a16="http://schemas.microsoft.com/office/drawing/2014/main" id="{0B337278-9800-4281-B66E-771A078F1F14}"/>
                </a:ext>
              </a:extLst>
            </p:cNvPr>
            <p:cNvGrpSpPr/>
            <p:nvPr/>
          </p:nvGrpSpPr>
          <p:grpSpPr>
            <a:xfrm>
              <a:off x="7142139" y="1824434"/>
              <a:ext cx="4787192" cy="4348163"/>
              <a:chOff x="7142139" y="1824434"/>
              <a:chExt cx="4787192" cy="4348163"/>
            </a:xfrm>
          </p:grpSpPr>
          <p:grpSp>
            <p:nvGrpSpPr>
              <p:cNvPr id="49" name="グループ化 48">
                <a:extLst>
                  <a:ext uri="{FF2B5EF4-FFF2-40B4-BE49-F238E27FC236}">
                    <a16:creationId xmlns:a16="http://schemas.microsoft.com/office/drawing/2014/main" id="{D807AB93-B8AD-4216-86AD-73CB21948FA2}"/>
                  </a:ext>
                </a:extLst>
              </p:cNvPr>
              <p:cNvGrpSpPr/>
              <p:nvPr/>
            </p:nvGrpSpPr>
            <p:grpSpPr>
              <a:xfrm>
                <a:off x="8278519" y="3708967"/>
                <a:ext cx="2498541" cy="2088822"/>
                <a:chOff x="1212316" y="3399543"/>
                <a:chExt cx="3322208" cy="2777420"/>
              </a:xfrm>
            </p:grpSpPr>
            <p:sp>
              <p:nvSpPr>
                <p:cNvPr id="70" name="正方形/長方形 69">
                  <a:extLst>
                    <a:ext uri="{FF2B5EF4-FFF2-40B4-BE49-F238E27FC236}">
                      <a16:creationId xmlns:a16="http://schemas.microsoft.com/office/drawing/2014/main" id="{F41488FB-5394-4D39-A608-79A2C4FB2327}"/>
                    </a:ext>
                  </a:extLst>
                </p:cNvPr>
                <p:cNvSpPr/>
                <p:nvPr/>
              </p:nvSpPr>
              <p:spPr>
                <a:xfrm>
                  <a:off x="3461480" y="3535159"/>
                  <a:ext cx="1073044" cy="77041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kumimoji="1" lang="en-US" altLang="ja-JP" sz="1400" b="1" dirty="0"/>
                </a:p>
              </p:txBody>
            </p:sp>
            <p:grpSp>
              <p:nvGrpSpPr>
                <p:cNvPr id="71" name="グループ化 70">
                  <a:extLst>
                    <a:ext uri="{FF2B5EF4-FFF2-40B4-BE49-F238E27FC236}">
                      <a16:creationId xmlns:a16="http://schemas.microsoft.com/office/drawing/2014/main" id="{A40E8227-A29E-40D4-9886-1E92EC267240}"/>
                    </a:ext>
                  </a:extLst>
                </p:cNvPr>
                <p:cNvGrpSpPr/>
                <p:nvPr/>
              </p:nvGrpSpPr>
              <p:grpSpPr>
                <a:xfrm>
                  <a:off x="1212316" y="3399543"/>
                  <a:ext cx="3322208" cy="2777420"/>
                  <a:chOff x="1212316" y="3399543"/>
                  <a:chExt cx="3322208" cy="2777420"/>
                </a:xfrm>
              </p:grpSpPr>
              <p:sp>
                <p:nvSpPr>
                  <p:cNvPr id="72" name="正方形/長方形 71">
                    <a:extLst>
                      <a:ext uri="{FF2B5EF4-FFF2-40B4-BE49-F238E27FC236}">
                        <a16:creationId xmlns:a16="http://schemas.microsoft.com/office/drawing/2014/main" id="{15ED02BB-0A2C-49DF-8D2A-5B8B74D6BC71}"/>
                      </a:ext>
                    </a:extLst>
                  </p:cNvPr>
                  <p:cNvSpPr/>
                  <p:nvPr/>
                </p:nvSpPr>
                <p:spPr>
                  <a:xfrm>
                    <a:off x="1212316" y="3535159"/>
                    <a:ext cx="999371" cy="76294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p>
                  <a:p>
                    <a:pPr algn="ctr"/>
                    <a:endParaRPr lang="en-US" altLang="ja-JP" sz="1400" b="1" dirty="0"/>
                  </a:p>
                </p:txBody>
              </p:sp>
              <p:sp>
                <p:nvSpPr>
                  <p:cNvPr id="73" name="正方形/長方形 72">
                    <a:extLst>
                      <a:ext uri="{FF2B5EF4-FFF2-40B4-BE49-F238E27FC236}">
                        <a16:creationId xmlns:a16="http://schemas.microsoft.com/office/drawing/2014/main" id="{81D7342D-4328-438B-A028-AFC969C6BE89}"/>
                      </a:ext>
                    </a:extLst>
                  </p:cNvPr>
                  <p:cNvSpPr/>
                  <p:nvPr/>
                </p:nvSpPr>
                <p:spPr>
                  <a:xfrm>
                    <a:off x="1214202" y="5670510"/>
                    <a:ext cx="3320322" cy="5064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t>ファン電圧</a:t>
                    </a:r>
                    <a:r>
                      <a:rPr kumimoji="1" lang="en-US" altLang="ja-JP" sz="1400" b="1" dirty="0"/>
                      <a:t>(</a:t>
                    </a:r>
                    <a:r>
                      <a:rPr lang="en-US" altLang="ja-JP" sz="1400" b="1" dirty="0"/>
                      <a:t>8.1V</a:t>
                    </a:r>
                    <a:r>
                      <a:rPr kumimoji="1" lang="en-US" altLang="ja-JP" sz="1400" b="1" dirty="0"/>
                      <a:t>)</a:t>
                    </a:r>
                    <a:endParaRPr kumimoji="1" lang="ja-JP" altLang="en-US" sz="1400" b="1" dirty="0"/>
                  </a:p>
                </p:txBody>
              </p:sp>
              <p:sp>
                <p:nvSpPr>
                  <p:cNvPr id="74" name="正方形/長方形 73">
                    <a:extLst>
                      <a:ext uri="{FF2B5EF4-FFF2-40B4-BE49-F238E27FC236}">
                        <a16:creationId xmlns:a16="http://schemas.microsoft.com/office/drawing/2014/main" id="{0630DD1F-A30A-4228-9BEF-2676EE8333A9}"/>
                      </a:ext>
                    </a:extLst>
                  </p:cNvPr>
                  <p:cNvSpPr/>
                  <p:nvPr/>
                </p:nvSpPr>
                <p:spPr>
                  <a:xfrm>
                    <a:off x="1214202" y="4305569"/>
                    <a:ext cx="3320322" cy="135336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銅ペルチェユニット</a:t>
                    </a:r>
                    <a:r>
                      <a:rPr kumimoji="1" lang="en-US" altLang="ja-JP" sz="1400" b="1" dirty="0"/>
                      <a:t>(2.5A)</a:t>
                    </a:r>
                    <a:endParaRPr kumimoji="1" lang="ja-JP" altLang="en-US" sz="1400" b="1" dirty="0"/>
                  </a:p>
                </p:txBody>
              </p:sp>
              <p:sp>
                <p:nvSpPr>
                  <p:cNvPr id="75" name="正方形/長方形 74">
                    <a:extLst>
                      <a:ext uri="{FF2B5EF4-FFF2-40B4-BE49-F238E27FC236}">
                        <a16:creationId xmlns:a16="http://schemas.microsoft.com/office/drawing/2014/main" id="{1AAE8B88-56E6-4CDE-B157-F5E1C73E490F}"/>
                      </a:ext>
                    </a:extLst>
                  </p:cNvPr>
                  <p:cNvSpPr/>
                  <p:nvPr/>
                </p:nvSpPr>
                <p:spPr>
                  <a:xfrm>
                    <a:off x="2209801" y="3941613"/>
                    <a:ext cx="1251679" cy="36806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b="1" dirty="0"/>
                      <a:t>Laird</a:t>
                    </a:r>
                    <a:r>
                      <a:rPr kumimoji="1" lang="ja-JP" altLang="en-US" sz="700" b="1" dirty="0"/>
                      <a:t>ペルチェ</a:t>
                    </a:r>
                    <a:r>
                      <a:rPr kumimoji="1" lang="en-US" altLang="ja-JP" sz="700" b="1" dirty="0"/>
                      <a:t>(1.5A</a:t>
                    </a:r>
                    <a:r>
                      <a:rPr kumimoji="1" lang="ja-JP" altLang="en-US" sz="700" b="1" dirty="0"/>
                      <a:t>ずつ</a:t>
                    </a:r>
                    <a:r>
                      <a:rPr kumimoji="1" lang="en-US" altLang="ja-JP" sz="700" b="1" dirty="0"/>
                      <a:t>)</a:t>
                    </a:r>
                    <a:endParaRPr kumimoji="1" lang="ja-JP" altLang="en-US" sz="700" b="1" dirty="0"/>
                  </a:p>
                </p:txBody>
              </p:sp>
              <p:sp>
                <p:nvSpPr>
                  <p:cNvPr id="76" name="正方形/長方形 75">
                    <a:extLst>
                      <a:ext uri="{FF2B5EF4-FFF2-40B4-BE49-F238E27FC236}">
                        <a16:creationId xmlns:a16="http://schemas.microsoft.com/office/drawing/2014/main" id="{9D356B69-BB40-4E1A-ACE4-F0C4E09C46FA}"/>
                      </a:ext>
                    </a:extLst>
                  </p:cNvPr>
                  <p:cNvSpPr/>
                  <p:nvPr/>
                </p:nvSpPr>
                <p:spPr>
                  <a:xfrm>
                    <a:off x="1901288" y="3539259"/>
                    <a:ext cx="1983107" cy="394149"/>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endParaRPr kumimoji="1" lang="ja-JP" altLang="en-US" b="1" dirty="0"/>
                  </a:p>
                </p:txBody>
              </p:sp>
              <p:sp>
                <p:nvSpPr>
                  <p:cNvPr id="77" name="正方形/長方形 76">
                    <a:extLst>
                      <a:ext uri="{FF2B5EF4-FFF2-40B4-BE49-F238E27FC236}">
                        <a16:creationId xmlns:a16="http://schemas.microsoft.com/office/drawing/2014/main" id="{3EF4509C-D5BD-48A3-BFD0-813ED83EF192}"/>
                      </a:ext>
                    </a:extLst>
                  </p:cNvPr>
                  <p:cNvSpPr/>
                  <p:nvPr/>
                </p:nvSpPr>
                <p:spPr>
                  <a:xfrm>
                    <a:off x="2263201" y="3399543"/>
                    <a:ext cx="1133632" cy="158939"/>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直線コネクタ 77">
                    <a:extLst>
                      <a:ext uri="{FF2B5EF4-FFF2-40B4-BE49-F238E27FC236}">
                        <a16:creationId xmlns:a16="http://schemas.microsoft.com/office/drawing/2014/main" id="{D541DC48-F9E8-4A81-A156-1E9ED0E4E168}"/>
                      </a:ext>
                    </a:extLst>
                  </p:cNvPr>
                  <p:cNvCxnSpPr>
                    <a:cxnSpLocks/>
                  </p:cNvCxnSpPr>
                  <p:nvPr/>
                </p:nvCxnSpPr>
                <p:spPr>
                  <a:xfrm>
                    <a:off x="2209801" y="4120622"/>
                    <a:ext cx="1251679"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52" name="グループ化 51">
                <a:extLst>
                  <a:ext uri="{FF2B5EF4-FFF2-40B4-BE49-F238E27FC236}">
                    <a16:creationId xmlns:a16="http://schemas.microsoft.com/office/drawing/2014/main" id="{75F8DB0E-855E-4D17-8ACE-0441E9630447}"/>
                  </a:ext>
                </a:extLst>
              </p:cNvPr>
              <p:cNvGrpSpPr/>
              <p:nvPr/>
            </p:nvGrpSpPr>
            <p:grpSpPr>
              <a:xfrm>
                <a:off x="7326910" y="1824434"/>
                <a:ext cx="4336474" cy="4348163"/>
                <a:chOff x="7357110" y="1828799"/>
                <a:chExt cx="4336474" cy="4348163"/>
              </a:xfrm>
              <a:solidFill>
                <a:srgbClr val="00B0F0"/>
              </a:solidFill>
            </p:grpSpPr>
            <p:sp>
              <p:nvSpPr>
                <p:cNvPr id="67" name="フレーム 66">
                  <a:extLst>
                    <a:ext uri="{FF2B5EF4-FFF2-40B4-BE49-F238E27FC236}">
                      <a16:creationId xmlns:a16="http://schemas.microsoft.com/office/drawing/2014/main" id="{CFCC2C87-F77E-4DA5-A795-26DB226ED181}"/>
                    </a:ext>
                  </a:extLst>
                </p:cNvPr>
                <p:cNvSpPr/>
                <p:nvPr/>
              </p:nvSpPr>
              <p:spPr>
                <a:xfrm>
                  <a:off x="7357110" y="1828799"/>
                  <a:ext cx="4336474" cy="4348163"/>
                </a:xfrm>
                <a:prstGeom prst="frame">
                  <a:avLst>
                    <a:gd name="adj1" fmla="val 8148"/>
                  </a:avLst>
                </a:prstGeom>
                <a:grpFill/>
                <a:ln w="28575">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kumimoji="1" lang="ja-JP" altLang="en-US" dirty="0">
                    <a:solidFill>
                      <a:schemeClr val="tx1"/>
                    </a:solidFill>
                  </a:endParaRPr>
                </a:p>
              </p:txBody>
            </p:sp>
            <p:sp>
              <p:nvSpPr>
                <p:cNvPr id="68" name="テキスト ボックス 67">
                  <a:extLst>
                    <a:ext uri="{FF2B5EF4-FFF2-40B4-BE49-F238E27FC236}">
                      <a16:creationId xmlns:a16="http://schemas.microsoft.com/office/drawing/2014/main" id="{D6A85704-BB9A-4732-B265-F5916C266E20}"/>
                    </a:ext>
                  </a:extLst>
                </p:cNvPr>
                <p:cNvSpPr txBox="1"/>
                <p:nvPr/>
              </p:nvSpPr>
              <p:spPr>
                <a:xfrm>
                  <a:off x="8413410" y="1839948"/>
                  <a:ext cx="2454010" cy="352470"/>
                </a:xfrm>
                <a:prstGeom prst="rect">
                  <a:avLst/>
                </a:prstGeom>
                <a:grpFill/>
                <a:ln>
                  <a:solidFill>
                    <a:srgbClr val="00B0F0"/>
                  </a:solidFill>
                </a:ln>
              </p:spPr>
              <p:txBody>
                <a:bodyPr wrap="square" rtlCol="0">
                  <a:spAutoFit/>
                </a:bodyPr>
                <a:lstStyle/>
                <a:p>
                  <a:r>
                    <a:rPr kumimoji="1" lang="ja-JP" altLang="en-US" sz="1400" b="1" dirty="0">
                      <a:solidFill>
                        <a:schemeClr val="bg1"/>
                      </a:solidFill>
                    </a:rPr>
                    <a:t>恒温槽</a:t>
                  </a:r>
                  <a:r>
                    <a:rPr kumimoji="1" lang="en-US" altLang="ja-JP" sz="1400" b="1" dirty="0">
                      <a:solidFill>
                        <a:schemeClr val="bg1"/>
                      </a:solidFill>
                    </a:rPr>
                    <a:t>(-45</a:t>
                  </a:r>
                  <a:r>
                    <a:rPr kumimoji="1" lang="ja-JP" altLang="en-US" sz="1400" b="1" dirty="0">
                      <a:solidFill>
                        <a:schemeClr val="bg1"/>
                      </a:solidFill>
                    </a:rPr>
                    <a:t>℃設定</a:t>
                  </a:r>
                  <a:r>
                    <a:rPr kumimoji="1" lang="en-US" altLang="ja-JP" sz="1400" b="1" dirty="0">
                      <a:solidFill>
                        <a:schemeClr val="bg1"/>
                      </a:solidFill>
                    </a:rPr>
                    <a:t>)</a:t>
                  </a:r>
                  <a:endParaRPr kumimoji="1" lang="ja-JP" altLang="en-US" sz="1400" b="1" dirty="0">
                    <a:solidFill>
                      <a:schemeClr val="bg1"/>
                    </a:solidFill>
                  </a:endParaRPr>
                </a:p>
              </p:txBody>
            </p:sp>
          </p:grpSp>
          <p:cxnSp>
            <p:nvCxnSpPr>
              <p:cNvPr id="54" name="コネクタ: 曲線 53">
                <a:extLst>
                  <a:ext uri="{FF2B5EF4-FFF2-40B4-BE49-F238E27FC236}">
                    <a16:creationId xmlns:a16="http://schemas.microsoft.com/office/drawing/2014/main" id="{B7E51DCD-736F-4EE5-B12C-C10DBEEF9FE5}"/>
                  </a:ext>
                </a:extLst>
              </p:cNvPr>
              <p:cNvCxnSpPr>
                <a:cxnSpLocks/>
              </p:cNvCxnSpPr>
              <p:nvPr/>
            </p:nvCxnSpPr>
            <p:spPr>
              <a:xfrm flipV="1">
                <a:off x="10778447" y="3611984"/>
                <a:ext cx="1150884" cy="354366"/>
              </a:xfrm>
              <a:prstGeom prst="curvedConnector3">
                <a:avLst>
                  <a:gd name="adj1" fmla="val 20306"/>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5862EA0F-3A2F-456E-AF10-B25DD0E50012}"/>
                  </a:ext>
                </a:extLst>
              </p:cNvPr>
              <p:cNvGrpSpPr/>
              <p:nvPr/>
            </p:nvGrpSpPr>
            <p:grpSpPr>
              <a:xfrm>
                <a:off x="7142139" y="3512505"/>
                <a:ext cx="2777163" cy="207000"/>
                <a:chOff x="7141828" y="3371823"/>
                <a:chExt cx="2777163" cy="207000"/>
              </a:xfrm>
            </p:grpSpPr>
            <p:sp>
              <p:nvSpPr>
                <p:cNvPr id="65" name="正方形/長方形 64">
                  <a:extLst>
                    <a:ext uri="{FF2B5EF4-FFF2-40B4-BE49-F238E27FC236}">
                      <a16:creationId xmlns:a16="http://schemas.microsoft.com/office/drawing/2014/main" id="{64B7FBC5-6277-4BCB-95A9-C97AD4F9DF42}"/>
                    </a:ext>
                  </a:extLst>
                </p:cNvPr>
                <p:cNvSpPr/>
                <p:nvPr/>
              </p:nvSpPr>
              <p:spPr>
                <a:xfrm>
                  <a:off x="7141828" y="3515002"/>
                  <a:ext cx="1912415" cy="63821"/>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9B7EA321-EA45-46AC-85C9-26D6344B10D7}"/>
                    </a:ext>
                  </a:extLst>
                </p:cNvPr>
                <p:cNvSpPr/>
                <p:nvPr/>
              </p:nvSpPr>
              <p:spPr>
                <a:xfrm>
                  <a:off x="9054243" y="3371823"/>
                  <a:ext cx="864748" cy="19829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12.</a:t>
                  </a:r>
                  <a:r>
                    <a:rPr kumimoji="1" lang="ja-JP" altLang="en-US" sz="1100" b="1" dirty="0">
                      <a:solidFill>
                        <a:schemeClr val="tx1"/>
                      </a:solidFill>
                    </a:rPr>
                    <a:t>９</a:t>
                  </a:r>
                  <a:r>
                    <a:rPr kumimoji="1" lang="en-US" altLang="ja-JP" sz="1100" b="1" dirty="0">
                      <a:solidFill>
                        <a:schemeClr val="tx1"/>
                      </a:solidFill>
                    </a:rPr>
                    <a:t>W</a:t>
                  </a:r>
                  <a:endParaRPr kumimoji="1" lang="ja-JP" altLang="en-US" sz="1100" b="1" dirty="0">
                    <a:solidFill>
                      <a:schemeClr val="tx1"/>
                    </a:solidFill>
                  </a:endParaRPr>
                </a:p>
              </p:txBody>
            </p:sp>
          </p:grpSp>
          <p:sp>
            <p:nvSpPr>
              <p:cNvPr id="57" name="テキスト ボックス 56">
                <a:extLst>
                  <a:ext uri="{FF2B5EF4-FFF2-40B4-BE49-F238E27FC236}">
                    <a16:creationId xmlns:a16="http://schemas.microsoft.com/office/drawing/2014/main" id="{9B65A54E-2808-4AFE-AB1C-F1A4DDFB41DB}"/>
                  </a:ext>
                </a:extLst>
              </p:cNvPr>
              <p:cNvSpPr txBox="1"/>
              <p:nvPr/>
            </p:nvSpPr>
            <p:spPr>
              <a:xfrm>
                <a:off x="10837218" y="2355691"/>
                <a:ext cx="396528" cy="1178379"/>
              </a:xfrm>
              <a:prstGeom prst="rect">
                <a:avLst/>
              </a:prstGeom>
              <a:noFill/>
            </p:spPr>
            <p:txBody>
              <a:bodyPr vert="eaVert" wrap="square" rtlCol="0">
                <a:spAutoFit/>
              </a:bodyPr>
              <a:lstStyle/>
              <a:p>
                <a:r>
                  <a:rPr lang="ja-JP" altLang="en-US" sz="1050" b="1" dirty="0"/>
                  <a:t>真空チューブ</a:t>
                </a:r>
                <a:endParaRPr kumimoji="1" lang="ja-JP" altLang="en-US" sz="1050" b="1" dirty="0"/>
              </a:p>
            </p:txBody>
          </p:sp>
          <p:sp>
            <p:nvSpPr>
              <p:cNvPr id="58" name="テキスト ボックス 57">
                <a:extLst>
                  <a:ext uri="{FF2B5EF4-FFF2-40B4-BE49-F238E27FC236}">
                    <a16:creationId xmlns:a16="http://schemas.microsoft.com/office/drawing/2014/main" id="{C60E78D7-73E6-4C7D-AF0A-9D9AE9C2D974}"/>
                  </a:ext>
                </a:extLst>
              </p:cNvPr>
              <p:cNvSpPr txBox="1"/>
              <p:nvPr/>
            </p:nvSpPr>
            <p:spPr>
              <a:xfrm>
                <a:off x="8163938" y="2188053"/>
                <a:ext cx="581574" cy="1684201"/>
              </a:xfrm>
              <a:prstGeom prst="rect">
                <a:avLst/>
              </a:prstGeom>
              <a:noFill/>
            </p:spPr>
            <p:txBody>
              <a:bodyPr vert="eaVert" wrap="square" rtlCol="0">
                <a:spAutoFit/>
              </a:bodyPr>
              <a:lstStyle/>
              <a:p>
                <a:pPr algn="ctr"/>
                <a:r>
                  <a:rPr kumimoji="1" lang="ja-JP" altLang="en-US" sz="1050" b="1" dirty="0"/>
                  <a:t>ヒーターモジュール　センサー部</a:t>
                </a:r>
              </a:p>
            </p:txBody>
          </p:sp>
          <p:cxnSp>
            <p:nvCxnSpPr>
              <p:cNvPr id="59" name="コネクタ: 曲線 58">
                <a:extLst>
                  <a:ext uri="{FF2B5EF4-FFF2-40B4-BE49-F238E27FC236}">
                    <a16:creationId xmlns:a16="http://schemas.microsoft.com/office/drawing/2014/main" id="{D40123FC-CA3C-4958-BAE9-C046E8A404B4}"/>
                  </a:ext>
                </a:extLst>
              </p:cNvPr>
              <p:cNvCxnSpPr>
                <a:cxnSpLocks/>
              </p:cNvCxnSpPr>
              <p:nvPr/>
            </p:nvCxnSpPr>
            <p:spPr>
              <a:xfrm>
                <a:off x="7150125" y="3527156"/>
                <a:ext cx="1885058" cy="715882"/>
              </a:xfrm>
              <a:prstGeom prst="curvedConnector3">
                <a:avLst>
                  <a:gd name="adj1" fmla="val 50686"/>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コネクタ: 曲線 59">
                <a:extLst>
                  <a:ext uri="{FF2B5EF4-FFF2-40B4-BE49-F238E27FC236}">
                    <a16:creationId xmlns:a16="http://schemas.microsoft.com/office/drawing/2014/main" id="{65E9C7E8-1ED6-4AE0-86C1-0D995A5700AE}"/>
                  </a:ext>
                </a:extLst>
              </p:cNvPr>
              <p:cNvCxnSpPr>
                <a:cxnSpLocks/>
              </p:cNvCxnSpPr>
              <p:nvPr/>
            </p:nvCxnSpPr>
            <p:spPr>
              <a:xfrm>
                <a:off x="7155720" y="3551962"/>
                <a:ext cx="1873251" cy="721938"/>
              </a:xfrm>
              <a:prstGeom prst="curvedConnector3">
                <a:avLst>
                  <a:gd name="adj1" fmla="val 49326"/>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コネクタ: 曲線 60">
                <a:extLst>
                  <a:ext uri="{FF2B5EF4-FFF2-40B4-BE49-F238E27FC236}">
                    <a16:creationId xmlns:a16="http://schemas.microsoft.com/office/drawing/2014/main" id="{3770984A-7650-47F4-83A1-634765B51287}"/>
                  </a:ext>
                </a:extLst>
              </p:cNvPr>
              <p:cNvCxnSpPr>
                <a:cxnSpLocks/>
              </p:cNvCxnSpPr>
              <p:nvPr/>
            </p:nvCxnSpPr>
            <p:spPr>
              <a:xfrm>
                <a:off x="7162965" y="3594404"/>
                <a:ext cx="1239175" cy="918542"/>
              </a:xfrm>
              <a:prstGeom prst="curvedConnector3">
                <a:avLst>
                  <a:gd name="adj1" fmla="val 7138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コネクタ: 曲線 61">
                <a:extLst>
                  <a:ext uri="{FF2B5EF4-FFF2-40B4-BE49-F238E27FC236}">
                    <a16:creationId xmlns:a16="http://schemas.microsoft.com/office/drawing/2014/main" id="{57DFCF89-9E73-49CC-949E-CDE20A2CD36B}"/>
                  </a:ext>
                </a:extLst>
              </p:cNvPr>
              <p:cNvCxnSpPr>
                <a:cxnSpLocks/>
              </p:cNvCxnSpPr>
              <p:nvPr/>
            </p:nvCxnSpPr>
            <p:spPr>
              <a:xfrm>
                <a:off x="7159835" y="3619360"/>
                <a:ext cx="1242305" cy="928261"/>
              </a:xfrm>
              <a:prstGeom prst="curvedConnector3">
                <a:avLst>
                  <a:gd name="adj1" fmla="val 69507"/>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コネクタ: 曲線 62">
                <a:extLst>
                  <a:ext uri="{FF2B5EF4-FFF2-40B4-BE49-F238E27FC236}">
                    <a16:creationId xmlns:a16="http://schemas.microsoft.com/office/drawing/2014/main" id="{D3144EA2-4EBB-4605-9C98-A54FD9C1CC8A}"/>
                  </a:ext>
                </a:extLst>
              </p:cNvPr>
              <p:cNvCxnSpPr>
                <a:cxnSpLocks/>
                <a:stCxn id="65" idx="1"/>
              </p:cNvCxnSpPr>
              <p:nvPr/>
            </p:nvCxnSpPr>
            <p:spPr>
              <a:xfrm rot="10800000" flipH="1" flipV="1">
                <a:off x="7142139" y="3687595"/>
                <a:ext cx="1185026" cy="1840696"/>
              </a:xfrm>
              <a:prstGeom prst="curvedConnector4">
                <a:avLst>
                  <a:gd name="adj1" fmla="val 60790"/>
                  <a:gd name="adj2" fmla="val 99918"/>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コネクタ: 曲線 63">
                <a:extLst>
                  <a:ext uri="{FF2B5EF4-FFF2-40B4-BE49-F238E27FC236}">
                    <a16:creationId xmlns:a16="http://schemas.microsoft.com/office/drawing/2014/main" id="{C1CD8F6C-7C2B-4A38-A02E-44B17F359EE6}"/>
                  </a:ext>
                </a:extLst>
              </p:cNvPr>
              <p:cNvCxnSpPr>
                <a:cxnSpLocks/>
                <a:stCxn id="65" idx="1"/>
              </p:cNvCxnSpPr>
              <p:nvPr/>
            </p:nvCxnSpPr>
            <p:spPr>
              <a:xfrm rot="10800000" flipH="1" flipV="1">
                <a:off x="7142139" y="3687595"/>
                <a:ext cx="1200482" cy="1799206"/>
              </a:xfrm>
              <a:prstGeom prst="curvedConnector4">
                <a:avLst>
                  <a:gd name="adj1" fmla="val 62042"/>
                  <a:gd name="adj2" fmla="val 100616"/>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aphicFrame>
        <p:nvGraphicFramePr>
          <p:cNvPr id="43" name="グラフ 42">
            <a:extLst>
              <a:ext uri="{FF2B5EF4-FFF2-40B4-BE49-F238E27FC236}">
                <a16:creationId xmlns:a16="http://schemas.microsoft.com/office/drawing/2014/main" id="{3DDA2695-D31F-4638-B696-2876AC7DE46C}"/>
              </a:ext>
            </a:extLst>
          </p:cNvPr>
          <p:cNvGraphicFramePr>
            <a:graphicFrameLocks/>
          </p:cNvGraphicFramePr>
          <p:nvPr>
            <p:extLst>
              <p:ext uri="{D42A27DB-BD31-4B8C-83A1-F6EECF244321}">
                <p14:modId xmlns:p14="http://schemas.microsoft.com/office/powerpoint/2010/main" val="1698515074"/>
              </p:ext>
            </p:extLst>
          </p:nvPr>
        </p:nvGraphicFramePr>
        <p:xfrm>
          <a:off x="1257361" y="2060251"/>
          <a:ext cx="5420565" cy="32575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621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0990AB7-AE64-451B-916B-2FED8F923F17}"/>
              </a:ext>
            </a:extLst>
          </p:cNvPr>
          <p:cNvSpPr/>
          <p:nvPr/>
        </p:nvSpPr>
        <p:spPr>
          <a:xfrm>
            <a:off x="906181" y="4563723"/>
            <a:ext cx="9832570" cy="16892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ltLang="ja-JP" sz="1600" b="1" dirty="0">
              <a:solidFill>
                <a:schemeClr val="tx1"/>
              </a:solidFill>
            </a:endParaRPr>
          </a:p>
          <a:p>
            <a:pPr algn="ctr"/>
            <a:endParaRPr lang="en-US" altLang="ja-JP" sz="1600" b="1" dirty="0">
              <a:solidFill>
                <a:schemeClr val="tx1"/>
              </a:solidFill>
            </a:endParaRPr>
          </a:p>
          <a:p>
            <a:pPr marL="285750" indent="-285750" algn="ctr">
              <a:buFont typeface="Arial" panose="020B0604020202020204" pitchFamily="34" charset="0"/>
              <a:buChar char="•"/>
            </a:pPr>
            <a:endParaRPr lang="en-US" altLang="ja-JP" sz="1600" b="1" dirty="0">
              <a:solidFill>
                <a:schemeClr val="tx1"/>
              </a:solidFill>
            </a:endParaRPr>
          </a:p>
        </p:txBody>
      </p:sp>
      <p:sp>
        <p:nvSpPr>
          <p:cNvPr id="2" name="タイトル 1">
            <a:extLst>
              <a:ext uri="{FF2B5EF4-FFF2-40B4-BE49-F238E27FC236}">
                <a16:creationId xmlns:a16="http://schemas.microsoft.com/office/drawing/2014/main" id="{52E7FABF-708D-43D1-9B6F-A61B979E637B}"/>
              </a:ext>
            </a:extLst>
          </p:cNvPr>
          <p:cNvSpPr>
            <a:spLocks noGrp="1"/>
          </p:cNvSpPr>
          <p:nvPr>
            <p:ph type="title"/>
          </p:nvPr>
        </p:nvSpPr>
        <p:spPr>
          <a:xfrm>
            <a:off x="838200" y="18256"/>
            <a:ext cx="10515600" cy="1086644"/>
          </a:xfrm>
        </p:spPr>
        <p:txBody>
          <a:bodyPr/>
          <a:lstStyle/>
          <a:p>
            <a:r>
              <a:rPr kumimoji="1" lang="ja-JP" altLang="en-US" b="1" dirty="0"/>
              <a:t>結論</a:t>
            </a:r>
          </a:p>
        </p:txBody>
      </p:sp>
      <p:sp>
        <p:nvSpPr>
          <p:cNvPr id="3" name="コンテンツ プレースホルダー 2">
            <a:extLst>
              <a:ext uri="{FF2B5EF4-FFF2-40B4-BE49-F238E27FC236}">
                <a16:creationId xmlns:a16="http://schemas.microsoft.com/office/drawing/2014/main" id="{9307FF4D-70CA-43F0-9DC1-DC00C2FF8C2E}"/>
              </a:ext>
            </a:extLst>
          </p:cNvPr>
          <p:cNvSpPr>
            <a:spLocks noGrp="1"/>
          </p:cNvSpPr>
          <p:nvPr>
            <p:ph idx="1"/>
          </p:nvPr>
        </p:nvSpPr>
        <p:spPr>
          <a:xfrm>
            <a:off x="838199" y="1238022"/>
            <a:ext cx="10769221" cy="4470992"/>
          </a:xfrm>
        </p:spPr>
        <p:txBody>
          <a:bodyPr>
            <a:normAutofit/>
          </a:bodyPr>
          <a:lstStyle/>
          <a:p>
            <a:pPr marL="0" indent="0">
              <a:buNone/>
            </a:pPr>
            <a:r>
              <a:rPr kumimoji="1" lang="en-US" altLang="ja-JP" sz="1800" b="1" dirty="0"/>
              <a:t>【</a:t>
            </a:r>
            <a:r>
              <a:rPr kumimoji="1" lang="ja-JP" altLang="en-US" sz="1800" b="1" dirty="0"/>
              <a:t>この</a:t>
            </a:r>
            <a:r>
              <a:rPr lang="ja-JP" altLang="en-US" sz="1800" b="1" dirty="0"/>
              <a:t>冷却システムが最も性能高く発揮できる</a:t>
            </a:r>
            <a:r>
              <a:rPr kumimoji="1" lang="ja-JP" altLang="en-US" sz="1800" b="1" dirty="0"/>
              <a:t>条件</a:t>
            </a:r>
            <a:r>
              <a:rPr kumimoji="1" lang="en-US" altLang="ja-JP" sz="1800" b="1" dirty="0"/>
              <a:t>】</a:t>
            </a:r>
          </a:p>
          <a:p>
            <a:pPr marL="0" indent="0">
              <a:buNone/>
            </a:pPr>
            <a:endParaRPr kumimoji="1" lang="en-US" altLang="ja-JP" sz="1800" dirty="0"/>
          </a:p>
          <a:p>
            <a:pPr marL="0" indent="0">
              <a:buNone/>
            </a:pPr>
            <a:endParaRPr lang="en-US" altLang="ja-JP" sz="1800" dirty="0"/>
          </a:p>
          <a:p>
            <a:pPr marL="0" indent="0">
              <a:buNone/>
            </a:pPr>
            <a:endParaRPr kumimoji="1" lang="en-US" altLang="ja-JP" sz="1800" dirty="0"/>
          </a:p>
          <a:p>
            <a:pPr marL="0" indent="0">
              <a:buNone/>
            </a:pPr>
            <a:endParaRPr lang="en-US" altLang="ja-JP" sz="1800" dirty="0"/>
          </a:p>
          <a:p>
            <a:pPr marL="0" indent="0">
              <a:buNone/>
            </a:pPr>
            <a:endParaRPr kumimoji="1" lang="en-US" altLang="ja-JP" sz="1800" dirty="0"/>
          </a:p>
          <a:p>
            <a:pPr marL="0" indent="0">
              <a:buNone/>
            </a:pPr>
            <a:endParaRPr lang="en-US" altLang="ja-JP" sz="1800" dirty="0"/>
          </a:p>
          <a:p>
            <a:pPr marL="0" indent="0">
              <a:buNone/>
            </a:pPr>
            <a:endParaRPr kumimoji="1" lang="en-US" altLang="ja-JP" sz="1800" dirty="0"/>
          </a:p>
          <a:p>
            <a:endParaRPr kumimoji="1" lang="en-US" altLang="ja-JP" sz="1800" dirty="0"/>
          </a:p>
        </p:txBody>
      </p:sp>
      <p:sp>
        <p:nvSpPr>
          <p:cNvPr id="4" name="日付プレースホルダー 3">
            <a:extLst>
              <a:ext uri="{FF2B5EF4-FFF2-40B4-BE49-F238E27FC236}">
                <a16:creationId xmlns:a16="http://schemas.microsoft.com/office/drawing/2014/main" id="{5DD1216E-43DB-4D4A-B585-CCB9DA30B92B}"/>
              </a:ext>
            </a:extLst>
          </p:cNvPr>
          <p:cNvSpPr>
            <a:spLocks noGrp="1"/>
          </p:cNvSpPr>
          <p:nvPr>
            <p:ph type="dt" sz="half" idx="10"/>
          </p:nvPr>
        </p:nvSpPr>
        <p:spPr/>
        <p:txBody>
          <a:bodyPr/>
          <a:lstStyle/>
          <a:p>
            <a:fld id="{27740F8A-F707-41C2-B560-A730862F5624}"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D56C0B35-E7C0-41ED-8B64-BBA7B5098556}"/>
              </a:ext>
            </a:extLst>
          </p:cNvPr>
          <p:cNvSpPr>
            <a:spLocks noGrp="1"/>
          </p:cNvSpPr>
          <p:nvPr>
            <p:ph type="ftr" sz="quarter" idx="11"/>
          </p:nvPr>
        </p:nvSpPr>
        <p:spPr/>
        <p:txBody>
          <a:bodyPr/>
          <a:lstStyle/>
          <a:p>
            <a:r>
              <a:rPr kumimoji="1" lang="en-US" altLang="ja-JP"/>
              <a:t>TCHoU</a:t>
            </a:r>
            <a:endParaRPr kumimoji="1" lang="ja-JP" altLang="en-US" dirty="0"/>
          </a:p>
        </p:txBody>
      </p:sp>
      <p:sp>
        <p:nvSpPr>
          <p:cNvPr id="6" name="スライド番号プレースホルダー 5">
            <a:extLst>
              <a:ext uri="{FF2B5EF4-FFF2-40B4-BE49-F238E27FC236}">
                <a16:creationId xmlns:a16="http://schemas.microsoft.com/office/drawing/2014/main" id="{BD4648B1-DFD9-4621-B58E-B6F0F125F5F6}"/>
              </a:ext>
            </a:extLst>
          </p:cNvPr>
          <p:cNvSpPr>
            <a:spLocks noGrp="1"/>
          </p:cNvSpPr>
          <p:nvPr>
            <p:ph type="sldNum" sz="quarter" idx="12"/>
          </p:nvPr>
        </p:nvSpPr>
        <p:spPr/>
        <p:txBody>
          <a:bodyPr/>
          <a:lstStyle/>
          <a:p>
            <a:fld id="{873D15FD-F8EE-4448-9627-910D82C7767E}" type="slidenum">
              <a:rPr kumimoji="1" lang="ja-JP" altLang="en-US" smtClean="0"/>
              <a:t>12</a:t>
            </a:fld>
            <a:endParaRPr kumimoji="1" lang="ja-JP" altLang="en-US"/>
          </a:p>
        </p:txBody>
      </p:sp>
      <p:sp>
        <p:nvSpPr>
          <p:cNvPr id="8" name="コンテンツ プレースホルダー 2">
            <a:extLst>
              <a:ext uri="{FF2B5EF4-FFF2-40B4-BE49-F238E27FC236}">
                <a16:creationId xmlns:a16="http://schemas.microsoft.com/office/drawing/2014/main" id="{450CD1C3-567F-46E8-9541-2002EB23B3D2}"/>
              </a:ext>
            </a:extLst>
          </p:cNvPr>
          <p:cNvSpPr txBox="1">
            <a:spLocks/>
          </p:cNvSpPr>
          <p:nvPr/>
        </p:nvSpPr>
        <p:spPr>
          <a:xfrm>
            <a:off x="6211330" y="1240971"/>
            <a:ext cx="5824151" cy="5577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600" dirty="0"/>
          </a:p>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p:txBody>
      </p:sp>
      <p:sp>
        <p:nvSpPr>
          <p:cNvPr id="9" name="矢印: 右 8">
            <a:extLst>
              <a:ext uri="{FF2B5EF4-FFF2-40B4-BE49-F238E27FC236}">
                <a16:creationId xmlns:a16="http://schemas.microsoft.com/office/drawing/2014/main" id="{7CCDFBF4-7C58-4790-82FF-52B2BAB99DB6}"/>
              </a:ext>
            </a:extLst>
          </p:cNvPr>
          <p:cNvSpPr/>
          <p:nvPr/>
        </p:nvSpPr>
        <p:spPr>
          <a:xfrm>
            <a:off x="1454046" y="3564934"/>
            <a:ext cx="663522" cy="2731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C30B7E8-90A6-4B2B-9CB4-FE5B94F84F0D}"/>
              </a:ext>
            </a:extLst>
          </p:cNvPr>
          <p:cNvSpPr txBox="1"/>
          <p:nvPr/>
        </p:nvSpPr>
        <p:spPr>
          <a:xfrm>
            <a:off x="4152524" y="1832036"/>
            <a:ext cx="6973660" cy="1477328"/>
          </a:xfrm>
          <a:prstGeom prst="rect">
            <a:avLst/>
          </a:prstGeom>
          <a:noFill/>
        </p:spPr>
        <p:txBody>
          <a:bodyPr wrap="square" rtlCol="0">
            <a:spAutoFit/>
          </a:bodyPr>
          <a:lstStyle/>
          <a:p>
            <a:r>
              <a:rPr lang="ja-JP" altLang="en-US" dirty="0"/>
              <a:t>・</a:t>
            </a:r>
            <a:r>
              <a:rPr lang="en-US" altLang="ja-JP" dirty="0"/>
              <a:t>ASIC</a:t>
            </a:r>
            <a:r>
              <a:rPr lang="ja-JP" altLang="en-US" dirty="0"/>
              <a:t>の発熱が</a:t>
            </a:r>
            <a:r>
              <a:rPr lang="en-US" altLang="ja-JP" b="1" dirty="0">
                <a:solidFill>
                  <a:srgbClr val="FF0000"/>
                </a:solidFill>
              </a:rPr>
              <a:t>12W</a:t>
            </a:r>
            <a:r>
              <a:rPr lang="ja-JP" altLang="en-US" b="1" dirty="0">
                <a:solidFill>
                  <a:srgbClr val="FF0000"/>
                </a:solidFill>
              </a:rPr>
              <a:t>の中では、</a:t>
            </a:r>
            <a:r>
              <a:rPr lang="en-US" altLang="ja-JP" dirty="0"/>
              <a:t>-35</a:t>
            </a:r>
            <a:r>
              <a:rPr lang="ja-JP" altLang="en-US" dirty="0"/>
              <a:t>℃を達成するにはあと</a:t>
            </a:r>
            <a:r>
              <a:rPr lang="en-US" altLang="ja-JP" b="1" dirty="0">
                <a:solidFill>
                  <a:schemeClr val="accent1"/>
                </a:solidFill>
              </a:rPr>
              <a:t>3</a:t>
            </a:r>
            <a:r>
              <a:rPr lang="ja-JP" altLang="en-US" b="1" dirty="0">
                <a:solidFill>
                  <a:schemeClr val="accent1"/>
                </a:solidFill>
              </a:rPr>
              <a:t>℃</a:t>
            </a:r>
            <a:r>
              <a:rPr lang="ja-JP" altLang="en-US" dirty="0"/>
              <a:t>下げないといけない。→</a:t>
            </a:r>
            <a:r>
              <a:rPr lang="ja-JP" altLang="en-US" b="1" dirty="0"/>
              <a:t>システムの改善が必要。</a:t>
            </a:r>
            <a:endParaRPr lang="en-US" altLang="ja-JP" b="1" dirty="0"/>
          </a:p>
          <a:p>
            <a:r>
              <a:rPr lang="ja-JP" altLang="en-US" dirty="0"/>
              <a:t>　　　　　　　　　　　　　　　　　</a:t>
            </a:r>
            <a:endParaRPr lang="en-US" altLang="ja-JP" dirty="0"/>
          </a:p>
          <a:p>
            <a:endParaRPr lang="en-US" altLang="ja-JP" dirty="0"/>
          </a:p>
          <a:p>
            <a:r>
              <a:rPr kumimoji="1" lang="ja-JP" altLang="en-US" dirty="0"/>
              <a:t>・安定して低温に保つために、吸着治具による</a:t>
            </a:r>
            <a:r>
              <a:rPr kumimoji="1" lang="ja-JP" altLang="en-US" b="1" dirty="0"/>
              <a:t>真空吸着は必須</a:t>
            </a:r>
            <a:r>
              <a:rPr kumimoji="1" lang="ja-JP" altLang="en-US" dirty="0"/>
              <a:t>。</a:t>
            </a:r>
          </a:p>
        </p:txBody>
      </p:sp>
      <p:sp>
        <p:nvSpPr>
          <p:cNvPr id="11" name="フレーム 10">
            <a:extLst>
              <a:ext uri="{FF2B5EF4-FFF2-40B4-BE49-F238E27FC236}">
                <a16:creationId xmlns:a16="http://schemas.microsoft.com/office/drawing/2014/main" id="{0BC20061-1B20-49F1-83E8-7104F2A38C28}"/>
              </a:ext>
            </a:extLst>
          </p:cNvPr>
          <p:cNvSpPr/>
          <p:nvPr/>
        </p:nvSpPr>
        <p:spPr>
          <a:xfrm>
            <a:off x="854550" y="4493270"/>
            <a:ext cx="9981727" cy="1844113"/>
          </a:xfrm>
          <a:prstGeom prst="frame">
            <a:avLst>
              <a:gd name="adj1" fmla="val 17719"/>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solidFill>
                  <a:schemeClr val="tx1"/>
                </a:solidFill>
              </a:rPr>
              <a:t>今回の測定では発熱を開始した</a:t>
            </a:r>
            <a:r>
              <a:rPr kumimoji="1" lang="en-US" altLang="ja-JP" dirty="0">
                <a:solidFill>
                  <a:schemeClr val="tx1"/>
                </a:solidFill>
              </a:rPr>
              <a:t>1</a:t>
            </a:r>
            <a:r>
              <a:rPr kumimoji="1" lang="ja-JP" altLang="en-US" dirty="0">
                <a:solidFill>
                  <a:schemeClr val="tx1"/>
                </a:solidFill>
              </a:rPr>
              <a:t>分後にヒーターモジュールの温度が</a:t>
            </a:r>
            <a:r>
              <a:rPr kumimoji="1" lang="ja-JP" altLang="en-US" b="1" dirty="0">
                <a:solidFill>
                  <a:srgbClr val="FF0000"/>
                </a:solidFill>
              </a:rPr>
              <a:t>約</a:t>
            </a:r>
            <a:r>
              <a:rPr kumimoji="1" lang="en-US" altLang="ja-JP" b="1" dirty="0">
                <a:solidFill>
                  <a:srgbClr val="FF0000"/>
                </a:solidFill>
              </a:rPr>
              <a:t>7</a:t>
            </a:r>
            <a:r>
              <a:rPr kumimoji="1" lang="ja-JP" altLang="en-US" b="1" dirty="0">
                <a:solidFill>
                  <a:srgbClr val="FF0000"/>
                </a:solidFill>
              </a:rPr>
              <a:t>℃上昇</a:t>
            </a:r>
            <a:r>
              <a:rPr kumimoji="1" lang="ja-JP" altLang="en-US" dirty="0">
                <a:solidFill>
                  <a:schemeClr val="tx1"/>
                </a:solidFill>
              </a:rPr>
              <a:t>した。</a:t>
            </a:r>
            <a:endParaRPr kumimoji="1" lang="en-US" altLang="ja-JP" dirty="0">
              <a:solidFill>
                <a:schemeClr val="tx1"/>
              </a:solidFill>
            </a:endParaRPr>
          </a:p>
          <a:p>
            <a:r>
              <a:rPr kumimoji="1" lang="ja-JP" altLang="en-US" dirty="0">
                <a:solidFill>
                  <a:schemeClr val="tx1"/>
                </a:solidFill>
              </a:rPr>
              <a:t>実際に用いる際に熱暴走を起こさないため</a:t>
            </a:r>
            <a:r>
              <a:rPr kumimoji="1" lang="ja-JP" altLang="en-US">
                <a:solidFill>
                  <a:schemeClr val="tx1"/>
                </a:solidFill>
              </a:rPr>
              <a:t>に、そのことを考慮に入れてピクセルモジュールを運用する必要がある。</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076395EC-6DA1-4AED-B061-9D3FB83E6D74}"/>
              </a:ext>
            </a:extLst>
          </p:cNvPr>
          <p:cNvSpPr txBox="1"/>
          <p:nvPr/>
        </p:nvSpPr>
        <p:spPr>
          <a:xfrm>
            <a:off x="5262117" y="4500340"/>
            <a:ext cx="960692" cy="369332"/>
          </a:xfrm>
          <a:prstGeom prst="rect">
            <a:avLst/>
          </a:prstGeom>
          <a:noFill/>
        </p:spPr>
        <p:txBody>
          <a:bodyPr wrap="square" rtlCol="0">
            <a:spAutoFit/>
          </a:bodyPr>
          <a:lstStyle/>
          <a:p>
            <a:r>
              <a:rPr kumimoji="1" lang="ja-JP" altLang="en-US" b="1" dirty="0">
                <a:solidFill>
                  <a:schemeClr val="bg1"/>
                </a:solidFill>
              </a:rPr>
              <a:t>注意点</a:t>
            </a:r>
          </a:p>
        </p:txBody>
      </p:sp>
      <p:graphicFrame>
        <p:nvGraphicFramePr>
          <p:cNvPr id="14" name="表 13">
            <a:extLst>
              <a:ext uri="{FF2B5EF4-FFF2-40B4-BE49-F238E27FC236}">
                <a16:creationId xmlns:a16="http://schemas.microsoft.com/office/drawing/2014/main" id="{61AFB844-784A-4D01-B76D-3DDD59772E04}"/>
              </a:ext>
            </a:extLst>
          </p:cNvPr>
          <p:cNvGraphicFramePr>
            <a:graphicFrameLocks noGrp="1"/>
          </p:cNvGraphicFramePr>
          <p:nvPr>
            <p:extLst>
              <p:ext uri="{D42A27DB-BD31-4B8C-83A1-F6EECF244321}">
                <p14:modId xmlns:p14="http://schemas.microsoft.com/office/powerpoint/2010/main" val="1168703832"/>
              </p:ext>
            </p:extLst>
          </p:nvPr>
        </p:nvGraphicFramePr>
        <p:xfrm>
          <a:off x="1241448" y="1659740"/>
          <a:ext cx="2774881" cy="1579365"/>
        </p:xfrm>
        <a:graphic>
          <a:graphicData uri="http://schemas.openxmlformats.org/drawingml/2006/table">
            <a:tbl>
              <a:tblPr>
                <a:tableStyleId>{5C22544A-7EE6-4342-B048-85BDC9FD1C3A}</a:tableStyleId>
              </a:tblPr>
              <a:tblGrid>
                <a:gridCol w="1855381">
                  <a:extLst>
                    <a:ext uri="{9D8B030D-6E8A-4147-A177-3AD203B41FA5}">
                      <a16:colId xmlns:a16="http://schemas.microsoft.com/office/drawing/2014/main" val="4049064341"/>
                    </a:ext>
                  </a:extLst>
                </a:gridCol>
                <a:gridCol w="919500">
                  <a:extLst>
                    <a:ext uri="{9D8B030D-6E8A-4147-A177-3AD203B41FA5}">
                      <a16:colId xmlns:a16="http://schemas.microsoft.com/office/drawing/2014/main" val="1928032597"/>
                    </a:ext>
                  </a:extLst>
                </a:gridCol>
              </a:tblGrid>
              <a:tr h="315873">
                <a:tc>
                  <a:txBody>
                    <a:bodyPr/>
                    <a:lstStyle/>
                    <a:p>
                      <a:pPr algn="ctr" fontAlgn="ctr"/>
                      <a:r>
                        <a:rPr lang="ja-JP" altLang="en-US" sz="1100" b="1" u="none" strike="noStrike" dirty="0">
                          <a:effectLst/>
                        </a:rPr>
                        <a:t>恒温槽設定</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altLang="ja-JP" sz="1100" b="1" u="none" strike="noStrike" dirty="0">
                          <a:effectLst/>
                        </a:rPr>
                        <a:t>-45℃</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1276454236"/>
                  </a:ext>
                </a:extLst>
              </a:tr>
              <a:tr h="315873">
                <a:tc>
                  <a:txBody>
                    <a:bodyPr/>
                    <a:lstStyle/>
                    <a:p>
                      <a:pPr algn="ctr" fontAlgn="ctr"/>
                      <a:r>
                        <a:rPr lang="ja-JP" altLang="en-US" sz="1100" b="1" u="none" strike="noStrike" dirty="0">
                          <a:effectLst/>
                        </a:rPr>
                        <a:t>銅ペルチェユニット</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1100" b="1" u="none" strike="noStrike" dirty="0">
                          <a:effectLst/>
                        </a:rPr>
                        <a:t>2.5A</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2904024344"/>
                  </a:ext>
                </a:extLst>
              </a:tr>
              <a:tr h="315873">
                <a:tc>
                  <a:txBody>
                    <a:bodyPr/>
                    <a:lstStyle/>
                    <a:p>
                      <a:pPr algn="ctr" fontAlgn="ctr"/>
                      <a:r>
                        <a:rPr lang="en-US" sz="1100" b="1" u="none" strike="noStrike" dirty="0">
                          <a:effectLst/>
                        </a:rPr>
                        <a:t>Laird</a:t>
                      </a:r>
                      <a:r>
                        <a:rPr lang="ja-JP" altLang="en-US" sz="1100" b="1" u="none" strike="noStrike" dirty="0">
                          <a:effectLst/>
                        </a:rPr>
                        <a:t>ペルチェ</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1100" b="1" u="none" strike="noStrike" dirty="0">
                          <a:effectLst/>
                        </a:rPr>
                        <a:t>1.5A</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3884518890"/>
                  </a:ext>
                </a:extLst>
              </a:tr>
              <a:tr h="315873">
                <a:tc>
                  <a:txBody>
                    <a:bodyPr/>
                    <a:lstStyle/>
                    <a:p>
                      <a:pPr algn="ctr" fontAlgn="ctr"/>
                      <a:r>
                        <a:rPr lang="ja-JP" altLang="en-US" sz="1100" b="1" u="none" strike="noStrike" dirty="0">
                          <a:effectLst/>
                        </a:rPr>
                        <a:t>ファン</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en-US" sz="1100" b="1" u="none" strike="noStrike" dirty="0">
                          <a:effectLst/>
                        </a:rPr>
                        <a:t>8.1V</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806466442"/>
                  </a:ext>
                </a:extLst>
              </a:tr>
              <a:tr h="315873">
                <a:tc>
                  <a:txBody>
                    <a:bodyPr/>
                    <a:lstStyle/>
                    <a:p>
                      <a:pPr algn="ctr" fontAlgn="ctr"/>
                      <a:r>
                        <a:rPr lang="ja-JP" altLang="en-US" sz="1100" b="1" u="none" strike="noStrike" dirty="0">
                          <a:effectLst/>
                        </a:rPr>
                        <a:t>真空吸着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ctr" fontAlgn="ctr"/>
                      <a:r>
                        <a:rPr lang="ja-JP" altLang="en-US" sz="1100" b="1" u="none" strike="noStrike" dirty="0">
                          <a:effectLst/>
                        </a:rPr>
                        <a:t>あり</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4271101065"/>
                  </a:ext>
                </a:extLst>
              </a:tr>
            </a:tbl>
          </a:graphicData>
        </a:graphic>
      </p:graphicFrame>
      <p:sp>
        <p:nvSpPr>
          <p:cNvPr id="15" name="テキスト ボックス 14">
            <a:extLst>
              <a:ext uri="{FF2B5EF4-FFF2-40B4-BE49-F238E27FC236}">
                <a16:creationId xmlns:a16="http://schemas.microsoft.com/office/drawing/2014/main" id="{6FD81BC5-BA3C-43BA-A1FB-0F85BE63BD5E}"/>
              </a:ext>
            </a:extLst>
          </p:cNvPr>
          <p:cNvSpPr txBox="1"/>
          <p:nvPr/>
        </p:nvSpPr>
        <p:spPr>
          <a:xfrm>
            <a:off x="2209800" y="3516664"/>
            <a:ext cx="8751737" cy="400110"/>
          </a:xfrm>
          <a:prstGeom prst="rect">
            <a:avLst/>
          </a:prstGeom>
          <a:noFill/>
        </p:spPr>
        <p:txBody>
          <a:bodyPr wrap="square" rtlCol="0">
            <a:spAutoFit/>
          </a:bodyPr>
          <a:lstStyle/>
          <a:p>
            <a:r>
              <a:rPr lang="ja-JP" altLang="en-US" sz="2000" b="1" u="sng" dirty="0"/>
              <a:t>実際の性能評価でセンサーに高電圧を印加することが可能に。</a:t>
            </a:r>
            <a:endParaRPr kumimoji="1" lang="ja-JP" altLang="en-US" sz="2000" b="1" u="sng" dirty="0"/>
          </a:p>
        </p:txBody>
      </p:sp>
    </p:spTree>
    <p:extLst>
      <p:ext uri="{BB962C8B-B14F-4D97-AF65-F5344CB8AC3E}">
        <p14:creationId xmlns:p14="http://schemas.microsoft.com/office/powerpoint/2010/main" val="274725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396F53-A8DC-4597-9A99-6A0EAEA42316}"/>
              </a:ext>
            </a:extLst>
          </p:cNvPr>
          <p:cNvSpPr>
            <a:spLocks noGrp="1"/>
          </p:cNvSpPr>
          <p:nvPr>
            <p:ph type="ctrTitle"/>
          </p:nvPr>
        </p:nvSpPr>
        <p:spPr>
          <a:xfrm>
            <a:off x="207220" y="2841624"/>
            <a:ext cx="11777560" cy="1177201"/>
          </a:xfrm>
        </p:spPr>
        <p:txBody>
          <a:bodyPr>
            <a:noAutofit/>
          </a:bodyPr>
          <a:lstStyle/>
          <a:p>
            <a:r>
              <a:rPr kumimoji="1" lang="en-US" altLang="ja-JP" b="1" dirty="0"/>
              <a:t>Back up</a:t>
            </a:r>
            <a:endParaRPr kumimoji="1" lang="ja-JP" altLang="en-US" b="1" dirty="0"/>
          </a:p>
        </p:txBody>
      </p:sp>
      <p:sp>
        <p:nvSpPr>
          <p:cNvPr id="3" name="字幕 2">
            <a:extLst>
              <a:ext uri="{FF2B5EF4-FFF2-40B4-BE49-F238E27FC236}">
                <a16:creationId xmlns:a16="http://schemas.microsoft.com/office/drawing/2014/main" id="{1C607027-D144-47CF-8D15-784E1131A6B9}"/>
              </a:ext>
            </a:extLst>
          </p:cNvPr>
          <p:cNvSpPr>
            <a:spLocks noGrp="1"/>
          </p:cNvSpPr>
          <p:nvPr>
            <p:ph type="subTitle" idx="1"/>
          </p:nvPr>
        </p:nvSpPr>
        <p:spPr>
          <a:xfrm>
            <a:off x="1524000" y="4084638"/>
            <a:ext cx="9144000" cy="1655762"/>
          </a:xfrm>
        </p:spPr>
        <p:txBody>
          <a:bodyPr>
            <a:normAutofit/>
          </a:bodyPr>
          <a:lstStyle/>
          <a:p>
            <a:endParaRPr lang="en-US" altLang="ja-JP" dirty="0"/>
          </a:p>
          <a:p>
            <a:endParaRPr lang="en-US" altLang="ja-JP" dirty="0"/>
          </a:p>
          <a:p>
            <a:pPr algn="r"/>
            <a:r>
              <a:rPr kumimoji="1" lang="ja-JP" altLang="en-US" dirty="0"/>
              <a:t>　　　　　</a:t>
            </a:r>
            <a:endParaRPr kumimoji="1" lang="en-US" altLang="ja-JP" dirty="0"/>
          </a:p>
        </p:txBody>
      </p:sp>
      <p:sp>
        <p:nvSpPr>
          <p:cNvPr id="4" name="日付プレースホルダー 3">
            <a:extLst>
              <a:ext uri="{FF2B5EF4-FFF2-40B4-BE49-F238E27FC236}">
                <a16:creationId xmlns:a16="http://schemas.microsoft.com/office/drawing/2014/main" id="{B1029672-C9B9-41DD-89D7-32153D82C6EA}"/>
              </a:ext>
            </a:extLst>
          </p:cNvPr>
          <p:cNvSpPr>
            <a:spLocks noGrp="1"/>
          </p:cNvSpPr>
          <p:nvPr>
            <p:ph type="dt" sz="half" idx="10"/>
          </p:nvPr>
        </p:nvSpPr>
        <p:spPr/>
        <p:txBody>
          <a:bodyPr/>
          <a:lstStyle/>
          <a:p>
            <a:fld id="{AFEB8AE4-DA96-4A8E-A982-2A3E8B69A231}" type="datetime1">
              <a:rPr kumimoji="1" lang="ja-JP" altLang="en-US" smtClean="0"/>
              <a:t>2022/3/17</a:t>
            </a:fld>
            <a:endParaRPr kumimoji="1" lang="ja-JP" altLang="en-US"/>
          </a:p>
        </p:txBody>
      </p:sp>
      <p:sp>
        <p:nvSpPr>
          <p:cNvPr id="5" name="スライド番号プレースホルダー 4">
            <a:extLst>
              <a:ext uri="{FF2B5EF4-FFF2-40B4-BE49-F238E27FC236}">
                <a16:creationId xmlns:a16="http://schemas.microsoft.com/office/drawing/2014/main" id="{87B50BEA-435F-4F10-9D28-A8293FD40B1B}"/>
              </a:ext>
            </a:extLst>
          </p:cNvPr>
          <p:cNvSpPr>
            <a:spLocks noGrp="1"/>
          </p:cNvSpPr>
          <p:nvPr>
            <p:ph type="sldNum" sz="quarter" idx="12"/>
          </p:nvPr>
        </p:nvSpPr>
        <p:spPr/>
        <p:txBody>
          <a:bodyPr/>
          <a:lstStyle/>
          <a:p>
            <a:fld id="{873D15FD-F8EE-4448-9627-910D82C7767E}" type="slidenum">
              <a:rPr kumimoji="1" lang="ja-JP" altLang="en-US" smtClean="0"/>
              <a:t>13</a:t>
            </a:fld>
            <a:endParaRPr kumimoji="1" lang="ja-JP" altLang="en-US"/>
          </a:p>
        </p:txBody>
      </p:sp>
      <p:sp>
        <p:nvSpPr>
          <p:cNvPr id="6" name="フッター プレースホルダー 5">
            <a:extLst>
              <a:ext uri="{FF2B5EF4-FFF2-40B4-BE49-F238E27FC236}">
                <a16:creationId xmlns:a16="http://schemas.microsoft.com/office/drawing/2014/main" id="{F778476F-3259-4B83-82DF-A889561626AC}"/>
              </a:ext>
            </a:extLst>
          </p:cNvPr>
          <p:cNvSpPr>
            <a:spLocks noGrp="1"/>
          </p:cNvSpPr>
          <p:nvPr>
            <p:ph type="ftr" sz="quarter" idx="11"/>
          </p:nvPr>
        </p:nvSpPr>
        <p:spPr/>
        <p:txBody>
          <a:bodyPr/>
          <a:lstStyle/>
          <a:p>
            <a:r>
              <a:rPr kumimoji="1" lang="en-US" altLang="ja-JP"/>
              <a:t>TCHoU</a:t>
            </a:r>
            <a:endParaRPr kumimoji="1" lang="ja-JP" altLang="en-US"/>
          </a:p>
        </p:txBody>
      </p:sp>
    </p:spTree>
    <p:extLst>
      <p:ext uri="{BB962C8B-B14F-4D97-AF65-F5344CB8AC3E}">
        <p14:creationId xmlns:p14="http://schemas.microsoft.com/office/powerpoint/2010/main" val="2467404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44C5D-AEB5-4C20-9D4B-D995AE1D1A25}"/>
              </a:ext>
            </a:extLst>
          </p:cNvPr>
          <p:cNvSpPr>
            <a:spLocks noGrp="1"/>
          </p:cNvSpPr>
          <p:nvPr>
            <p:ph type="title"/>
          </p:nvPr>
        </p:nvSpPr>
        <p:spPr/>
        <p:txBody>
          <a:bodyPr/>
          <a:lstStyle/>
          <a:p>
            <a:r>
              <a:rPr kumimoji="1" lang="en-US" altLang="ja-JP" b="1" dirty="0"/>
              <a:t>Back</a:t>
            </a:r>
            <a:r>
              <a:rPr lang="ja-JP" altLang="en-US" b="1" dirty="0"/>
              <a:t> </a:t>
            </a:r>
            <a:r>
              <a:rPr lang="en-US" altLang="ja-JP" b="1" dirty="0"/>
              <a:t>up</a:t>
            </a:r>
            <a:r>
              <a:rPr lang="ja-JP" altLang="en-US" b="1" dirty="0"/>
              <a:t> </a:t>
            </a:r>
            <a:r>
              <a:rPr lang="en-US" altLang="ja-JP" b="1" dirty="0"/>
              <a:t>(</a:t>
            </a:r>
            <a:r>
              <a:rPr lang="ja-JP" altLang="en-US" b="1" dirty="0"/>
              <a:t>ペルチェ図面</a:t>
            </a:r>
            <a:r>
              <a:rPr lang="en-US" altLang="ja-JP" b="1" dirty="0"/>
              <a:t>)</a:t>
            </a:r>
            <a:endParaRPr kumimoji="1" lang="ja-JP" altLang="en-US" b="1" dirty="0"/>
          </a:p>
        </p:txBody>
      </p:sp>
      <p:sp>
        <p:nvSpPr>
          <p:cNvPr id="4" name="日付プレースホルダー 3">
            <a:extLst>
              <a:ext uri="{FF2B5EF4-FFF2-40B4-BE49-F238E27FC236}">
                <a16:creationId xmlns:a16="http://schemas.microsoft.com/office/drawing/2014/main" id="{E2D1D465-460C-4FD0-91F0-D1AF51D19392}"/>
              </a:ext>
            </a:extLst>
          </p:cNvPr>
          <p:cNvSpPr>
            <a:spLocks noGrp="1"/>
          </p:cNvSpPr>
          <p:nvPr>
            <p:ph type="dt" sz="half" idx="10"/>
          </p:nvPr>
        </p:nvSpPr>
        <p:spPr/>
        <p:txBody>
          <a:bodyPr/>
          <a:lstStyle/>
          <a:p>
            <a:fld id="{C9CF14F0-24EA-4DAC-A26F-A300D37BC4D9}"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66157779-38CF-4B54-B609-3295934AC274}"/>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A2616941-268C-413E-B698-56948A6D56ED}"/>
              </a:ext>
            </a:extLst>
          </p:cNvPr>
          <p:cNvSpPr>
            <a:spLocks noGrp="1"/>
          </p:cNvSpPr>
          <p:nvPr>
            <p:ph type="sldNum" sz="quarter" idx="12"/>
          </p:nvPr>
        </p:nvSpPr>
        <p:spPr/>
        <p:txBody>
          <a:bodyPr/>
          <a:lstStyle/>
          <a:p>
            <a:fld id="{873D15FD-F8EE-4448-9627-910D82C7767E}" type="slidenum">
              <a:rPr lang="ja-JP" altLang="en-US" smtClean="0"/>
              <a:pPr/>
              <a:t>14</a:t>
            </a:fld>
            <a:endParaRPr lang="ja-JP" altLang="en-US" dirty="0"/>
          </a:p>
        </p:txBody>
      </p:sp>
      <p:pic>
        <p:nvPicPr>
          <p:cNvPr id="14" name="コンテンツ プレースホルダー 13">
            <a:extLst>
              <a:ext uri="{FF2B5EF4-FFF2-40B4-BE49-F238E27FC236}">
                <a16:creationId xmlns:a16="http://schemas.microsoft.com/office/drawing/2014/main" id="{BD428761-7AD2-4DA1-AEBD-51C4FE7697C1}"/>
              </a:ext>
            </a:extLst>
          </p:cNvPr>
          <p:cNvPicPr>
            <a:picLocks noGrp="1" noChangeAspect="1"/>
          </p:cNvPicPr>
          <p:nvPr>
            <p:ph idx="1"/>
          </p:nvPr>
        </p:nvPicPr>
        <p:blipFill>
          <a:blip r:embed="rId2"/>
          <a:stretch>
            <a:fillRect/>
          </a:stretch>
        </p:blipFill>
        <p:spPr>
          <a:xfrm>
            <a:off x="7463772" y="2730122"/>
            <a:ext cx="4271272" cy="2184173"/>
          </a:xfrm>
          <a:prstGeom prst="rect">
            <a:avLst/>
          </a:prstGeom>
        </p:spPr>
      </p:pic>
      <p:pic>
        <p:nvPicPr>
          <p:cNvPr id="15" name="図 14" descr="ダイアグラム, 設計図&#10;&#10;自動的に生成された説明">
            <a:extLst>
              <a:ext uri="{FF2B5EF4-FFF2-40B4-BE49-F238E27FC236}">
                <a16:creationId xmlns:a16="http://schemas.microsoft.com/office/drawing/2014/main" id="{832731DB-2AD3-4DB2-A658-7C86377E3289}"/>
              </a:ext>
            </a:extLst>
          </p:cNvPr>
          <p:cNvPicPr>
            <a:picLocks noChangeAspect="1"/>
          </p:cNvPicPr>
          <p:nvPr/>
        </p:nvPicPr>
        <p:blipFill rotWithShape="1">
          <a:blip r:embed="rId3">
            <a:extLst>
              <a:ext uri="{28A0092B-C50C-407E-A947-70E740481C1C}">
                <a14:useLocalDpi xmlns:a14="http://schemas.microsoft.com/office/drawing/2010/main" val="0"/>
              </a:ext>
            </a:extLst>
          </a:blip>
          <a:srcRect l="11285" t="35816"/>
          <a:stretch/>
        </p:blipFill>
        <p:spPr bwMode="auto">
          <a:xfrm>
            <a:off x="272415" y="2872788"/>
            <a:ext cx="3685540" cy="2070735"/>
          </a:xfrm>
          <a:prstGeom prst="rect">
            <a:avLst/>
          </a:prstGeom>
          <a:ln>
            <a:noFill/>
          </a:ln>
          <a:extLst>
            <a:ext uri="{53640926-AAD7-44D8-BBD7-CCE9431645EC}">
              <a14:shadowObscured xmlns:a14="http://schemas.microsoft.com/office/drawing/2010/main"/>
            </a:ext>
          </a:extLst>
        </p:spPr>
      </p:pic>
      <p:pic>
        <p:nvPicPr>
          <p:cNvPr id="16" name="図 15" descr="ダイアグラム, 設計図&#10;&#10;自動的に生成された説明">
            <a:extLst>
              <a:ext uri="{FF2B5EF4-FFF2-40B4-BE49-F238E27FC236}">
                <a16:creationId xmlns:a16="http://schemas.microsoft.com/office/drawing/2014/main" id="{4D0BAD81-BCCE-4BA8-A3BF-08C6E8BD5475}"/>
              </a:ext>
            </a:extLst>
          </p:cNvPr>
          <p:cNvPicPr>
            <a:picLocks noChangeAspect="1"/>
          </p:cNvPicPr>
          <p:nvPr/>
        </p:nvPicPr>
        <p:blipFill rotWithShape="1">
          <a:blip r:embed="rId4">
            <a:extLst>
              <a:ext uri="{28A0092B-C50C-407E-A947-70E740481C1C}">
                <a14:useLocalDpi xmlns:a14="http://schemas.microsoft.com/office/drawing/2010/main" val="0"/>
              </a:ext>
            </a:extLst>
          </a:blip>
          <a:srcRect t="6753" b="12199"/>
          <a:stretch/>
        </p:blipFill>
        <p:spPr bwMode="auto">
          <a:xfrm>
            <a:off x="3837510" y="2730122"/>
            <a:ext cx="2900045" cy="2443480"/>
          </a:xfrm>
          <a:prstGeom prst="rect">
            <a:avLst/>
          </a:prstGeom>
          <a:ln>
            <a:noFill/>
          </a:ln>
          <a:extLst>
            <a:ext uri="{53640926-AAD7-44D8-BBD7-CCE9431645EC}">
              <a14:shadowObscured xmlns:a14="http://schemas.microsoft.com/office/drawing/2010/main"/>
            </a:ext>
          </a:extLst>
        </p:spPr>
      </p:pic>
      <p:sp>
        <p:nvSpPr>
          <p:cNvPr id="17" name="テキスト ボックス 16">
            <a:extLst>
              <a:ext uri="{FF2B5EF4-FFF2-40B4-BE49-F238E27FC236}">
                <a16:creationId xmlns:a16="http://schemas.microsoft.com/office/drawing/2014/main" id="{E592C5D4-0941-4324-B123-815C9AFA64C7}"/>
              </a:ext>
            </a:extLst>
          </p:cNvPr>
          <p:cNvSpPr txBox="1"/>
          <p:nvPr/>
        </p:nvSpPr>
        <p:spPr>
          <a:xfrm>
            <a:off x="650179" y="2299184"/>
            <a:ext cx="2625212" cy="369332"/>
          </a:xfrm>
          <a:prstGeom prst="rect">
            <a:avLst/>
          </a:prstGeom>
          <a:noFill/>
        </p:spPr>
        <p:txBody>
          <a:bodyPr wrap="square" rtlCol="0">
            <a:spAutoFit/>
          </a:bodyPr>
          <a:lstStyle/>
          <a:p>
            <a:r>
              <a:rPr kumimoji="1" lang="ja-JP" altLang="en-US" dirty="0"/>
              <a:t>銅ペルチェ横から</a:t>
            </a:r>
          </a:p>
        </p:txBody>
      </p:sp>
      <p:sp>
        <p:nvSpPr>
          <p:cNvPr id="18" name="テキスト ボックス 17">
            <a:extLst>
              <a:ext uri="{FF2B5EF4-FFF2-40B4-BE49-F238E27FC236}">
                <a16:creationId xmlns:a16="http://schemas.microsoft.com/office/drawing/2014/main" id="{EE583A21-4E61-4D77-B24F-A13F3E043211}"/>
              </a:ext>
            </a:extLst>
          </p:cNvPr>
          <p:cNvSpPr txBox="1"/>
          <p:nvPr/>
        </p:nvSpPr>
        <p:spPr>
          <a:xfrm>
            <a:off x="4038600" y="2299184"/>
            <a:ext cx="2625212" cy="369332"/>
          </a:xfrm>
          <a:prstGeom prst="rect">
            <a:avLst/>
          </a:prstGeom>
          <a:noFill/>
        </p:spPr>
        <p:txBody>
          <a:bodyPr wrap="square" rtlCol="0">
            <a:spAutoFit/>
          </a:bodyPr>
          <a:lstStyle/>
          <a:p>
            <a:r>
              <a:rPr kumimoji="1" lang="ja-JP" altLang="en-US" dirty="0"/>
              <a:t>銅ペルチェ上から</a:t>
            </a:r>
          </a:p>
        </p:txBody>
      </p:sp>
      <p:sp>
        <p:nvSpPr>
          <p:cNvPr id="19" name="テキスト ボックス 18">
            <a:extLst>
              <a:ext uri="{FF2B5EF4-FFF2-40B4-BE49-F238E27FC236}">
                <a16:creationId xmlns:a16="http://schemas.microsoft.com/office/drawing/2014/main" id="{387B1368-4807-46AB-9C39-C8906256B090}"/>
              </a:ext>
            </a:extLst>
          </p:cNvPr>
          <p:cNvSpPr txBox="1"/>
          <p:nvPr/>
        </p:nvSpPr>
        <p:spPr>
          <a:xfrm>
            <a:off x="7988710" y="2318215"/>
            <a:ext cx="2625212" cy="369332"/>
          </a:xfrm>
          <a:prstGeom prst="rect">
            <a:avLst/>
          </a:prstGeom>
          <a:noFill/>
        </p:spPr>
        <p:txBody>
          <a:bodyPr wrap="square" rtlCol="0">
            <a:spAutoFit/>
          </a:bodyPr>
          <a:lstStyle/>
          <a:p>
            <a:r>
              <a:rPr lang="en-US" altLang="ja-JP" dirty="0"/>
              <a:t>Laird</a:t>
            </a:r>
            <a:r>
              <a:rPr lang="ja-JP" altLang="en-US" dirty="0"/>
              <a:t>ペルチェ</a:t>
            </a:r>
            <a:endParaRPr kumimoji="1" lang="ja-JP" altLang="en-US" dirty="0"/>
          </a:p>
        </p:txBody>
      </p:sp>
    </p:spTree>
    <p:extLst>
      <p:ext uri="{BB962C8B-B14F-4D97-AF65-F5344CB8AC3E}">
        <p14:creationId xmlns:p14="http://schemas.microsoft.com/office/powerpoint/2010/main" val="186822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44C5D-AEB5-4C20-9D4B-D995AE1D1A25}"/>
              </a:ext>
            </a:extLst>
          </p:cNvPr>
          <p:cNvSpPr>
            <a:spLocks noGrp="1"/>
          </p:cNvSpPr>
          <p:nvPr>
            <p:ph type="title"/>
          </p:nvPr>
        </p:nvSpPr>
        <p:spPr/>
        <p:txBody>
          <a:bodyPr/>
          <a:lstStyle/>
          <a:p>
            <a:r>
              <a:rPr kumimoji="1" lang="en-US" altLang="ja-JP" b="1" dirty="0"/>
              <a:t>Back</a:t>
            </a:r>
            <a:r>
              <a:rPr lang="ja-JP" altLang="en-US" b="1" dirty="0"/>
              <a:t> </a:t>
            </a:r>
            <a:r>
              <a:rPr lang="en-US" altLang="ja-JP" b="1" dirty="0"/>
              <a:t>up</a:t>
            </a:r>
            <a:r>
              <a:rPr lang="ja-JP" altLang="en-US" b="1" dirty="0"/>
              <a:t> </a:t>
            </a:r>
            <a:r>
              <a:rPr lang="en-US" altLang="ja-JP" b="1" dirty="0"/>
              <a:t>(Laird</a:t>
            </a:r>
            <a:r>
              <a:rPr lang="ja-JP" altLang="en-US" b="1" dirty="0"/>
              <a:t>性能</a:t>
            </a:r>
            <a:r>
              <a:rPr lang="en-US" altLang="ja-JP" b="1" dirty="0"/>
              <a:t>)</a:t>
            </a:r>
            <a:endParaRPr kumimoji="1" lang="ja-JP" altLang="en-US" b="1" dirty="0"/>
          </a:p>
        </p:txBody>
      </p:sp>
      <p:sp>
        <p:nvSpPr>
          <p:cNvPr id="4" name="日付プレースホルダー 3">
            <a:extLst>
              <a:ext uri="{FF2B5EF4-FFF2-40B4-BE49-F238E27FC236}">
                <a16:creationId xmlns:a16="http://schemas.microsoft.com/office/drawing/2014/main" id="{E2D1D465-460C-4FD0-91F0-D1AF51D19392}"/>
              </a:ext>
            </a:extLst>
          </p:cNvPr>
          <p:cNvSpPr>
            <a:spLocks noGrp="1"/>
          </p:cNvSpPr>
          <p:nvPr>
            <p:ph type="dt" sz="half" idx="10"/>
          </p:nvPr>
        </p:nvSpPr>
        <p:spPr/>
        <p:txBody>
          <a:bodyPr/>
          <a:lstStyle/>
          <a:p>
            <a:fld id="{0B390D59-0F8A-4491-9DEB-B8AB5E77F216}"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66157779-38CF-4B54-B609-3295934AC274}"/>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A2616941-268C-413E-B698-56948A6D56ED}"/>
              </a:ext>
            </a:extLst>
          </p:cNvPr>
          <p:cNvSpPr>
            <a:spLocks noGrp="1"/>
          </p:cNvSpPr>
          <p:nvPr>
            <p:ph type="sldNum" sz="quarter" idx="12"/>
          </p:nvPr>
        </p:nvSpPr>
        <p:spPr/>
        <p:txBody>
          <a:bodyPr/>
          <a:lstStyle/>
          <a:p>
            <a:fld id="{873D15FD-F8EE-4448-9627-910D82C7767E}" type="slidenum">
              <a:rPr lang="ja-JP" altLang="en-US" smtClean="0"/>
              <a:pPr/>
              <a:t>15</a:t>
            </a:fld>
            <a:endParaRPr lang="ja-JP" altLang="en-US" dirty="0"/>
          </a:p>
        </p:txBody>
      </p:sp>
      <p:pic>
        <p:nvPicPr>
          <p:cNvPr id="7" name="コンテンツ プレースホルダー 6" descr="グラフ, 折れ線グラフ&#10;&#10;自動的に生成された説明">
            <a:extLst>
              <a:ext uri="{FF2B5EF4-FFF2-40B4-BE49-F238E27FC236}">
                <a16:creationId xmlns:a16="http://schemas.microsoft.com/office/drawing/2014/main" id="{B6D5930C-595A-4906-ABA6-D13798C895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1077" y="4198435"/>
            <a:ext cx="4981611" cy="1885964"/>
          </a:xfrm>
          <a:prstGeom prst="rect">
            <a:avLst/>
          </a:prstGeom>
        </p:spPr>
      </p:pic>
      <p:pic>
        <p:nvPicPr>
          <p:cNvPr id="8" name="図 7" descr="グラフ, 折れ線グラフ&#10;&#10;自動的に生成された説明">
            <a:extLst>
              <a:ext uri="{FF2B5EF4-FFF2-40B4-BE49-F238E27FC236}">
                <a16:creationId xmlns:a16="http://schemas.microsoft.com/office/drawing/2014/main" id="{E8F06707-4163-4B7E-B285-E269EBBAC64F}"/>
              </a:ext>
            </a:extLst>
          </p:cNvPr>
          <p:cNvPicPr>
            <a:picLocks noChangeAspect="1"/>
          </p:cNvPicPr>
          <p:nvPr/>
        </p:nvPicPr>
        <p:blipFill>
          <a:blip r:embed="rId3"/>
          <a:stretch>
            <a:fillRect/>
          </a:stretch>
        </p:blipFill>
        <p:spPr>
          <a:xfrm>
            <a:off x="4601507" y="1304669"/>
            <a:ext cx="3460750" cy="2488565"/>
          </a:xfrm>
          <a:prstGeom prst="rect">
            <a:avLst/>
          </a:prstGeom>
        </p:spPr>
      </p:pic>
      <p:pic>
        <p:nvPicPr>
          <p:cNvPr id="9" name="図 8" descr="グラフ, 折れ線グラフ&#10;&#10;自動的に生成された説明">
            <a:extLst>
              <a:ext uri="{FF2B5EF4-FFF2-40B4-BE49-F238E27FC236}">
                <a16:creationId xmlns:a16="http://schemas.microsoft.com/office/drawing/2014/main" id="{025FCEE0-6946-4ED0-9358-3E9454B99FF9}"/>
              </a:ext>
            </a:extLst>
          </p:cNvPr>
          <p:cNvPicPr>
            <a:picLocks noChangeAspect="1"/>
          </p:cNvPicPr>
          <p:nvPr/>
        </p:nvPicPr>
        <p:blipFill>
          <a:blip r:embed="rId4"/>
          <a:stretch>
            <a:fillRect/>
          </a:stretch>
        </p:blipFill>
        <p:spPr>
          <a:xfrm>
            <a:off x="724844" y="3857209"/>
            <a:ext cx="3309620" cy="2412365"/>
          </a:xfrm>
          <a:prstGeom prst="rect">
            <a:avLst/>
          </a:prstGeom>
        </p:spPr>
      </p:pic>
      <p:pic>
        <p:nvPicPr>
          <p:cNvPr id="10" name="図 9" descr="グラフ, 折れ線グラフ&#10;&#10;自動的に生成された説明">
            <a:extLst>
              <a:ext uri="{FF2B5EF4-FFF2-40B4-BE49-F238E27FC236}">
                <a16:creationId xmlns:a16="http://schemas.microsoft.com/office/drawing/2014/main" id="{1FE1C843-957C-4150-9E81-92AB01699DDC}"/>
              </a:ext>
            </a:extLst>
          </p:cNvPr>
          <p:cNvPicPr>
            <a:picLocks noChangeAspect="1"/>
          </p:cNvPicPr>
          <p:nvPr/>
        </p:nvPicPr>
        <p:blipFill>
          <a:blip r:embed="rId5"/>
          <a:stretch>
            <a:fillRect/>
          </a:stretch>
        </p:blipFill>
        <p:spPr>
          <a:xfrm>
            <a:off x="722612" y="1301917"/>
            <a:ext cx="3259455" cy="2282190"/>
          </a:xfrm>
          <a:prstGeom prst="rect">
            <a:avLst/>
          </a:prstGeom>
        </p:spPr>
      </p:pic>
      <p:pic>
        <p:nvPicPr>
          <p:cNvPr id="11" name="図 10" descr="グラフ, 折れ線グラフ&#10;&#10;自動的に生成された説明">
            <a:extLst>
              <a:ext uri="{FF2B5EF4-FFF2-40B4-BE49-F238E27FC236}">
                <a16:creationId xmlns:a16="http://schemas.microsoft.com/office/drawing/2014/main" id="{F645555A-FD96-4B42-A7A9-FC0C01568F58}"/>
              </a:ext>
            </a:extLst>
          </p:cNvPr>
          <p:cNvPicPr>
            <a:picLocks noChangeAspect="1"/>
          </p:cNvPicPr>
          <p:nvPr/>
        </p:nvPicPr>
        <p:blipFill>
          <a:blip r:embed="rId6"/>
          <a:stretch>
            <a:fillRect/>
          </a:stretch>
        </p:blipFill>
        <p:spPr>
          <a:xfrm>
            <a:off x="8822688" y="3992941"/>
            <a:ext cx="3309621" cy="2276633"/>
          </a:xfrm>
          <a:prstGeom prst="rect">
            <a:avLst/>
          </a:prstGeom>
        </p:spPr>
      </p:pic>
      <p:pic>
        <p:nvPicPr>
          <p:cNvPr id="12" name="図 11" descr="グラフ, 折れ線グラフ&#10;&#10;自動的に生成された説明">
            <a:extLst>
              <a:ext uri="{FF2B5EF4-FFF2-40B4-BE49-F238E27FC236}">
                <a16:creationId xmlns:a16="http://schemas.microsoft.com/office/drawing/2014/main" id="{27500101-913F-4F9F-B9F8-E8C79B6C62D7}"/>
              </a:ext>
            </a:extLst>
          </p:cNvPr>
          <p:cNvPicPr>
            <a:picLocks noChangeAspect="1"/>
          </p:cNvPicPr>
          <p:nvPr/>
        </p:nvPicPr>
        <p:blipFill>
          <a:blip r:embed="rId7"/>
          <a:stretch>
            <a:fillRect/>
          </a:stretch>
        </p:blipFill>
        <p:spPr>
          <a:xfrm>
            <a:off x="8872923" y="1426835"/>
            <a:ext cx="3309622" cy="2295476"/>
          </a:xfrm>
          <a:prstGeom prst="rect">
            <a:avLst/>
          </a:prstGeom>
        </p:spPr>
      </p:pic>
    </p:spTree>
    <p:extLst>
      <p:ext uri="{BB962C8B-B14F-4D97-AF65-F5344CB8AC3E}">
        <p14:creationId xmlns:p14="http://schemas.microsoft.com/office/powerpoint/2010/main" val="418848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44C5D-AEB5-4C20-9D4B-D995AE1D1A25}"/>
              </a:ext>
            </a:extLst>
          </p:cNvPr>
          <p:cNvSpPr>
            <a:spLocks noGrp="1"/>
          </p:cNvSpPr>
          <p:nvPr>
            <p:ph type="title"/>
          </p:nvPr>
        </p:nvSpPr>
        <p:spPr/>
        <p:txBody>
          <a:bodyPr/>
          <a:lstStyle/>
          <a:p>
            <a:r>
              <a:rPr kumimoji="1" lang="en-US" altLang="ja-JP" b="1" dirty="0"/>
              <a:t>Back</a:t>
            </a:r>
            <a:r>
              <a:rPr lang="ja-JP" altLang="en-US" b="1" dirty="0"/>
              <a:t> </a:t>
            </a:r>
            <a:r>
              <a:rPr lang="en-US" altLang="ja-JP" b="1" dirty="0"/>
              <a:t>up</a:t>
            </a:r>
            <a:r>
              <a:rPr lang="ja-JP" altLang="en-US" b="1" dirty="0"/>
              <a:t> </a:t>
            </a:r>
            <a:r>
              <a:rPr lang="en-US" altLang="ja-JP" b="1" dirty="0"/>
              <a:t>(</a:t>
            </a:r>
            <a:r>
              <a:rPr lang="ja-JP" altLang="en-US" b="1" dirty="0"/>
              <a:t>吸着治具①</a:t>
            </a:r>
            <a:r>
              <a:rPr lang="en-US" altLang="ja-JP" b="1" dirty="0"/>
              <a:t>)</a:t>
            </a:r>
            <a:endParaRPr kumimoji="1" lang="ja-JP" altLang="en-US" b="1" dirty="0"/>
          </a:p>
        </p:txBody>
      </p:sp>
      <p:sp>
        <p:nvSpPr>
          <p:cNvPr id="4" name="日付プレースホルダー 3">
            <a:extLst>
              <a:ext uri="{FF2B5EF4-FFF2-40B4-BE49-F238E27FC236}">
                <a16:creationId xmlns:a16="http://schemas.microsoft.com/office/drawing/2014/main" id="{E2D1D465-460C-4FD0-91F0-D1AF51D19392}"/>
              </a:ext>
            </a:extLst>
          </p:cNvPr>
          <p:cNvSpPr>
            <a:spLocks noGrp="1"/>
          </p:cNvSpPr>
          <p:nvPr>
            <p:ph type="dt" sz="half" idx="10"/>
          </p:nvPr>
        </p:nvSpPr>
        <p:spPr/>
        <p:txBody>
          <a:bodyPr/>
          <a:lstStyle/>
          <a:p>
            <a:fld id="{17D7F7CF-996C-436A-BF74-E6D59AD8551B}"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66157779-38CF-4B54-B609-3295934AC274}"/>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A2616941-268C-413E-B698-56948A6D56ED}"/>
              </a:ext>
            </a:extLst>
          </p:cNvPr>
          <p:cNvSpPr>
            <a:spLocks noGrp="1"/>
          </p:cNvSpPr>
          <p:nvPr>
            <p:ph type="sldNum" sz="quarter" idx="12"/>
          </p:nvPr>
        </p:nvSpPr>
        <p:spPr/>
        <p:txBody>
          <a:bodyPr/>
          <a:lstStyle/>
          <a:p>
            <a:fld id="{873D15FD-F8EE-4448-9627-910D82C7767E}" type="slidenum">
              <a:rPr lang="ja-JP" altLang="en-US" smtClean="0"/>
              <a:pPr/>
              <a:t>16</a:t>
            </a:fld>
            <a:endParaRPr lang="ja-JP" altLang="en-US" dirty="0"/>
          </a:p>
        </p:txBody>
      </p:sp>
      <p:grpSp>
        <p:nvGrpSpPr>
          <p:cNvPr id="12" name="グループ化 11">
            <a:extLst>
              <a:ext uri="{FF2B5EF4-FFF2-40B4-BE49-F238E27FC236}">
                <a16:creationId xmlns:a16="http://schemas.microsoft.com/office/drawing/2014/main" id="{1904C5EE-0D17-4539-A1BF-19FB4D038B3D}"/>
              </a:ext>
            </a:extLst>
          </p:cNvPr>
          <p:cNvGrpSpPr/>
          <p:nvPr/>
        </p:nvGrpSpPr>
        <p:grpSpPr>
          <a:xfrm>
            <a:off x="7035207" y="2287236"/>
            <a:ext cx="4420999" cy="3693930"/>
            <a:chOff x="7035207" y="2287236"/>
            <a:chExt cx="4420999" cy="3693930"/>
          </a:xfrm>
        </p:grpSpPr>
        <p:grpSp>
          <p:nvGrpSpPr>
            <p:cNvPr id="13" name="グループ化 12">
              <a:extLst>
                <a:ext uri="{FF2B5EF4-FFF2-40B4-BE49-F238E27FC236}">
                  <a16:creationId xmlns:a16="http://schemas.microsoft.com/office/drawing/2014/main" id="{AC546263-B180-488F-8D83-5F24F3EB8C8C}"/>
                </a:ext>
              </a:extLst>
            </p:cNvPr>
            <p:cNvGrpSpPr/>
            <p:nvPr/>
          </p:nvGrpSpPr>
          <p:grpSpPr>
            <a:xfrm>
              <a:off x="7035207" y="2287339"/>
              <a:ext cx="4420999" cy="3693827"/>
              <a:chOff x="1210430" y="3399621"/>
              <a:chExt cx="3324094" cy="2777342"/>
            </a:xfrm>
          </p:grpSpPr>
          <p:sp>
            <p:nvSpPr>
              <p:cNvPr id="24" name="正方形/長方形 23">
                <a:extLst>
                  <a:ext uri="{FF2B5EF4-FFF2-40B4-BE49-F238E27FC236}">
                    <a16:creationId xmlns:a16="http://schemas.microsoft.com/office/drawing/2014/main" id="{9F3B33C9-C592-481C-9B41-7E3402EE75A7}"/>
                  </a:ext>
                </a:extLst>
              </p:cNvPr>
              <p:cNvSpPr/>
              <p:nvPr/>
            </p:nvSpPr>
            <p:spPr>
              <a:xfrm>
                <a:off x="3461480" y="3535159"/>
                <a:ext cx="1073044" cy="77041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kumimoji="1" lang="en-US" altLang="ja-JP" sz="1400" b="1" dirty="0"/>
              </a:p>
              <a:p>
                <a:pPr algn="ctr"/>
                <a:r>
                  <a:rPr kumimoji="1" lang="ja-JP" altLang="en-US" sz="1400" b="1" dirty="0"/>
                  <a:t>治具</a:t>
                </a:r>
                <a:r>
                  <a:rPr kumimoji="1" lang="en-US" altLang="ja-JP" sz="1400" b="1" dirty="0"/>
                  <a:t>(</a:t>
                </a:r>
                <a:r>
                  <a:rPr kumimoji="1" lang="ja-JP" altLang="en-US" sz="1400" b="1" dirty="0"/>
                  <a:t>塩ビ</a:t>
                </a:r>
                <a:r>
                  <a:rPr kumimoji="1" lang="en-US" altLang="ja-JP" sz="1400" b="1" dirty="0"/>
                  <a:t>)</a:t>
                </a:r>
                <a:endParaRPr kumimoji="1" lang="ja-JP" altLang="en-US" sz="1400" b="1" dirty="0"/>
              </a:p>
            </p:txBody>
          </p:sp>
          <p:grpSp>
            <p:nvGrpSpPr>
              <p:cNvPr id="25" name="グループ化 24">
                <a:extLst>
                  <a:ext uri="{FF2B5EF4-FFF2-40B4-BE49-F238E27FC236}">
                    <a16:creationId xmlns:a16="http://schemas.microsoft.com/office/drawing/2014/main" id="{5E5DF9A1-DEAA-40F5-98DC-25007F11FC58}"/>
                  </a:ext>
                </a:extLst>
              </p:cNvPr>
              <p:cNvGrpSpPr/>
              <p:nvPr/>
            </p:nvGrpSpPr>
            <p:grpSpPr>
              <a:xfrm>
                <a:off x="1210430" y="3399621"/>
                <a:ext cx="3324094" cy="2777342"/>
                <a:chOff x="1210430" y="3399621"/>
                <a:chExt cx="3324094" cy="2777342"/>
              </a:xfrm>
            </p:grpSpPr>
            <p:sp>
              <p:nvSpPr>
                <p:cNvPr id="26" name="正方形/長方形 25">
                  <a:extLst>
                    <a:ext uri="{FF2B5EF4-FFF2-40B4-BE49-F238E27FC236}">
                      <a16:creationId xmlns:a16="http://schemas.microsoft.com/office/drawing/2014/main" id="{DF30AE4C-B65E-4F22-B083-0876D064C505}"/>
                    </a:ext>
                  </a:extLst>
                </p:cNvPr>
                <p:cNvSpPr/>
                <p:nvPr/>
              </p:nvSpPr>
              <p:spPr>
                <a:xfrm>
                  <a:off x="1210430" y="3539259"/>
                  <a:ext cx="999371" cy="76294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p>
                <a:p>
                  <a:pPr algn="ctr"/>
                  <a:endParaRPr lang="en-US" altLang="ja-JP" sz="1400" b="1" dirty="0"/>
                </a:p>
                <a:p>
                  <a:pPr algn="ctr"/>
                  <a:r>
                    <a:rPr kumimoji="1" lang="ja-JP" altLang="en-US" sz="1400" b="1" dirty="0"/>
                    <a:t>治具</a:t>
                  </a:r>
                  <a:r>
                    <a:rPr kumimoji="1" lang="en-US" altLang="ja-JP" sz="1400" b="1" dirty="0"/>
                    <a:t>(</a:t>
                  </a:r>
                  <a:r>
                    <a:rPr kumimoji="1" lang="ja-JP" altLang="en-US" sz="1400" b="1" dirty="0"/>
                    <a:t>塩ビ</a:t>
                  </a:r>
                  <a:r>
                    <a:rPr kumimoji="1" lang="en-US" altLang="ja-JP" sz="1400" b="1" dirty="0"/>
                    <a:t>)</a:t>
                  </a:r>
                  <a:endParaRPr kumimoji="1" lang="ja-JP" altLang="en-US" sz="1400" b="1" dirty="0"/>
                </a:p>
              </p:txBody>
            </p:sp>
            <p:sp>
              <p:nvSpPr>
                <p:cNvPr id="27" name="正方形/長方形 26">
                  <a:extLst>
                    <a:ext uri="{FF2B5EF4-FFF2-40B4-BE49-F238E27FC236}">
                      <a16:creationId xmlns:a16="http://schemas.microsoft.com/office/drawing/2014/main" id="{D7D3BCCF-9581-4EEB-AB31-98AAC0A3987B}"/>
                    </a:ext>
                  </a:extLst>
                </p:cNvPr>
                <p:cNvSpPr/>
                <p:nvPr/>
              </p:nvSpPr>
              <p:spPr>
                <a:xfrm>
                  <a:off x="1214202" y="5670510"/>
                  <a:ext cx="3320322" cy="5064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b="1" dirty="0"/>
                    <a:t>ファン</a:t>
                  </a:r>
                </a:p>
              </p:txBody>
            </p:sp>
            <p:sp>
              <p:nvSpPr>
                <p:cNvPr id="28" name="正方形/長方形 27">
                  <a:extLst>
                    <a:ext uri="{FF2B5EF4-FFF2-40B4-BE49-F238E27FC236}">
                      <a16:creationId xmlns:a16="http://schemas.microsoft.com/office/drawing/2014/main" id="{601A647C-322A-4DC5-AD46-E7428598CA3F}"/>
                    </a:ext>
                  </a:extLst>
                </p:cNvPr>
                <p:cNvSpPr/>
                <p:nvPr/>
              </p:nvSpPr>
              <p:spPr>
                <a:xfrm>
                  <a:off x="1214202" y="4305569"/>
                  <a:ext cx="3320322" cy="135336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銅ペルチェユニット</a:t>
                  </a:r>
                </a:p>
              </p:txBody>
            </p:sp>
            <p:sp>
              <p:nvSpPr>
                <p:cNvPr id="29" name="正方形/長方形 28">
                  <a:extLst>
                    <a:ext uri="{FF2B5EF4-FFF2-40B4-BE49-F238E27FC236}">
                      <a16:creationId xmlns:a16="http://schemas.microsoft.com/office/drawing/2014/main" id="{6C8FA180-058E-4837-AECC-9EFEEF09FA16}"/>
                    </a:ext>
                  </a:extLst>
                </p:cNvPr>
                <p:cNvSpPr/>
                <p:nvPr/>
              </p:nvSpPr>
              <p:spPr>
                <a:xfrm>
                  <a:off x="2209801" y="3941613"/>
                  <a:ext cx="1251679" cy="36806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t>Laird</a:t>
                  </a:r>
                  <a:r>
                    <a:rPr kumimoji="1" lang="ja-JP" altLang="en-US" sz="1400" b="1" dirty="0"/>
                    <a:t>ペルチェ</a:t>
                  </a:r>
                </a:p>
              </p:txBody>
            </p:sp>
            <p:sp>
              <p:nvSpPr>
                <p:cNvPr id="30" name="正方形/長方形 29">
                  <a:extLst>
                    <a:ext uri="{FF2B5EF4-FFF2-40B4-BE49-F238E27FC236}">
                      <a16:creationId xmlns:a16="http://schemas.microsoft.com/office/drawing/2014/main" id="{EE2E5399-2FCA-4319-AF4A-6F0F335E1F91}"/>
                    </a:ext>
                  </a:extLst>
                </p:cNvPr>
                <p:cNvSpPr/>
                <p:nvPr/>
              </p:nvSpPr>
              <p:spPr>
                <a:xfrm>
                  <a:off x="1901288" y="3539259"/>
                  <a:ext cx="1983107" cy="40898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r>
                    <a:rPr kumimoji="1" lang="ja-JP" altLang="en-US" sz="1400" b="1" dirty="0"/>
                    <a:t>治具</a:t>
                  </a:r>
                  <a:r>
                    <a:rPr kumimoji="1" lang="en-US" altLang="ja-JP" sz="1400" b="1" dirty="0"/>
                    <a:t>(</a:t>
                  </a:r>
                  <a:r>
                    <a:rPr kumimoji="1" lang="ja-JP" altLang="en-US" sz="1400" b="1" dirty="0"/>
                    <a:t>銅</a:t>
                  </a:r>
                  <a:r>
                    <a:rPr kumimoji="1" lang="en-US" altLang="ja-JP" sz="1400" b="1" dirty="0"/>
                    <a:t>)</a:t>
                  </a:r>
                  <a:endParaRPr kumimoji="1" lang="ja-JP" altLang="en-US" b="1" dirty="0"/>
                </a:p>
              </p:txBody>
            </p:sp>
            <p:sp>
              <p:nvSpPr>
                <p:cNvPr id="31" name="正方形/長方形 30">
                  <a:extLst>
                    <a:ext uri="{FF2B5EF4-FFF2-40B4-BE49-F238E27FC236}">
                      <a16:creationId xmlns:a16="http://schemas.microsoft.com/office/drawing/2014/main" id="{597F6632-D192-469F-AC53-D24C382CD659}"/>
                    </a:ext>
                  </a:extLst>
                </p:cNvPr>
                <p:cNvSpPr/>
                <p:nvPr/>
              </p:nvSpPr>
              <p:spPr>
                <a:xfrm>
                  <a:off x="2288028" y="3399621"/>
                  <a:ext cx="1133632" cy="158939"/>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C8730CF3-328E-429F-9695-F461B5FFCACE}"/>
                    </a:ext>
                  </a:extLst>
                </p:cNvPr>
                <p:cNvSpPr/>
                <p:nvPr/>
              </p:nvSpPr>
              <p:spPr>
                <a:xfrm>
                  <a:off x="2809040" y="3663037"/>
                  <a:ext cx="133115" cy="1331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33" name="直線コネクタ 32">
                  <a:extLst>
                    <a:ext uri="{FF2B5EF4-FFF2-40B4-BE49-F238E27FC236}">
                      <a16:creationId xmlns:a16="http://schemas.microsoft.com/office/drawing/2014/main" id="{55102DE7-308D-440B-9D3F-6D9DC0D6C9F5}"/>
                    </a:ext>
                  </a:extLst>
                </p:cNvPr>
                <p:cNvCxnSpPr>
                  <a:cxnSpLocks/>
                </p:cNvCxnSpPr>
                <p:nvPr/>
              </p:nvCxnSpPr>
              <p:spPr>
                <a:xfrm>
                  <a:off x="2209801" y="4120622"/>
                  <a:ext cx="1251679" cy="0"/>
                </a:xfrm>
                <a:prstGeom prst="line">
                  <a:avLst/>
                </a:prstGeom>
              </p:spPr>
              <p:style>
                <a:lnRef idx="1">
                  <a:schemeClr val="dk1"/>
                </a:lnRef>
                <a:fillRef idx="0">
                  <a:schemeClr val="dk1"/>
                </a:fillRef>
                <a:effectRef idx="0">
                  <a:schemeClr val="dk1"/>
                </a:effectRef>
                <a:fontRef idx="minor">
                  <a:schemeClr val="tx1"/>
                </a:fontRef>
              </p:style>
            </p:cxnSp>
          </p:grpSp>
        </p:grpSp>
        <p:sp>
          <p:nvSpPr>
            <p:cNvPr id="18" name="矢印: 上 17">
              <a:extLst>
                <a:ext uri="{FF2B5EF4-FFF2-40B4-BE49-F238E27FC236}">
                  <a16:creationId xmlns:a16="http://schemas.microsoft.com/office/drawing/2014/main" id="{2F34A964-3A91-4743-A046-E4221E77D455}"/>
                </a:ext>
              </a:extLst>
            </p:cNvPr>
            <p:cNvSpPr/>
            <p:nvPr/>
          </p:nvSpPr>
          <p:spPr>
            <a:xfrm>
              <a:off x="7436706" y="3345261"/>
              <a:ext cx="423540" cy="938221"/>
            </a:xfrm>
            <a:prstGeom prst="upArrow">
              <a:avLst>
                <a:gd name="adj1" fmla="val 37740"/>
                <a:gd name="adj2" fmla="val 959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発熱</a:t>
              </a:r>
            </a:p>
          </p:txBody>
        </p:sp>
        <p:sp>
          <p:nvSpPr>
            <p:cNvPr id="19" name="矢印: 上 18">
              <a:extLst>
                <a:ext uri="{FF2B5EF4-FFF2-40B4-BE49-F238E27FC236}">
                  <a16:creationId xmlns:a16="http://schemas.microsoft.com/office/drawing/2014/main" id="{0012F2B6-2550-476D-BB85-BA869E639A64}"/>
                </a:ext>
              </a:extLst>
            </p:cNvPr>
            <p:cNvSpPr/>
            <p:nvPr/>
          </p:nvSpPr>
          <p:spPr>
            <a:xfrm>
              <a:off x="10682050" y="3354469"/>
              <a:ext cx="423540" cy="938221"/>
            </a:xfrm>
            <a:prstGeom prst="upArrow">
              <a:avLst>
                <a:gd name="adj1" fmla="val 37740"/>
                <a:gd name="adj2" fmla="val 959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発熱</a:t>
              </a:r>
            </a:p>
          </p:txBody>
        </p:sp>
        <p:sp>
          <p:nvSpPr>
            <p:cNvPr id="20" name="矢印: 下 19">
              <a:extLst>
                <a:ext uri="{FF2B5EF4-FFF2-40B4-BE49-F238E27FC236}">
                  <a16:creationId xmlns:a16="http://schemas.microsoft.com/office/drawing/2014/main" id="{99D2D721-72E1-4455-9100-5DFA336EDFBE}"/>
                </a:ext>
              </a:extLst>
            </p:cNvPr>
            <p:cNvSpPr/>
            <p:nvPr/>
          </p:nvSpPr>
          <p:spPr>
            <a:xfrm>
              <a:off x="8411094" y="2287236"/>
              <a:ext cx="386677" cy="877928"/>
            </a:xfrm>
            <a:prstGeom prst="downArrow">
              <a:avLst>
                <a:gd name="adj1" fmla="val 37393"/>
                <a:gd name="adj2" fmla="val 783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吸熱</a:t>
              </a:r>
            </a:p>
          </p:txBody>
        </p:sp>
        <p:sp>
          <p:nvSpPr>
            <p:cNvPr id="21" name="乗算記号 20">
              <a:extLst>
                <a:ext uri="{FF2B5EF4-FFF2-40B4-BE49-F238E27FC236}">
                  <a16:creationId xmlns:a16="http://schemas.microsoft.com/office/drawing/2014/main" id="{7D83D40D-3BB5-4967-B49A-136C0B651E34}"/>
                </a:ext>
              </a:extLst>
            </p:cNvPr>
            <p:cNvSpPr/>
            <p:nvPr/>
          </p:nvSpPr>
          <p:spPr>
            <a:xfrm>
              <a:off x="7297926" y="3118288"/>
              <a:ext cx="704712" cy="704712"/>
            </a:xfrm>
            <a:prstGeom prst="mathMultiply">
              <a:avLst>
                <a:gd name="adj1" fmla="val 833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7B8CF491-ACCF-4D90-94D9-AD0F16D45BBA}"/>
                </a:ext>
              </a:extLst>
            </p:cNvPr>
            <p:cNvSpPr/>
            <p:nvPr/>
          </p:nvSpPr>
          <p:spPr>
            <a:xfrm>
              <a:off x="10541464" y="3135405"/>
              <a:ext cx="704712" cy="704712"/>
            </a:xfrm>
            <a:prstGeom prst="mathMultiply">
              <a:avLst>
                <a:gd name="adj1" fmla="val 833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B854C559-FFAA-4385-970A-F4F4ED156E73}"/>
                </a:ext>
              </a:extLst>
            </p:cNvPr>
            <p:cNvSpPr/>
            <p:nvPr/>
          </p:nvSpPr>
          <p:spPr>
            <a:xfrm>
              <a:off x="8035691" y="2476921"/>
              <a:ext cx="385970" cy="38597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7B709252-4E36-47F9-8BA7-CAFA6C839146}"/>
              </a:ext>
            </a:extLst>
          </p:cNvPr>
          <p:cNvSpPr txBox="1"/>
          <p:nvPr/>
        </p:nvSpPr>
        <p:spPr>
          <a:xfrm>
            <a:off x="7035207" y="1721892"/>
            <a:ext cx="4527528" cy="369332"/>
          </a:xfrm>
          <a:prstGeom prst="rect">
            <a:avLst/>
          </a:prstGeom>
          <a:noFill/>
        </p:spPr>
        <p:txBody>
          <a:bodyPr wrap="square" rtlCol="0">
            <a:spAutoFit/>
          </a:bodyPr>
          <a:lstStyle/>
          <a:p>
            <a:r>
              <a:rPr lang="en-US" altLang="ja-JP" dirty="0"/>
              <a:t>【</a:t>
            </a:r>
            <a:r>
              <a:rPr lang="ja-JP" altLang="en-US" dirty="0"/>
              <a:t>ペルチェシステム</a:t>
            </a:r>
            <a:r>
              <a:rPr lang="en-US" altLang="ja-JP" dirty="0"/>
              <a:t>+</a:t>
            </a:r>
            <a:r>
              <a:rPr lang="ja-JP" altLang="en-US" dirty="0"/>
              <a:t>吸着治具の模式図</a:t>
            </a:r>
            <a:r>
              <a:rPr lang="en-US" altLang="ja-JP" dirty="0"/>
              <a:t>】</a:t>
            </a:r>
            <a:endParaRPr kumimoji="1" lang="ja-JP" altLang="en-US" dirty="0"/>
          </a:p>
        </p:txBody>
      </p:sp>
      <p:sp>
        <p:nvSpPr>
          <p:cNvPr id="9" name="テキスト ボックス 8">
            <a:extLst>
              <a:ext uri="{FF2B5EF4-FFF2-40B4-BE49-F238E27FC236}">
                <a16:creationId xmlns:a16="http://schemas.microsoft.com/office/drawing/2014/main" id="{DEC260F4-6D23-41AE-83D2-D9D692BDA19B}"/>
              </a:ext>
            </a:extLst>
          </p:cNvPr>
          <p:cNvSpPr txBox="1"/>
          <p:nvPr/>
        </p:nvSpPr>
        <p:spPr>
          <a:xfrm>
            <a:off x="641041" y="2777843"/>
            <a:ext cx="5966190" cy="2646878"/>
          </a:xfrm>
          <a:prstGeom prst="rect">
            <a:avLst/>
          </a:prstGeom>
          <a:noFill/>
        </p:spPr>
        <p:txBody>
          <a:bodyPr wrap="square" rtlCol="0">
            <a:spAutoFit/>
          </a:bodyPr>
          <a:lstStyle/>
          <a:p>
            <a:r>
              <a:rPr kumimoji="1" lang="ja-JP" altLang="en-US" sz="2000" dirty="0"/>
              <a:t>ポリ塩化ビニル</a:t>
            </a:r>
            <a:r>
              <a:rPr kumimoji="1" lang="en-US" altLang="ja-JP" sz="2000" dirty="0"/>
              <a:t>…</a:t>
            </a:r>
            <a:r>
              <a:rPr kumimoji="1" lang="ja-JP" altLang="en-US" sz="2000" dirty="0"/>
              <a:t>熱伝導率</a:t>
            </a:r>
            <a:r>
              <a:rPr kumimoji="1" lang="ja-JP" altLang="en-US" sz="2000" b="1" dirty="0">
                <a:solidFill>
                  <a:schemeClr val="accent1"/>
                </a:solidFill>
              </a:rPr>
              <a:t>低い</a:t>
            </a:r>
            <a:endParaRPr kumimoji="1" lang="en-US" altLang="ja-JP" sz="2000" b="1" dirty="0">
              <a:solidFill>
                <a:schemeClr val="accent1"/>
              </a:solidFill>
            </a:endParaRPr>
          </a:p>
          <a:p>
            <a:r>
              <a:rPr lang="ja-JP" altLang="en-US" sz="2000" dirty="0"/>
              <a:t>銅</a:t>
            </a:r>
            <a:r>
              <a:rPr lang="en-US" altLang="ja-JP" sz="2000" dirty="0"/>
              <a:t>…</a:t>
            </a:r>
            <a:r>
              <a:rPr lang="ja-JP" altLang="en-US" sz="2000" dirty="0"/>
              <a:t>熱伝導率</a:t>
            </a:r>
            <a:r>
              <a:rPr lang="ja-JP" altLang="en-US" sz="2000" b="1" dirty="0">
                <a:solidFill>
                  <a:srgbClr val="FF0000"/>
                </a:solidFill>
              </a:rPr>
              <a:t>高い</a:t>
            </a:r>
            <a:endParaRPr lang="en-US" altLang="ja-JP" sz="2000" b="1" dirty="0">
              <a:solidFill>
                <a:srgbClr val="FF0000"/>
              </a:solidFill>
            </a:endParaRPr>
          </a:p>
          <a:p>
            <a:endParaRPr kumimoji="1" lang="en-US" altLang="ja-JP" dirty="0"/>
          </a:p>
          <a:p>
            <a:endParaRPr lang="en-US" altLang="ja-JP" dirty="0"/>
          </a:p>
          <a:p>
            <a:endParaRPr kumimoji="1" lang="en-US" altLang="ja-JP" dirty="0"/>
          </a:p>
          <a:p>
            <a:r>
              <a:rPr lang="ja-JP" altLang="en-US" dirty="0"/>
              <a:t>銅ペルチェと接地した部分を塩ビにし熱逆流を減らす。</a:t>
            </a:r>
            <a:endParaRPr lang="en-US" altLang="ja-JP" dirty="0"/>
          </a:p>
          <a:p>
            <a:r>
              <a:rPr lang="en-US" altLang="ja-JP" dirty="0"/>
              <a:t>2</a:t>
            </a:r>
            <a:r>
              <a:rPr lang="ja-JP" altLang="en-US" dirty="0"/>
              <a:t>段ペルチェと接地した部分を銅にし、吸熱が効率よくできるように。</a:t>
            </a:r>
            <a:endParaRPr lang="en-US" altLang="ja-JP" dirty="0"/>
          </a:p>
          <a:p>
            <a:endParaRPr lang="en-US" altLang="ja-JP" dirty="0"/>
          </a:p>
        </p:txBody>
      </p:sp>
    </p:spTree>
    <p:extLst>
      <p:ext uri="{BB962C8B-B14F-4D97-AF65-F5344CB8AC3E}">
        <p14:creationId xmlns:p14="http://schemas.microsoft.com/office/powerpoint/2010/main" val="384896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44C5D-AEB5-4C20-9D4B-D995AE1D1A25}"/>
              </a:ext>
            </a:extLst>
          </p:cNvPr>
          <p:cNvSpPr>
            <a:spLocks noGrp="1"/>
          </p:cNvSpPr>
          <p:nvPr>
            <p:ph type="title"/>
          </p:nvPr>
        </p:nvSpPr>
        <p:spPr/>
        <p:txBody>
          <a:bodyPr/>
          <a:lstStyle/>
          <a:p>
            <a:r>
              <a:rPr kumimoji="1" lang="en-US" altLang="ja-JP" b="1" dirty="0"/>
              <a:t>Back</a:t>
            </a:r>
            <a:r>
              <a:rPr lang="ja-JP" altLang="en-US" b="1" dirty="0"/>
              <a:t> </a:t>
            </a:r>
            <a:r>
              <a:rPr lang="en-US" altLang="ja-JP" b="1" dirty="0"/>
              <a:t>up</a:t>
            </a:r>
            <a:r>
              <a:rPr lang="ja-JP" altLang="en-US" b="1" dirty="0"/>
              <a:t> </a:t>
            </a:r>
            <a:r>
              <a:rPr lang="en-US" altLang="ja-JP" b="1" dirty="0"/>
              <a:t>(</a:t>
            </a:r>
            <a:r>
              <a:rPr lang="ja-JP" altLang="en-US" b="1" dirty="0"/>
              <a:t>吸着治具②</a:t>
            </a:r>
            <a:r>
              <a:rPr lang="en-US" altLang="ja-JP" b="1" dirty="0"/>
              <a:t>)</a:t>
            </a:r>
            <a:endParaRPr kumimoji="1" lang="ja-JP" altLang="en-US" b="1" dirty="0"/>
          </a:p>
        </p:txBody>
      </p:sp>
      <p:sp>
        <p:nvSpPr>
          <p:cNvPr id="4" name="日付プレースホルダー 3">
            <a:extLst>
              <a:ext uri="{FF2B5EF4-FFF2-40B4-BE49-F238E27FC236}">
                <a16:creationId xmlns:a16="http://schemas.microsoft.com/office/drawing/2014/main" id="{E2D1D465-460C-4FD0-91F0-D1AF51D19392}"/>
              </a:ext>
            </a:extLst>
          </p:cNvPr>
          <p:cNvSpPr>
            <a:spLocks noGrp="1"/>
          </p:cNvSpPr>
          <p:nvPr>
            <p:ph type="dt" sz="half" idx="10"/>
          </p:nvPr>
        </p:nvSpPr>
        <p:spPr/>
        <p:txBody>
          <a:bodyPr/>
          <a:lstStyle/>
          <a:p>
            <a:fld id="{2812C1D9-5C2F-44E0-B27F-654A7D3FE25A}"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66157779-38CF-4B54-B609-3295934AC274}"/>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A2616941-268C-413E-B698-56948A6D56ED}"/>
              </a:ext>
            </a:extLst>
          </p:cNvPr>
          <p:cNvSpPr>
            <a:spLocks noGrp="1"/>
          </p:cNvSpPr>
          <p:nvPr>
            <p:ph type="sldNum" sz="quarter" idx="12"/>
          </p:nvPr>
        </p:nvSpPr>
        <p:spPr/>
        <p:txBody>
          <a:bodyPr/>
          <a:lstStyle/>
          <a:p>
            <a:fld id="{873D15FD-F8EE-4448-9627-910D82C7767E}" type="slidenum">
              <a:rPr lang="ja-JP" altLang="en-US" smtClean="0"/>
              <a:pPr/>
              <a:t>17</a:t>
            </a:fld>
            <a:endParaRPr lang="ja-JP" altLang="en-US" dirty="0"/>
          </a:p>
        </p:txBody>
      </p:sp>
      <p:pic>
        <p:nvPicPr>
          <p:cNvPr id="14" name="コンテンツ プレースホルダー 13" descr="ダイアグラム, 設計図&#10;&#10;自動的に生成された説明">
            <a:extLst>
              <a:ext uri="{FF2B5EF4-FFF2-40B4-BE49-F238E27FC236}">
                <a16:creationId xmlns:a16="http://schemas.microsoft.com/office/drawing/2014/main" id="{818D2529-37EF-485C-8245-AD03A0523E32}"/>
              </a:ext>
            </a:extLst>
          </p:cNvPr>
          <p:cNvPicPr>
            <a:picLocks noGrp="1" noChangeAspect="1"/>
          </p:cNvPicPr>
          <p:nvPr>
            <p:ph idx="1"/>
          </p:nvPr>
        </p:nvPicPr>
        <p:blipFill>
          <a:blip r:embed="rId2"/>
          <a:stretch>
            <a:fillRect/>
          </a:stretch>
        </p:blipFill>
        <p:spPr>
          <a:xfrm>
            <a:off x="1681382" y="1098225"/>
            <a:ext cx="5558866" cy="5240389"/>
          </a:xfrm>
          <a:prstGeom prst="rect">
            <a:avLst/>
          </a:prstGeom>
        </p:spPr>
      </p:pic>
      <p:pic>
        <p:nvPicPr>
          <p:cNvPr id="15" name="図 14" descr="ダイアグラム&#10;&#10;自動的に生成された説明">
            <a:extLst>
              <a:ext uri="{FF2B5EF4-FFF2-40B4-BE49-F238E27FC236}">
                <a16:creationId xmlns:a16="http://schemas.microsoft.com/office/drawing/2014/main" id="{3A810471-7AFF-4FDC-B4C4-653ABFB67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564" y="1174382"/>
            <a:ext cx="3208891" cy="5164232"/>
          </a:xfrm>
          <a:prstGeom prst="rect">
            <a:avLst/>
          </a:prstGeom>
        </p:spPr>
      </p:pic>
      <p:sp>
        <p:nvSpPr>
          <p:cNvPr id="16" name="テキスト ボックス 15">
            <a:extLst>
              <a:ext uri="{FF2B5EF4-FFF2-40B4-BE49-F238E27FC236}">
                <a16:creationId xmlns:a16="http://schemas.microsoft.com/office/drawing/2014/main" id="{5062B6FB-667F-4072-A9D1-88FBEF959904}"/>
              </a:ext>
            </a:extLst>
          </p:cNvPr>
          <p:cNvSpPr txBox="1"/>
          <p:nvPr/>
        </p:nvSpPr>
        <p:spPr>
          <a:xfrm>
            <a:off x="1100115" y="2139650"/>
            <a:ext cx="738664" cy="3620125"/>
          </a:xfrm>
          <a:prstGeom prst="rect">
            <a:avLst/>
          </a:prstGeom>
          <a:noFill/>
        </p:spPr>
        <p:txBody>
          <a:bodyPr vert="eaVert" wrap="square" rtlCol="0">
            <a:spAutoFit/>
          </a:bodyPr>
          <a:lstStyle/>
          <a:p>
            <a:r>
              <a:rPr kumimoji="1" lang="ja-JP" altLang="en-US" b="1" dirty="0"/>
              <a:t>↑</a:t>
            </a:r>
            <a:endParaRPr kumimoji="1" lang="en-US" altLang="ja-JP" b="1" dirty="0"/>
          </a:p>
          <a:p>
            <a:r>
              <a:rPr kumimoji="1" lang="ja-JP" altLang="en-US" b="1" dirty="0"/>
              <a:t>銅製部品図面</a:t>
            </a:r>
          </a:p>
        </p:txBody>
      </p:sp>
      <p:sp>
        <p:nvSpPr>
          <p:cNvPr id="17" name="テキスト ボックス 16">
            <a:extLst>
              <a:ext uri="{FF2B5EF4-FFF2-40B4-BE49-F238E27FC236}">
                <a16:creationId xmlns:a16="http://schemas.microsoft.com/office/drawing/2014/main" id="{E6C68BB9-F98F-4665-9BFB-9A61A9DC0605}"/>
              </a:ext>
            </a:extLst>
          </p:cNvPr>
          <p:cNvSpPr txBox="1"/>
          <p:nvPr/>
        </p:nvSpPr>
        <p:spPr>
          <a:xfrm>
            <a:off x="7784068" y="2063493"/>
            <a:ext cx="738664" cy="3620125"/>
          </a:xfrm>
          <a:prstGeom prst="rect">
            <a:avLst/>
          </a:prstGeom>
          <a:noFill/>
        </p:spPr>
        <p:txBody>
          <a:bodyPr vert="eaVert" wrap="square" rtlCol="0">
            <a:spAutoFit/>
          </a:bodyPr>
          <a:lstStyle/>
          <a:p>
            <a:r>
              <a:rPr kumimoji="1" lang="ja-JP" altLang="en-US" b="1" dirty="0"/>
              <a:t>↑</a:t>
            </a:r>
            <a:endParaRPr kumimoji="1" lang="en-US" altLang="ja-JP" b="1" dirty="0"/>
          </a:p>
          <a:p>
            <a:r>
              <a:rPr lang="ja-JP" altLang="en-US" b="1" dirty="0"/>
              <a:t>ポリ塩化ビニル</a:t>
            </a:r>
            <a:r>
              <a:rPr kumimoji="1" lang="ja-JP" altLang="en-US" b="1" dirty="0"/>
              <a:t>部品図面</a:t>
            </a:r>
          </a:p>
        </p:txBody>
      </p:sp>
    </p:spTree>
    <p:extLst>
      <p:ext uri="{BB962C8B-B14F-4D97-AF65-F5344CB8AC3E}">
        <p14:creationId xmlns:p14="http://schemas.microsoft.com/office/powerpoint/2010/main" val="114854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44C5D-AEB5-4C20-9D4B-D995AE1D1A25}"/>
              </a:ext>
            </a:extLst>
          </p:cNvPr>
          <p:cNvSpPr>
            <a:spLocks noGrp="1"/>
          </p:cNvSpPr>
          <p:nvPr>
            <p:ph type="title"/>
          </p:nvPr>
        </p:nvSpPr>
        <p:spPr/>
        <p:txBody>
          <a:bodyPr/>
          <a:lstStyle/>
          <a:p>
            <a:r>
              <a:rPr kumimoji="1" lang="en-US" altLang="ja-JP" b="1" dirty="0"/>
              <a:t>Back</a:t>
            </a:r>
            <a:r>
              <a:rPr lang="ja-JP" altLang="en-US" b="1" dirty="0"/>
              <a:t> </a:t>
            </a:r>
            <a:r>
              <a:rPr lang="en-US" altLang="ja-JP" b="1" dirty="0"/>
              <a:t>up</a:t>
            </a:r>
            <a:r>
              <a:rPr lang="ja-JP" altLang="en-US" b="1" dirty="0"/>
              <a:t> </a:t>
            </a:r>
            <a:r>
              <a:rPr lang="en-US" altLang="ja-JP" b="1" dirty="0"/>
              <a:t>(</a:t>
            </a:r>
            <a:r>
              <a:rPr lang="ja-JP" altLang="en-US" b="1" dirty="0"/>
              <a:t>ピクセルモジュール</a:t>
            </a:r>
            <a:r>
              <a:rPr lang="en-US" altLang="ja-JP" b="1" dirty="0"/>
              <a:t>)</a:t>
            </a:r>
            <a:endParaRPr kumimoji="1" lang="ja-JP" altLang="en-US" b="1" dirty="0"/>
          </a:p>
        </p:txBody>
      </p:sp>
      <p:sp>
        <p:nvSpPr>
          <p:cNvPr id="4" name="日付プレースホルダー 3">
            <a:extLst>
              <a:ext uri="{FF2B5EF4-FFF2-40B4-BE49-F238E27FC236}">
                <a16:creationId xmlns:a16="http://schemas.microsoft.com/office/drawing/2014/main" id="{E2D1D465-460C-4FD0-91F0-D1AF51D19392}"/>
              </a:ext>
            </a:extLst>
          </p:cNvPr>
          <p:cNvSpPr>
            <a:spLocks noGrp="1"/>
          </p:cNvSpPr>
          <p:nvPr>
            <p:ph type="dt" sz="half" idx="10"/>
          </p:nvPr>
        </p:nvSpPr>
        <p:spPr/>
        <p:txBody>
          <a:bodyPr/>
          <a:lstStyle/>
          <a:p>
            <a:fld id="{7BFA2479-469C-4BC3-A5DE-3C9FAF36BBEF}"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66157779-38CF-4B54-B609-3295934AC274}"/>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A2616941-268C-413E-B698-56948A6D56ED}"/>
              </a:ext>
            </a:extLst>
          </p:cNvPr>
          <p:cNvSpPr>
            <a:spLocks noGrp="1"/>
          </p:cNvSpPr>
          <p:nvPr>
            <p:ph type="sldNum" sz="quarter" idx="12"/>
          </p:nvPr>
        </p:nvSpPr>
        <p:spPr/>
        <p:txBody>
          <a:bodyPr/>
          <a:lstStyle/>
          <a:p>
            <a:fld id="{873D15FD-F8EE-4448-9627-910D82C7767E}" type="slidenum">
              <a:rPr lang="ja-JP" altLang="en-US" smtClean="0"/>
              <a:pPr/>
              <a:t>18</a:t>
            </a:fld>
            <a:endParaRPr lang="ja-JP" altLang="en-US" dirty="0"/>
          </a:p>
        </p:txBody>
      </p:sp>
      <p:pic>
        <p:nvPicPr>
          <p:cNvPr id="7" name="図 6">
            <a:extLst>
              <a:ext uri="{FF2B5EF4-FFF2-40B4-BE49-F238E27FC236}">
                <a16:creationId xmlns:a16="http://schemas.microsoft.com/office/drawing/2014/main" id="{829A3707-E70F-4A56-8646-89ABD3DC2B05}"/>
              </a:ext>
            </a:extLst>
          </p:cNvPr>
          <p:cNvPicPr>
            <a:picLocks noChangeAspect="1"/>
          </p:cNvPicPr>
          <p:nvPr/>
        </p:nvPicPr>
        <p:blipFill>
          <a:blip r:embed="rId2"/>
          <a:stretch>
            <a:fillRect/>
          </a:stretch>
        </p:blipFill>
        <p:spPr>
          <a:xfrm>
            <a:off x="9018067" y="2098734"/>
            <a:ext cx="2701053" cy="4015434"/>
          </a:xfrm>
          <a:prstGeom prst="rect">
            <a:avLst/>
          </a:prstGeom>
        </p:spPr>
      </p:pic>
      <p:pic>
        <p:nvPicPr>
          <p:cNvPr id="9" name="図 8">
            <a:extLst>
              <a:ext uri="{FF2B5EF4-FFF2-40B4-BE49-F238E27FC236}">
                <a16:creationId xmlns:a16="http://schemas.microsoft.com/office/drawing/2014/main" id="{A371F85C-ADEF-49BD-B81A-1063AA869DE5}"/>
              </a:ext>
            </a:extLst>
          </p:cNvPr>
          <p:cNvPicPr>
            <a:picLocks noChangeAspect="1"/>
          </p:cNvPicPr>
          <p:nvPr/>
        </p:nvPicPr>
        <p:blipFill>
          <a:blip r:embed="rId3"/>
          <a:stretch>
            <a:fillRect/>
          </a:stretch>
        </p:blipFill>
        <p:spPr>
          <a:xfrm>
            <a:off x="188534" y="2092185"/>
            <a:ext cx="7964866" cy="4280008"/>
          </a:xfrm>
          <a:prstGeom prst="rect">
            <a:avLst/>
          </a:prstGeom>
        </p:spPr>
      </p:pic>
      <p:sp>
        <p:nvSpPr>
          <p:cNvPr id="3" name="テキスト ボックス 2">
            <a:extLst>
              <a:ext uri="{FF2B5EF4-FFF2-40B4-BE49-F238E27FC236}">
                <a16:creationId xmlns:a16="http://schemas.microsoft.com/office/drawing/2014/main" id="{9B5F7206-5398-4436-BD36-FFCB20D0517C}"/>
              </a:ext>
            </a:extLst>
          </p:cNvPr>
          <p:cNvSpPr txBox="1"/>
          <p:nvPr/>
        </p:nvSpPr>
        <p:spPr>
          <a:xfrm>
            <a:off x="1058979" y="1492142"/>
            <a:ext cx="3303639" cy="369332"/>
          </a:xfrm>
          <a:prstGeom prst="rect">
            <a:avLst/>
          </a:prstGeom>
          <a:noFill/>
        </p:spPr>
        <p:txBody>
          <a:bodyPr wrap="square" rtlCol="0">
            <a:spAutoFit/>
          </a:bodyPr>
          <a:lstStyle/>
          <a:p>
            <a:r>
              <a:rPr kumimoji="1" lang="en-US" altLang="ja-JP" dirty="0" err="1"/>
              <a:t>ITk</a:t>
            </a:r>
            <a:r>
              <a:rPr kumimoji="1" lang="ja-JP" altLang="en-US" dirty="0"/>
              <a:t>ピクセルモジュールサイズ</a:t>
            </a:r>
          </a:p>
        </p:txBody>
      </p:sp>
      <p:sp>
        <p:nvSpPr>
          <p:cNvPr id="10" name="テキスト ボックス 9">
            <a:extLst>
              <a:ext uri="{FF2B5EF4-FFF2-40B4-BE49-F238E27FC236}">
                <a16:creationId xmlns:a16="http://schemas.microsoft.com/office/drawing/2014/main" id="{FA459631-5B82-4822-88A6-2BC2D17DCC68}"/>
              </a:ext>
            </a:extLst>
          </p:cNvPr>
          <p:cNvSpPr txBox="1"/>
          <p:nvPr/>
        </p:nvSpPr>
        <p:spPr>
          <a:xfrm>
            <a:off x="8784675" y="1559093"/>
            <a:ext cx="3303639" cy="369332"/>
          </a:xfrm>
          <a:prstGeom prst="rect">
            <a:avLst/>
          </a:prstGeom>
          <a:noFill/>
        </p:spPr>
        <p:txBody>
          <a:bodyPr wrap="square" rtlCol="0">
            <a:spAutoFit/>
          </a:bodyPr>
          <a:lstStyle/>
          <a:p>
            <a:r>
              <a:rPr kumimoji="1" lang="ja-JP" altLang="en-US" dirty="0"/>
              <a:t>キャリアケース組み立て前</a:t>
            </a:r>
          </a:p>
        </p:txBody>
      </p:sp>
    </p:spTree>
    <p:extLst>
      <p:ext uri="{BB962C8B-B14F-4D97-AF65-F5344CB8AC3E}">
        <p14:creationId xmlns:p14="http://schemas.microsoft.com/office/powerpoint/2010/main" val="211115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44C5D-AEB5-4C20-9D4B-D995AE1D1A25}"/>
              </a:ext>
            </a:extLst>
          </p:cNvPr>
          <p:cNvSpPr>
            <a:spLocks noGrp="1"/>
          </p:cNvSpPr>
          <p:nvPr>
            <p:ph type="title"/>
          </p:nvPr>
        </p:nvSpPr>
        <p:spPr/>
        <p:txBody>
          <a:bodyPr/>
          <a:lstStyle/>
          <a:p>
            <a:r>
              <a:rPr kumimoji="1" lang="en-US" altLang="ja-JP" b="1" dirty="0"/>
              <a:t>Back</a:t>
            </a:r>
            <a:r>
              <a:rPr lang="ja-JP" altLang="en-US" b="1" dirty="0"/>
              <a:t> </a:t>
            </a:r>
            <a:r>
              <a:rPr lang="en-US" altLang="ja-JP" b="1" dirty="0"/>
              <a:t>up</a:t>
            </a:r>
            <a:r>
              <a:rPr lang="ja-JP" altLang="en-US" b="1" dirty="0"/>
              <a:t> </a:t>
            </a:r>
            <a:r>
              <a:rPr lang="en-US" altLang="ja-JP" b="1" dirty="0"/>
              <a:t>(</a:t>
            </a:r>
            <a:r>
              <a:rPr lang="ja-JP" altLang="en-US" b="1" dirty="0"/>
              <a:t>ヒーターモジュール①</a:t>
            </a:r>
            <a:r>
              <a:rPr lang="en-US" altLang="ja-JP" b="1" dirty="0"/>
              <a:t>)</a:t>
            </a:r>
            <a:endParaRPr kumimoji="1" lang="ja-JP" altLang="en-US" b="1" dirty="0"/>
          </a:p>
        </p:txBody>
      </p:sp>
      <p:sp>
        <p:nvSpPr>
          <p:cNvPr id="4" name="日付プレースホルダー 3">
            <a:extLst>
              <a:ext uri="{FF2B5EF4-FFF2-40B4-BE49-F238E27FC236}">
                <a16:creationId xmlns:a16="http://schemas.microsoft.com/office/drawing/2014/main" id="{E2D1D465-460C-4FD0-91F0-D1AF51D19392}"/>
              </a:ext>
            </a:extLst>
          </p:cNvPr>
          <p:cNvSpPr>
            <a:spLocks noGrp="1"/>
          </p:cNvSpPr>
          <p:nvPr>
            <p:ph type="dt" sz="half" idx="10"/>
          </p:nvPr>
        </p:nvSpPr>
        <p:spPr/>
        <p:txBody>
          <a:bodyPr/>
          <a:lstStyle/>
          <a:p>
            <a:fld id="{4DE0CE5A-8B9D-40EA-9CB0-E7D848720821}"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66157779-38CF-4B54-B609-3295934AC274}"/>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A2616941-268C-413E-B698-56948A6D56ED}"/>
              </a:ext>
            </a:extLst>
          </p:cNvPr>
          <p:cNvSpPr>
            <a:spLocks noGrp="1"/>
          </p:cNvSpPr>
          <p:nvPr>
            <p:ph type="sldNum" sz="quarter" idx="12"/>
          </p:nvPr>
        </p:nvSpPr>
        <p:spPr/>
        <p:txBody>
          <a:bodyPr/>
          <a:lstStyle/>
          <a:p>
            <a:fld id="{873D15FD-F8EE-4448-9627-910D82C7767E}" type="slidenum">
              <a:rPr lang="ja-JP" altLang="en-US" smtClean="0"/>
              <a:pPr/>
              <a:t>19</a:t>
            </a:fld>
            <a:endParaRPr lang="ja-JP" altLang="en-US" dirty="0"/>
          </a:p>
        </p:txBody>
      </p:sp>
      <p:graphicFrame>
        <p:nvGraphicFramePr>
          <p:cNvPr id="8" name="グラフ 7">
            <a:extLst>
              <a:ext uri="{FF2B5EF4-FFF2-40B4-BE49-F238E27FC236}">
                <a16:creationId xmlns:a16="http://schemas.microsoft.com/office/drawing/2014/main" id="{0818F81F-2FF4-439E-A32B-356485FC0619}"/>
              </a:ext>
            </a:extLst>
          </p:cNvPr>
          <p:cNvGraphicFramePr>
            <a:graphicFrameLocks/>
          </p:cNvGraphicFramePr>
          <p:nvPr>
            <p:extLst>
              <p:ext uri="{D42A27DB-BD31-4B8C-83A1-F6EECF244321}">
                <p14:modId xmlns:p14="http://schemas.microsoft.com/office/powerpoint/2010/main" val="806387708"/>
              </p:ext>
            </p:extLst>
          </p:nvPr>
        </p:nvGraphicFramePr>
        <p:xfrm>
          <a:off x="105358" y="1765190"/>
          <a:ext cx="6078253" cy="3689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6447FA0D-DC7A-4586-874B-F33D02DDB874}"/>
              </a:ext>
            </a:extLst>
          </p:cNvPr>
          <p:cNvGraphicFramePr>
            <a:graphicFrameLocks/>
          </p:cNvGraphicFramePr>
          <p:nvPr>
            <p:extLst>
              <p:ext uri="{D42A27DB-BD31-4B8C-83A1-F6EECF244321}">
                <p14:modId xmlns:p14="http://schemas.microsoft.com/office/powerpoint/2010/main" val="3061407794"/>
              </p:ext>
            </p:extLst>
          </p:nvPr>
        </p:nvGraphicFramePr>
        <p:xfrm>
          <a:off x="6183611" y="1850349"/>
          <a:ext cx="5915789" cy="3516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572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ダイアグラム, 設計図&#10;&#10;自動的に生成された説明">
            <a:extLst>
              <a:ext uri="{FF2B5EF4-FFF2-40B4-BE49-F238E27FC236}">
                <a16:creationId xmlns:a16="http://schemas.microsoft.com/office/drawing/2014/main" id="{D655E369-B29D-4CD5-8CAD-3794BC2944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1128" y="1796468"/>
            <a:ext cx="4884552" cy="3141851"/>
          </a:xfrm>
          <a:prstGeom prst="rect">
            <a:avLst/>
          </a:prstGeom>
          <a:noFill/>
          <a:ln>
            <a:noFill/>
          </a:ln>
        </p:spPr>
      </p:pic>
      <p:sp>
        <p:nvSpPr>
          <p:cNvPr id="2" name="タイトル 1">
            <a:extLst>
              <a:ext uri="{FF2B5EF4-FFF2-40B4-BE49-F238E27FC236}">
                <a16:creationId xmlns:a16="http://schemas.microsoft.com/office/drawing/2014/main" id="{52E7FABF-708D-43D1-9B6F-A61B979E637B}"/>
              </a:ext>
            </a:extLst>
          </p:cNvPr>
          <p:cNvSpPr>
            <a:spLocks noGrp="1"/>
          </p:cNvSpPr>
          <p:nvPr>
            <p:ph type="title"/>
          </p:nvPr>
        </p:nvSpPr>
        <p:spPr>
          <a:xfrm>
            <a:off x="838200" y="18256"/>
            <a:ext cx="10515600" cy="1086644"/>
          </a:xfrm>
        </p:spPr>
        <p:txBody>
          <a:bodyPr/>
          <a:lstStyle/>
          <a:p>
            <a:r>
              <a:rPr kumimoji="1" lang="en-US" altLang="ja-JP" b="1" dirty="0"/>
              <a:t>LHC</a:t>
            </a:r>
            <a:r>
              <a:rPr kumimoji="1" lang="ja-JP" altLang="en-US" b="1" dirty="0"/>
              <a:t>加速器ー</a:t>
            </a:r>
            <a:r>
              <a:rPr kumimoji="1" lang="en-US" altLang="ja-JP" b="1" dirty="0"/>
              <a:t>ATLAS</a:t>
            </a:r>
            <a:r>
              <a:rPr kumimoji="1" lang="ja-JP" altLang="en-US" b="1" dirty="0"/>
              <a:t>検出器</a:t>
            </a:r>
          </a:p>
        </p:txBody>
      </p:sp>
      <p:sp>
        <p:nvSpPr>
          <p:cNvPr id="3" name="コンテンツ プレースホルダー 2">
            <a:extLst>
              <a:ext uri="{FF2B5EF4-FFF2-40B4-BE49-F238E27FC236}">
                <a16:creationId xmlns:a16="http://schemas.microsoft.com/office/drawing/2014/main" id="{9307FF4D-70CA-43F0-9DC1-DC00C2FF8C2E}"/>
              </a:ext>
            </a:extLst>
          </p:cNvPr>
          <p:cNvSpPr>
            <a:spLocks noGrp="1"/>
          </p:cNvSpPr>
          <p:nvPr>
            <p:ph idx="1"/>
          </p:nvPr>
        </p:nvSpPr>
        <p:spPr>
          <a:xfrm>
            <a:off x="838200" y="1240971"/>
            <a:ext cx="5257800" cy="4935992"/>
          </a:xfrm>
        </p:spPr>
        <p:txBody>
          <a:bodyPr>
            <a:normAutofit/>
          </a:bodyPr>
          <a:lstStyle/>
          <a:p>
            <a:r>
              <a:rPr kumimoji="1" lang="en-US" altLang="ja-JP" sz="2000" b="1" dirty="0"/>
              <a:t>LHC</a:t>
            </a:r>
            <a:r>
              <a:rPr kumimoji="1" lang="ja-JP" altLang="en-US" sz="2000" b="1" dirty="0"/>
              <a:t>加速器</a:t>
            </a:r>
            <a:endParaRPr kumimoji="1" lang="en-US" altLang="ja-JP" sz="2000" b="1" dirty="0"/>
          </a:p>
          <a:p>
            <a:pPr marL="0" indent="0">
              <a:buNone/>
            </a:pPr>
            <a:r>
              <a:rPr lang="en-US" altLang="ja-JP" sz="1600" b="1" dirty="0"/>
              <a:t>LHC</a:t>
            </a:r>
            <a:r>
              <a:rPr lang="en-US" altLang="ja-JP" sz="1600" dirty="0"/>
              <a:t>(</a:t>
            </a:r>
            <a:r>
              <a:rPr lang="en-US" altLang="ja-JP" sz="1600" b="1" dirty="0">
                <a:solidFill>
                  <a:srgbClr val="FF0000"/>
                </a:solidFill>
              </a:rPr>
              <a:t>L</a:t>
            </a:r>
            <a:r>
              <a:rPr lang="en-US" altLang="ja-JP" sz="1600" dirty="0"/>
              <a:t>arge </a:t>
            </a:r>
            <a:r>
              <a:rPr lang="en-US" altLang="ja-JP" sz="1600" b="1" dirty="0">
                <a:solidFill>
                  <a:srgbClr val="FF0000"/>
                </a:solidFill>
              </a:rPr>
              <a:t>H</a:t>
            </a:r>
            <a:r>
              <a:rPr lang="en-US" altLang="ja-JP" sz="1600" dirty="0"/>
              <a:t>adron </a:t>
            </a:r>
            <a:r>
              <a:rPr lang="en-US" altLang="ja-JP" sz="1600" b="1" dirty="0">
                <a:solidFill>
                  <a:srgbClr val="FF0000"/>
                </a:solidFill>
              </a:rPr>
              <a:t>C</a:t>
            </a:r>
            <a:r>
              <a:rPr lang="en-US" altLang="ja-JP" sz="1600" dirty="0"/>
              <a:t>ollider)</a:t>
            </a:r>
          </a:p>
          <a:p>
            <a:pPr marL="0" indent="0">
              <a:buNone/>
            </a:pPr>
            <a:r>
              <a:rPr lang="en-US" altLang="ja-JP" sz="1600" dirty="0"/>
              <a:t>…</a:t>
            </a:r>
            <a:r>
              <a:rPr lang="ja-JP" altLang="en-US" sz="1600" dirty="0"/>
              <a:t>陽子と陽子を衝突させる世界最大の円形加速器</a:t>
            </a:r>
            <a:endParaRPr lang="en-US" altLang="ja-JP" sz="1600" dirty="0"/>
          </a:p>
          <a:p>
            <a:pPr marL="0" indent="0">
              <a:buNone/>
            </a:pPr>
            <a:endParaRPr kumimoji="1" lang="en-US" altLang="ja-JP" sz="1800" dirty="0"/>
          </a:p>
          <a:p>
            <a:pPr marL="0" indent="0">
              <a:buNone/>
            </a:pPr>
            <a:r>
              <a:rPr lang="en-US" altLang="ja-JP" sz="1800" b="1" dirty="0"/>
              <a:t>【LHC</a:t>
            </a:r>
            <a:r>
              <a:rPr lang="ja-JP" altLang="en-US" sz="1800" b="1" dirty="0"/>
              <a:t>実験</a:t>
            </a:r>
            <a:r>
              <a:rPr lang="en-US" altLang="ja-JP" sz="1800" b="1" dirty="0"/>
              <a:t>】</a:t>
            </a:r>
          </a:p>
          <a:p>
            <a:pPr marL="0" indent="0">
              <a:buNone/>
            </a:pPr>
            <a:r>
              <a:rPr kumimoji="1" lang="en-US" altLang="ja-JP" sz="1600" b="1" u="sng" dirty="0"/>
              <a:t>ATLAS</a:t>
            </a:r>
            <a:r>
              <a:rPr kumimoji="1" lang="ja-JP" altLang="en-US" sz="1600" b="1" u="sng" dirty="0"/>
              <a:t>実験</a:t>
            </a:r>
            <a:r>
              <a:rPr kumimoji="1" lang="ja-JP" altLang="en-US" sz="1600" dirty="0"/>
              <a:t>・</a:t>
            </a:r>
            <a:r>
              <a:rPr kumimoji="1" lang="en-US" altLang="ja-JP" sz="1600" dirty="0"/>
              <a:t>CMS</a:t>
            </a:r>
            <a:r>
              <a:rPr kumimoji="1" lang="ja-JP" altLang="en-US" sz="1600" dirty="0"/>
              <a:t>実験・</a:t>
            </a:r>
            <a:r>
              <a:rPr kumimoji="1" lang="en-US" altLang="ja-JP" sz="1600" dirty="0" err="1"/>
              <a:t>LHCb</a:t>
            </a:r>
            <a:r>
              <a:rPr kumimoji="1" lang="ja-JP" altLang="en-US" sz="1600" dirty="0"/>
              <a:t>実験・</a:t>
            </a:r>
            <a:r>
              <a:rPr kumimoji="1" lang="en-US" altLang="ja-JP" sz="1600" dirty="0"/>
              <a:t>ALICE</a:t>
            </a:r>
            <a:r>
              <a:rPr kumimoji="1" lang="ja-JP" altLang="en-US" sz="1600" dirty="0"/>
              <a:t>実験 </a:t>
            </a:r>
            <a:r>
              <a:rPr kumimoji="1" lang="en-US" altLang="ja-JP" sz="1600" dirty="0"/>
              <a:t>etc...</a:t>
            </a:r>
            <a:endParaRPr kumimoji="1" lang="ja-JP" altLang="en-US" sz="1600" dirty="0"/>
          </a:p>
        </p:txBody>
      </p:sp>
      <p:sp>
        <p:nvSpPr>
          <p:cNvPr id="4" name="日付プレースホルダー 3">
            <a:extLst>
              <a:ext uri="{FF2B5EF4-FFF2-40B4-BE49-F238E27FC236}">
                <a16:creationId xmlns:a16="http://schemas.microsoft.com/office/drawing/2014/main" id="{5DD1216E-43DB-4D4A-B585-CCB9DA30B92B}"/>
              </a:ext>
            </a:extLst>
          </p:cNvPr>
          <p:cNvSpPr>
            <a:spLocks noGrp="1"/>
          </p:cNvSpPr>
          <p:nvPr>
            <p:ph type="dt" sz="half" idx="10"/>
          </p:nvPr>
        </p:nvSpPr>
        <p:spPr/>
        <p:txBody>
          <a:bodyPr/>
          <a:lstStyle/>
          <a:p>
            <a:fld id="{4AEA84D4-77E1-453F-BC04-E6036F3357C6}"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D56C0B35-E7C0-41ED-8B64-BBA7B5098556}"/>
              </a:ext>
            </a:extLst>
          </p:cNvPr>
          <p:cNvSpPr>
            <a:spLocks noGrp="1"/>
          </p:cNvSpPr>
          <p:nvPr>
            <p:ph type="ftr" sz="quarter" idx="11"/>
          </p:nvPr>
        </p:nvSpPr>
        <p:spPr/>
        <p:txBody>
          <a:bodyPr/>
          <a:lstStyle/>
          <a:p>
            <a:r>
              <a:rPr kumimoji="1" lang="en-US" altLang="ja-JP"/>
              <a:t>TCHoU</a:t>
            </a:r>
            <a:endParaRPr kumimoji="1" lang="ja-JP" altLang="en-US" dirty="0"/>
          </a:p>
        </p:txBody>
      </p:sp>
      <p:sp>
        <p:nvSpPr>
          <p:cNvPr id="6" name="スライド番号プレースホルダー 5">
            <a:extLst>
              <a:ext uri="{FF2B5EF4-FFF2-40B4-BE49-F238E27FC236}">
                <a16:creationId xmlns:a16="http://schemas.microsoft.com/office/drawing/2014/main" id="{BD4648B1-DFD9-4621-B58E-B6F0F125F5F6}"/>
              </a:ext>
            </a:extLst>
          </p:cNvPr>
          <p:cNvSpPr>
            <a:spLocks noGrp="1"/>
          </p:cNvSpPr>
          <p:nvPr>
            <p:ph type="sldNum" sz="quarter" idx="12"/>
          </p:nvPr>
        </p:nvSpPr>
        <p:spPr/>
        <p:txBody>
          <a:bodyPr/>
          <a:lstStyle/>
          <a:p>
            <a:fld id="{873D15FD-F8EE-4448-9627-910D82C7767E}" type="slidenum">
              <a:rPr kumimoji="1" lang="ja-JP" altLang="en-US" smtClean="0"/>
              <a:t>2</a:t>
            </a:fld>
            <a:endParaRPr kumimoji="1" lang="ja-JP" altLang="en-US"/>
          </a:p>
        </p:txBody>
      </p:sp>
      <mc:AlternateContent xmlns:mc="http://schemas.openxmlformats.org/markup-compatibility/2006">
        <mc:Choice xmlns:a14="http://schemas.microsoft.com/office/drawing/2010/main" Requires="a14">
          <p:sp>
            <p:nvSpPr>
              <p:cNvPr id="8" name="コンテンツ プレースホルダー 2">
                <a:extLst>
                  <a:ext uri="{FF2B5EF4-FFF2-40B4-BE49-F238E27FC236}">
                    <a16:creationId xmlns:a16="http://schemas.microsoft.com/office/drawing/2014/main" id="{450CD1C3-567F-46E8-9541-2002EB23B3D2}"/>
                  </a:ext>
                </a:extLst>
              </p:cNvPr>
              <p:cNvSpPr txBox="1">
                <a:spLocks/>
              </p:cNvSpPr>
              <p:nvPr/>
            </p:nvSpPr>
            <p:spPr>
              <a:xfrm>
                <a:off x="6271128" y="1423533"/>
                <a:ext cx="5920872" cy="5212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a:p>
                <a:pPr marL="0" indent="0">
                  <a:buNone/>
                </a:pPr>
                <a:endParaRPr lang="en-US" altLang="ja-JP" sz="1600" dirty="0"/>
              </a:p>
              <a:p>
                <a:pPr marL="0" indent="0">
                  <a:buNone/>
                </a:pPr>
                <a:r>
                  <a:rPr lang="en-US" altLang="ja-JP" sz="1600" dirty="0"/>
                  <a:t>LHC</a:t>
                </a:r>
                <a:r>
                  <a:rPr lang="ja-JP" altLang="en-US" sz="1600" dirty="0"/>
                  <a:t>加速器は</a:t>
                </a:r>
                <a:r>
                  <a:rPr lang="en-US" altLang="ja-JP" sz="1600" dirty="0"/>
                  <a:t>2029</a:t>
                </a:r>
                <a:r>
                  <a:rPr lang="ja-JP" altLang="en-US" sz="1600" dirty="0"/>
                  <a:t>年から</a:t>
                </a:r>
                <a:r>
                  <a:rPr lang="en-US" altLang="ja-JP" sz="1600" b="1" dirty="0"/>
                  <a:t>HL</a:t>
                </a:r>
                <a:r>
                  <a:rPr lang="ja-JP" altLang="en-US" sz="1600" b="1" dirty="0"/>
                  <a:t>化</a:t>
                </a:r>
                <a:r>
                  <a:rPr lang="en-US" altLang="ja-JP" sz="1600" dirty="0"/>
                  <a:t>(</a:t>
                </a:r>
                <a:r>
                  <a:rPr lang="en-US" altLang="ja-JP" sz="1600" b="1" dirty="0">
                    <a:solidFill>
                      <a:srgbClr val="FF0000"/>
                    </a:solidFill>
                  </a:rPr>
                  <a:t>H</a:t>
                </a:r>
                <a:r>
                  <a:rPr lang="en-US" altLang="ja-JP" sz="1600" dirty="0"/>
                  <a:t>igh-</a:t>
                </a:r>
                <a:r>
                  <a:rPr lang="en-US" altLang="ja-JP" sz="1600" b="1" dirty="0">
                    <a:solidFill>
                      <a:srgbClr val="FF0000"/>
                    </a:solidFill>
                  </a:rPr>
                  <a:t>L</a:t>
                </a:r>
                <a:r>
                  <a:rPr lang="en-US" altLang="ja-JP" sz="1600" dirty="0"/>
                  <a:t>uminosity)</a:t>
                </a:r>
                <a:r>
                  <a:rPr lang="ja-JP" altLang="en-US" sz="1600" dirty="0"/>
                  <a:t>される。</a:t>
                </a:r>
                <a:endParaRPr lang="en-US" altLang="ja-JP" sz="1600" dirty="0"/>
              </a:p>
              <a:p>
                <a:pPr marL="0" indent="0">
                  <a:buNone/>
                </a:pPr>
                <a:r>
                  <a:rPr lang="ja-JP" altLang="en-US" sz="1400" dirty="0"/>
                  <a:t>データの蓄積量：</a:t>
                </a:r>
                <a14:m>
                  <m:oMath xmlns:m="http://schemas.openxmlformats.org/officeDocument/2006/math">
                    <m:r>
                      <a:rPr lang="en-US" altLang="ja-JP" sz="1400" b="0" i="1" smtClean="0">
                        <a:latin typeface="Cambria Math" panose="02040503050406030204" pitchFamily="18" charset="0"/>
                      </a:rPr>
                      <m:t>350 </m:t>
                    </m:r>
                    <m:r>
                      <a:rPr lang="en-US" altLang="ja-JP" sz="1400" b="0" i="1" smtClean="0">
                        <a:latin typeface="Cambria Math" panose="02040503050406030204" pitchFamily="18" charset="0"/>
                      </a:rPr>
                      <m:t>𝑓</m:t>
                    </m:r>
                    <m:sSup>
                      <m:sSupPr>
                        <m:ctrlPr>
                          <a:rPr lang="en-US" altLang="ja-JP" sz="1400" b="0" i="1" smtClean="0">
                            <a:latin typeface="Cambria Math" panose="02040503050406030204" pitchFamily="18" charset="0"/>
                          </a:rPr>
                        </m:ctrlPr>
                      </m:sSupPr>
                      <m:e>
                        <m:r>
                          <a:rPr lang="en-US" altLang="ja-JP" sz="1400" b="0" i="1" smtClean="0">
                            <a:latin typeface="Cambria Math" panose="02040503050406030204" pitchFamily="18" charset="0"/>
                          </a:rPr>
                          <m:t>𝑏</m:t>
                        </m:r>
                      </m:e>
                      <m:sup>
                        <m:r>
                          <a:rPr lang="en-US" altLang="ja-JP" sz="1400" b="0" i="1" smtClean="0">
                            <a:latin typeface="Cambria Math" panose="02040503050406030204" pitchFamily="18" charset="0"/>
                          </a:rPr>
                          <m:t>−1</m:t>
                        </m:r>
                      </m:sup>
                    </m:sSup>
                    <m:r>
                      <a:rPr lang="en-US" altLang="ja-JP" sz="1400" b="0" i="1" smtClean="0">
                        <a:latin typeface="Cambria Math" panose="02040503050406030204" pitchFamily="18" charset="0"/>
                      </a:rPr>
                      <m:t>(</m:t>
                    </m:r>
                    <m:r>
                      <a:rPr lang="ja-JP" altLang="en-US" sz="1400" i="1">
                        <a:latin typeface="Cambria Math" panose="02040503050406030204" pitchFamily="18" charset="0"/>
                      </a:rPr>
                      <m:t>現在の</m:t>
                    </m:r>
                    <m:r>
                      <a:rPr lang="ja-JP" altLang="en-US" sz="1400" i="1" smtClean="0">
                        <a:latin typeface="Cambria Math" panose="02040503050406030204" pitchFamily="18" charset="0"/>
                      </a:rPr>
                      <m:t>運転</m:t>
                    </m:r>
                    <m:r>
                      <a:rPr lang="ja-JP" altLang="en-US" sz="1400" i="1">
                        <a:latin typeface="Cambria Math" panose="02040503050406030204" pitchFamily="18" charset="0"/>
                      </a:rPr>
                      <m:t>終了</m:t>
                    </m:r>
                    <m:r>
                      <a:rPr lang="en-US" altLang="ja-JP" sz="1400" b="0" i="1" smtClean="0">
                        <a:latin typeface="Cambria Math" panose="02040503050406030204" pitchFamily="18" charset="0"/>
                      </a:rPr>
                      <m:t>)→</m:t>
                    </m:r>
                  </m:oMath>
                </a14:m>
                <a:r>
                  <a:rPr lang="en-US" altLang="ja-JP" sz="1800" dirty="0"/>
                  <a:t> </a:t>
                </a:r>
                <a14:m>
                  <m:oMath xmlns:m="http://schemas.openxmlformats.org/officeDocument/2006/math">
                    <m:r>
                      <a:rPr lang="en-US" altLang="ja-JP" sz="1400" b="0" i="1">
                        <a:latin typeface="Cambria Math" panose="02040503050406030204" pitchFamily="18" charset="0"/>
                      </a:rPr>
                      <m:t>3</m:t>
                    </m:r>
                    <m:r>
                      <a:rPr lang="en-US" altLang="ja-JP" sz="1400" b="0" i="1" smtClean="0">
                        <a:latin typeface="Cambria Math" panose="02040503050406030204" pitchFamily="18" charset="0"/>
                      </a:rPr>
                      <m:t>000</m:t>
                    </m:r>
                    <m:r>
                      <a:rPr lang="ja-JP" altLang="en-US" sz="1400" b="0" i="1">
                        <a:latin typeface="Cambria Math" panose="02040503050406030204" pitchFamily="18" charset="0"/>
                      </a:rPr>
                      <m:t>～</m:t>
                    </m:r>
                    <m:r>
                      <a:rPr lang="en-US" altLang="ja-JP" sz="1400" b="0" i="1" smtClean="0">
                        <a:latin typeface="Cambria Math" panose="02040503050406030204" pitchFamily="18" charset="0"/>
                      </a:rPr>
                      <m:t>4000 </m:t>
                    </m:r>
                    <m:r>
                      <a:rPr lang="en-US" altLang="ja-JP" sz="1400" b="0" i="1">
                        <a:latin typeface="Cambria Math" panose="02040503050406030204" pitchFamily="18" charset="0"/>
                      </a:rPr>
                      <m:t>𝑓</m:t>
                    </m:r>
                    <m:sSup>
                      <m:sSupPr>
                        <m:ctrlPr>
                          <a:rPr lang="en-US" altLang="ja-JP" sz="1400" i="1">
                            <a:latin typeface="Cambria Math" panose="02040503050406030204" pitchFamily="18" charset="0"/>
                          </a:rPr>
                        </m:ctrlPr>
                      </m:sSupPr>
                      <m:e>
                        <m:r>
                          <a:rPr lang="en-US" altLang="ja-JP" sz="1400" i="1">
                            <a:latin typeface="Cambria Math" panose="02040503050406030204" pitchFamily="18" charset="0"/>
                          </a:rPr>
                          <m:t>𝑏</m:t>
                        </m:r>
                      </m:e>
                      <m:sup>
                        <m:r>
                          <a:rPr lang="en-US" altLang="ja-JP" sz="1400" i="1">
                            <a:latin typeface="Cambria Math" panose="02040503050406030204" pitchFamily="18" charset="0"/>
                          </a:rPr>
                          <m:t>−1</m:t>
                        </m:r>
                      </m:sup>
                    </m:sSup>
                  </m:oMath>
                </a14:m>
                <a:endParaRPr lang="en-US" altLang="ja-JP" sz="1400" dirty="0"/>
              </a:p>
              <a:p>
                <a:pPr marL="0" indent="0">
                  <a:buNone/>
                </a:pPr>
                <a:r>
                  <a:rPr lang="ja-JP" altLang="en-US" sz="1400" dirty="0"/>
                  <a:t>瞬間的な衝突事象数：</a:t>
                </a:r>
                <a14:m>
                  <m:oMath xmlns:m="http://schemas.openxmlformats.org/officeDocument/2006/math">
                    <m:r>
                      <a:rPr lang="en-US" altLang="ja-JP" sz="1400" i="1">
                        <a:latin typeface="Cambria Math" panose="02040503050406030204" pitchFamily="18" charset="0"/>
                      </a:rPr>
                      <m:t>2</m:t>
                    </m:r>
                    <m:r>
                      <a:rPr lang="en-US" altLang="ja-JP" sz="1400" i="1" smtClean="0">
                        <a:latin typeface="Cambria Math" panose="02040503050406030204" pitchFamily="18" charset="0"/>
                      </a:rPr>
                      <m:t>×</m:t>
                    </m:r>
                    <m:sSup>
                      <m:sSupPr>
                        <m:ctrlPr>
                          <a:rPr lang="en-US" altLang="ja-JP" sz="1400" b="0" i="1" smtClean="0">
                            <a:latin typeface="Cambria Math" panose="02040503050406030204" pitchFamily="18" charset="0"/>
                          </a:rPr>
                        </m:ctrlPr>
                      </m:sSupPr>
                      <m:e>
                        <m:r>
                          <a:rPr lang="en-US" altLang="ja-JP" sz="1400" b="0" i="1" smtClean="0">
                            <a:latin typeface="Cambria Math" panose="02040503050406030204" pitchFamily="18" charset="0"/>
                          </a:rPr>
                          <m:t>10</m:t>
                        </m:r>
                      </m:e>
                      <m:sup>
                        <m:r>
                          <a:rPr lang="en-US" altLang="ja-JP" sz="1400" b="0" i="1" smtClean="0">
                            <a:latin typeface="Cambria Math" panose="02040503050406030204" pitchFamily="18" charset="0"/>
                          </a:rPr>
                          <m:t>34</m:t>
                        </m:r>
                      </m:sup>
                    </m:sSup>
                    <m:r>
                      <a:rPr lang="en-US" altLang="ja-JP" sz="1400" b="0" i="1" smtClean="0">
                        <a:latin typeface="Cambria Math" panose="02040503050406030204" pitchFamily="18" charset="0"/>
                      </a:rPr>
                      <m:t> </m:t>
                    </m:r>
                    <m:r>
                      <a:rPr lang="en-US" altLang="ja-JP" sz="1400" b="0" i="1" smtClean="0">
                        <a:latin typeface="Cambria Math" panose="02040503050406030204" pitchFamily="18" charset="0"/>
                      </a:rPr>
                      <m:t>𝑐</m:t>
                    </m:r>
                    <m:sSup>
                      <m:sSupPr>
                        <m:ctrlPr>
                          <a:rPr lang="en-US" altLang="ja-JP" sz="1400" b="0" i="1" smtClean="0">
                            <a:latin typeface="Cambria Math" panose="02040503050406030204" pitchFamily="18" charset="0"/>
                          </a:rPr>
                        </m:ctrlPr>
                      </m:sSupPr>
                      <m:e>
                        <m:r>
                          <a:rPr lang="en-US" altLang="ja-JP" sz="1400" b="0" i="1" smtClean="0">
                            <a:latin typeface="Cambria Math" panose="02040503050406030204" pitchFamily="18" charset="0"/>
                          </a:rPr>
                          <m:t>𝑚</m:t>
                        </m:r>
                      </m:e>
                      <m:sup>
                        <m:r>
                          <a:rPr lang="en-US" altLang="ja-JP" sz="1400" b="0" i="1" smtClean="0">
                            <a:latin typeface="Cambria Math" panose="02040503050406030204" pitchFamily="18" charset="0"/>
                          </a:rPr>
                          <m:t>−2</m:t>
                        </m:r>
                      </m:sup>
                    </m:sSup>
                    <m:sSup>
                      <m:sSupPr>
                        <m:ctrlPr>
                          <a:rPr lang="en-US" altLang="ja-JP" sz="1400" b="0" i="1" smtClean="0">
                            <a:latin typeface="Cambria Math" panose="02040503050406030204" pitchFamily="18" charset="0"/>
                          </a:rPr>
                        </m:ctrlPr>
                      </m:sSupPr>
                      <m:e>
                        <m:r>
                          <a:rPr lang="en-US" altLang="ja-JP" sz="1400" b="0" i="1" smtClean="0">
                            <a:latin typeface="Cambria Math" panose="02040503050406030204" pitchFamily="18" charset="0"/>
                          </a:rPr>
                          <m:t>𝑠</m:t>
                        </m:r>
                      </m:e>
                      <m:sup>
                        <m:r>
                          <a:rPr lang="en-US" altLang="ja-JP" sz="1400" b="0" i="1" smtClean="0">
                            <a:latin typeface="Cambria Math" panose="02040503050406030204" pitchFamily="18" charset="0"/>
                          </a:rPr>
                          <m:t>−1</m:t>
                        </m:r>
                      </m:sup>
                    </m:sSup>
                    <m:r>
                      <a:rPr lang="en-US" altLang="ja-JP" sz="1400" b="0" i="1" smtClean="0">
                        <a:latin typeface="Cambria Math" panose="02040503050406030204" pitchFamily="18" charset="0"/>
                      </a:rPr>
                      <m:t> (</m:t>
                    </m:r>
                    <m:r>
                      <a:rPr lang="ja-JP" altLang="en-US" sz="1400" i="1">
                        <a:latin typeface="Cambria Math" panose="02040503050406030204" pitchFamily="18" charset="0"/>
                      </a:rPr>
                      <m:t>現在</m:t>
                    </m:r>
                    <m:r>
                      <a:rPr lang="en-US" altLang="ja-JP" sz="1400" b="0" i="1" smtClean="0">
                        <a:latin typeface="Cambria Math" panose="02040503050406030204" pitchFamily="18" charset="0"/>
                      </a:rPr>
                      <m:t>)→</m:t>
                    </m:r>
                  </m:oMath>
                </a14:m>
                <a:r>
                  <a:rPr lang="en-US" altLang="ja-JP" sz="1800" dirty="0"/>
                  <a:t> </a:t>
                </a:r>
                <a14:m>
                  <m:oMath xmlns:m="http://schemas.openxmlformats.org/officeDocument/2006/math">
                    <m:r>
                      <a:rPr lang="en-US" altLang="ja-JP" sz="1400" i="1">
                        <a:latin typeface="Cambria Math" panose="02040503050406030204" pitchFamily="18" charset="0"/>
                      </a:rPr>
                      <m:t>5×</m:t>
                    </m:r>
                    <m:sSup>
                      <m:sSupPr>
                        <m:ctrlPr>
                          <a:rPr lang="en-US" altLang="ja-JP" sz="1400" b="0" i="1" smtClean="0">
                            <a:latin typeface="Cambria Math" panose="02040503050406030204" pitchFamily="18" charset="0"/>
                          </a:rPr>
                        </m:ctrlPr>
                      </m:sSupPr>
                      <m:e>
                        <m:r>
                          <a:rPr lang="en-US" altLang="ja-JP" sz="1400" b="0" i="1" smtClean="0">
                            <a:latin typeface="Cambria Math" panose="02040503050406030204" pitchFamily="18" charset="0"/>
                          </a:rPr>
                          <m:t>10</m:t>
                        </m:r>
                      </m:e>
                      <m:sup>
                        <m:r>
                          <a:rPr lang="en-US" altLang="ja-JP" sz="1400" b="0" i="1" smtClean="0">
                            <a:latin typeface="Cambria Math" panose="02040503050406030204" pitchFamily="18" charset="0"/>
                          </a:rPr>
                          <m:t>34 </m:t>
                        </m:r>
                      </m:sup>
                    </m:sSup>
                    <m:r>
                      <a:rPr lang="en-US" altLang="ja-JP" sz="1400" b="0" i="1" smtClean="0">
                        <a:latin typeface="Cambria Math" panose="02040503050406030204" pitchFamily="18" charset="0"/>
                      </a:rPr>
                      <m:t> </m:t>
                    </m:r>
                    <m:r>
                      <a:rPr lang="en-US" altLang="ja-JP" sz="1400" b="0" i="1" smtClean="0">
                        <a:latin typeface="Cambria Math" panose="02040503050406030204" pitchFamily="18" charset="0"/>
                      </a:rPr>
                      <m:t>𝑐</m:t>
                    </m:r>
                    <m:sSup>
                      <m:sSupPr>
                        <m:ctrlPr>
                          <a:rPr lang="en-US" altLang="ja-JP" sz="1400" b="0" i="1" smtClean="0">
                            <a:latin typeface="Cambria Math" panose="02040503050406030204" pitchFamily="18" charset="0"/>
                          </a:rPr>
                        </m:ctrlPr>
                      </m:sSupPr>
                      <m:e>
                        <m:r>
                          <a:rPr lang="en-US" altLang="ja-JP" sz="1400" b="0" i="1" smtClean="0">
                            <a:latin typeface="Cambria Math" panose="02040503050406030204" pitchFamily="18" charset="0"/>
                          </a:rPr>
                          <m:t>𝑚</m:t>
                        </m:r>
                      </m:e>
                      <m:sup>
                        <m:r>
                          <a:rPr lang="en-US" altLang="ja-JP" sz="1400" b="0" i="1" smtClean="0">
                            <a:latin typeface="Cambria Math" panose="02040503050406030204" pitchFamily="18" charset="0"/>
                          </a:rPr>
                          <m:t>−2 </m:t>
                        </m:r>
                      </m:sup>
                    </m:sSup>
                    <m:sSup>
                      <m:sSupPr>
                        <m:ctrlPr>
                          <a:rPr lang="en-US" altLang="ja-JP" sz="1400" b="0" i="1" smtClean="0">
                            <a:latin typeface="Cambria Math" panose="02040503050406030204" pitchFamily="18" charset="0"/>
                          </a:rPr>
                        </m:ctrlPr>
                      </m:sSupPr>
                      <m:e>
                        <m:r>
                          <a:rPr lang="en-US" altLang="ja-JP" sz="1400" b="0" i="1" smtClean="0">
                            <a:latin typeface="Cambria Math" panose="02040503050406030204" pitchFamily="18" charset="0"/>
                          </a:rPr>
                          <m:t>𝑠</m:t>
                        </m:r>
                      </m:e>
                      <m:sup>
                        <m:r>
                          <a:rPr lang="en-US" altLang="ja-JP" sz="1400" b="0" i="1" smtClean="0">
                            <a:latin typeface="Cambria Math" panose="02040503050406030204" pitchFamily="18" charset="0"/>
                          </a:rPr>
                          <m:t>−1</m:t>
                        </m:r>
                      </m:sup>
                    </m:sSup>
                  </m:oMath>
                </a14:m>
                <a:endParaRPr lang="en-US" altLang="ja-JP" sz="1800" dirty="0"/>
              </a:p>
              <a:p>
                <a:pPr marL="0" indent="0">
                  <a:buNone/>
                </a:pPr>
                <a:r>
                  <a:rPr lang="ja-JP" altLang="en-US" sz="1800" b="1" dirty="0"/>
                  <a:t>　　　　　→</a:t>
                </a:r>
                <a:r>
                  <a:rPr lang="en-US" altLang="ja-JP" sz="1800" b="1" dirty="0"/>
                  <a:t>ATLAS</a:t>
                </a:r>
                <a:r>
                  <a:rPr lang="ja-JP" altLang="en-US" sz="1800" b="1" dirty="0"/>
                  <a:t>検出器もアップグレードが必須！</a:t>
                </a:r>
                <a:endParaRPr lang="en-US" altLang="ja-JP" sz="1800" b="1" dirty="0"/>
              </a:p>
            </p:txBody>
          </p:sp>
        </mc:Choice>
        <mc:Fallback>
          <p:sp>
            <p:nvSpPr>
              <p:cNvPr id="8" name="コンテンツ プレースホルダー 2">
                <a:extLst>
                  <a:ext uri="{FF2B5EF4-FFF2-40B4-BE49-F238E27FC236}">
                    <a16:creationId xmlns:a16="http://schemas.microsoft.com/office/drawing/2014/main" id="{450CD1C3-567F-46E8-9541-2002EB23B3D2}"/>
                  </a:ext>
                </a:extLst>
              </p:cNvPr>
              <p:cNvSpPr txBox="1">
                <a:spLocks noRot="1" noChangeAspect="1" noMove="1" noResize="1" noEditPoints="1" noAdjustHandles="1" noChangeArrowheads="1" noChangeShapeType="1" noTextEdit="1"/>
              </p:cNvSpPr>
              <p:nvPr/>
            </p:nvSpPr>
            <p:spPr>
              <a:xfrm>
                <a:off x="6271128" y="1423533"/>
                <a:ext cx="5920872" cy="5212481"/>
              </a:xfrm>
              <a:prstGeom prst="rect">
                <a:avLst/>
              </a:prstGeom>
              <a:blipFill>
                <a:blip r:embed="rId3"/>
                <a:stretch>
                  <a:fillRect l="-618"/>
                </a:stretch>
              </a:blipFill>
            </p:spPr>
            <p:txBody>
              <a:bodyPr/>
              <a:lstStyle/>
              <a:p>
                <a:r>
                  <a:rPr lang="ja-JP" altLang="en-US">
                    <a:noFill/>
                  </a:rPr>
                  <a:t> </a:t>
                </a:r>
              </a:p>
            </p:txBody>
          </p:sp>
        </mc:Fallback>
      </mc:AlternateContent>
      <p:pic>
        <p:nvPicPr>
          <p:cNvPr id="9" name="図 8" descr="ダイアグラム&#10;&#10;自動的に生成された説明">
            <a:extLst>
              <a:ext uri="{FF2B5EF4-FFF2-40B4-BE49-F238E27FC236}">
                <a16:creationId xmlns:a16="http://schemas.microsoft.com/office/drawing/2014/main" id="{4F1A1C1E-5484-44A0-BD84-E9EFD4DAE2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10" y="3504444"/>
            <a:ext cx="4258931" cy="2633324"/>
          </a:xfrm>
          <a:prstGeom prst="rect">
            <a:avLst/>
          </a:prstGeom>
          <a:noFill/>
          <a:ln>
            <a:noFill/>
          </a:ln>
        </p:spPr>
      </p:pic>
      <p:sp>
        <p:nvSpPr>
          <p:cNvPr id="10" name="吹き出し: 左矢印 9">
            <a:extLst>
              <a:ext uri="{FF2B5EF4-FFF2-40B4-BE49-F238E27FC236}">
                <a16:creationId xmlns:a16="http://schemas.microsoft.com/office/drawing/2014/main" id="{1064125F-FF19-45E7-A2FE-B9BC4D1DAC7C}"/>
              </a:ext>
            </a:extLst>
          </p:cNvPr>
          <p:cNvSpPr/>
          <p:nvPr/>
        </p:nvSpPr>
        <p:spPr>
          <a:xfrm>
            <a:off x="3255773" y="4514979"/>
            <a:ext cx="2578517" cy="1456135"/>
          </a:xfrm>
          <a:prstGeom prst="leftArrowCallout">
            <a:avLst>
              <a:gd name="adj1" fmla="val 9159"/>
              <a:gd name="adj2" fmla="val 14759"/>
              <a:gd name="adj3" fmla="val 15710"/>
              <a:gd name="adj4" fmla="val 62531"/>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ちゅ</a:t>
            </a:r>
          </a:p>
        </p:txBody>
      </p:sp>
      <p:sp>
        <p:nvSpPr>
          <p:cNvPr id="11" name="テキスト ボックス 10">
            <a:extLst>
              <a:ext uri="{FF2B5EF4-FFF2-40B4-BE49-F238E27FC236}">
                <a16:creationId xmlns:a16="http://schemas.microsoft.com/office/drawing/2014/main" id="{F2136FD2-E893-4BB3-AB91-2C0210A9B53B}"/>
              </a:ext>
            </a:extLst>
          </p:cNvPr>
          <p:cNvSpPr txBox="1"/>
          <p:nvPr/>
        </p:nvSpPr>
        <p:spPr>
          <a:xfrm>
            <a:off x="4238840" y="4633876"/>
            <a:ext cx="1716582" cy="1384995"/>
          </a:xfrm>
          <a:prstGeom prst="rect">
            <a:avLst/>
          </a:prstGeom>
          <a:noFill/>
        </p:spPr>
        <p:txBody>
          <a:bodyPr wrap="square" rtlCol="0">
            <a:spAutoFit/>
          </a:bodyPr>
          <a:lstStyle/>
          <a:p>
            <a:r>
              <a:rPr lang="ja-JP" altLang="en-US" sz="1200" dirty="0"/>
              <a:t>・</a:t>
            </a:r>
            <a:r>
              <a:rPr kumimoji="1" lang="ja-JP" altLang="en-US" sz="1200" dirty="0"/>
              <a:t>周長約</a:t>
            </a:r>
            <a:r>
              <a:rPr kumimoji="1" lang="en-US" altLang="ja-JP" sz="1200" dirty="0"/>
              <a:t>27km</a:t>
            </a:r>
          </a:p>
          <a:p>
            <a:endParaRPr lang="en-US" altLang="ja-JP" sz="1200" dirty="0"/>
          </a:p>
          <a:p>
            <a:r>
              <a:rPr lang="en-US" altLang="ja-JP" sz="1200" dirty="0"/>
              <a:t>【</a:t>
            </a:r>
            <a:r>
              <a:rPr lang="ja-JP" altLang="en-US" sz="1200" dirty="0"/>
              <a:t>歴史</a:t>
            </a:r>
            <a:r>
              <a:rPr lang="en-US" altLang="ja-JP" sz="1200" dirty="0"/>
              <a:t>】</a:t>
            </a:r>
          </a:p>
          <a:p>
            <a:r>
              <a:rPr lang="en-US" altLang="ja-JP" sz="1200" dirty="0"/>
              <a:t>2009 </a:t>
            </a:r>
            <a:r>
              <a:rPr lang="ja-JP" altLang="en-US" sz="1200" dirty="0"/>
              <a:t>運転開始</a:t>
            </a:r>
            <a:endParaRPr lang="en-US" altLang="ja-JP" sz="1200" dirty="0"/>
          </a:p>
          <a:p>
            <a:r>
              <a:rPr lang="en-US" altLang="ja-JP" sz="1200" dirty="0"/>
              <a:t>2012</a:t>
            </a:r>
            <a:r>
              <a:rPr lang="ja-JP" altLang="en-US" sz="1200" dirty="0"/>
              <a:t> </a:t>
            </a:r>
            <a:r>
              <a:rPr lang="en-US" altLang="ja-JP" sz="1200" dirty="0"/>
              <a:t>Higgs</a:t>
            </a:r>
            <a:r>
              <a:rPr lang="ja-JP" altLang="en-US" sz="1200" dirty="0"/>
              <a:t>粒子発見</a:t>
            </a:r>
            <a:r>
              <a:rPr lang="en-US" altLang="ja-JP" sz="1200" dirty="0"/>
              <a:t>2015</a:t>
            </a:r>
            <a:r>
              <a:rPr lang="ja-JP" altLang="en-US" sz="1200" dirty="0"/>
              <a:t> 衝突エネルギー　　　　　　　　　　　　</a:t>
            </a:r>
            <a:r>
              <a:rPr lang="en-US" altLang="ja-JP" sz="1200" dirty="0"/>
              <a:t>13TeV</a:t>
            </a:r>
            <a:r>
              <a:rPr lang="ja-JP" altLang="en-US" sz="1200" dirty="0"/>
              <a:t>達成</a:t>
            </a:r>
            <a:endParaRPr lang="en-US" altLang="ja-JP" sz="1200" dirty="0"/>
          </a:p>
        </p:txBody>
      </p:sp>
      <p:sp>
        <p:nvSpPr>
          <p:cNvPr id="15" name="コンテンツ プレースホルダー 2">
            <a:extLst>
              <a:ext uri="{FF2B5EF4-FFF2-40B4-BE49-F238E27FC236}">
                <a16:creationId xmlns:a16="http://schemas.microsoft.com/office/drawing/2014/main" id="{AAFBD5B1-2AA7-46AE-AF29-EC29CBE6EF5A}"/>
              </a:ext>
            </a:extLst>
          </p:cNvPr>
          <p:cNvSpPr txBox="1">
            <a:spLocks/>
          </p:cNvSpPr>
          <p:nvPr/>
        </p:nvSpPr>
        <p:spPr>
          <a:xfrm>
            <a:off x="6406661" y="1238022"/>
            <a:ext cx="5257800" cy="4935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b="1"/>
              <a:t>ATLAS</a:t>
            </a:r>
            <a:r>
              <a:rPr lang="ja-JP" altLang="en-US" sz="2000" b="1"/>
              <a:t>検出器</a:t>
            </a:r>
            <a:endParaRPr lang="en-US" altLang="ja-JP" sz="2000" b="1"/>
          </a:p>
          <a:p>
            <a:pPr marL="0" indent="0">
              <a:buFont typeface="Arial" panose="020B0604020202020204" pitchFamily="34" charset="0"/>
              <a:buNone/>
            </a:pPr>
            <a:r>
              <a:rPr lang="en-US" altLang="ja-JP" sz="1600"/>
              <a:t>…</a:t>
            </a:r>
            <a:r>
              <a:rPr lang="ja-JP" altLang="en-US" sz="1600"/>
              <a:t>標準模型の粒子の測定・新物理の探索</a:t>
            </a:r>
            <a:endParaRPr lang="en-US" altLang="ja-JP" sz="1600"/>
          </a:p>
          <a:p>
            <a:pPr marL="0" indent="0">
              <a:buFont typeface="Arial" panose="020B0604020202020204" pitchFamily="34" charset="0"/>
              <a:buNone/>
            </a:pPr>
            <a:endParaRPr lang="en-US" altLang="ja-JP" sz="1600" dirty="0"/>
          </a:p>
        </p:txBody>
      </p:sp>
    </p:spTree>
    <p:extLst>
      <p:ext uri="{BB962C8B-B14F-4D97-AF65-F5344CB8AC3E}">
        <p14:creationId xmlns:p14="http://schemas.microsoft.com/office/powerpoint/2010/main" val="309378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44C5D-AEB5-4C20-9D4B-D995AE1D1A25}"/>
              </a:ext>
            </a:extLst>
          </p:cNvPr>
          <p:cNvSpPr>
            <a:spLocks noGrp="1"/>
          </p:cNvSpPr>
          <p:nvPr>
            <p:ph type="title"/>
          </p:nvPr>
        </p:nvSpPr>
        <p:spPr/>
        <p:txBody>
          <a:bodyPr/>
          <a:lstStyle/>
          <a:p>
            <a:r>
              <a:rPr kumimoji="1" lang="en-US" altLang="ja-JP" b="1" dirty="0"/>
              <a:t>Back</a:t>
            </a:r>
            <a:r>
              <a:rPr lang="ja-JP" altLang="en-US" b="1" dirty="0"/>
              <a:t> </a:t>
            </a:r>
            <a:r>
              <a:rPr lang="en-US" altLang="ja-JP" b="1" dirty="0"/>
              <a:t>up</a:t>
            </a:r>
            <a:r>
              <a:rPr lang="ja-JP" altLang="en-US" b="1" dirty="0"/>
              <a:t> </a:t>
            </a:r>
            <a:r>
              <a:rPr lang="en-US" altLang="ja-JP" b="1" dirty="0"/>
              <a:t>(</a:t>
            </a:r>
            <a:r>
              <a:rPr lang="ja-JP" altLang="en-US" b="1" dirty="0"/>
              <a:t>ヒーターモジュール②</a:t>
            </a:r>
            <a:r>
              <a:rPr lang="en-US" altLang="ja-JP" b="1" dirty="0"/>
              <a:t>)</a:t>
            </a:r>
            <a:endParaRPr kumimoji="1" lang="ja-JP" altLang="en-US" b="1" dirty="0"/>
          </a:p>
        </p:txBody>
      </p:sp>
      <p:sp>
        <p:nvSpPr>
          <p:cNvPr id="4" name="日付プレースホルダー 3">
            <a:extLst>
              <a:ext uri="{FF2B5EF4-FFF2-40B4-BE49-F238E27FC236}">
                <a16:creationId xmlns:a16="http://schemas.microsoft.com/office/drawing/2014/main" id="{E2D1D465-460C-4FD0-91F0-D1AF51D19392}"/>
              </a:ext>
            </a:extLst>
          </p:cNvPr>
          <p:cNvSpPr>
            <a:spLocks noGrp="1"/>
          </p:cNvSpPr>
          <p:nvPr>
            <p:ph type="dt" sz="half" idx="10"/>
          </p:nvPr>
        </p:nvSpPr>
        <p:spPr/>
        <p:txBody>
          <a:bodyPr/>
          <a:lstStyle/>
          <a:p>
            <a:fld id="{8B7AB616-AFEB-4328-B24A-3353A7A92809}"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66157779-38CF-4B54-B609-3295934AC274}"/>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A2616941-268C-413E-B698-56948A6D56ED}"/>
              </a:ext>
            </a:extLst>
          </p:cNvPr>
          <p:cNvSpPr>
            <a:spLocks noGrp="1"/>
          </p:cNvSpPr>
          <p:nvPr>
            <p:ph type="sldNum" sz="quarter" idx="12"/>
          </p:nvPr>
        </p:nvSpPr>
        <p:spPr/>
        <p:txBody>
          <a:bodyPr/>
          <a:lstStyle/>
          <a:p>
            <a:fld id="{873D15FD-F8EE-4448-9627-910D82C7767E}" type="slidenum">
              <a:rPr lang="ja-JP" altLang="en-US" smtClean="0"/>
              <a:pPr/>
              <a:t>20</a:t>
            </a:fld>
            <a:endParaRPr lang="ja-JP" altLang="en-US" dirty="0"/>
          </a:p>
        </p:txBody>
      </p:sp>
      <p:pic>
        <p:nvPicPr>
          <p:cNvPr id="9" name="図 8">
            <a:extLst>
              <a:ext uri="{FF2B5EF4-FFF2-40B4-BE49-F238E27FC236}">
                <a16:creationId xmlns:a16="http://schemas.microsoft.com/office/drawing/2014/main" id="{0EBC7D0B-420F-4C00-8707-7F6315DB9BE6}"/>
              </a:ext>
            </a:extLst>
          </p:cNvPr>
          <p:cNvPicPr>
            <a:picLocks noChangeAspect="1"/>
          </p:cNvPicPr>
          <p:nvPr/>
        </p:nvPicPr>
        <p:blipFill>
          <a:blip r:embed="rId2"/>
          <a:stretch>
            <a:fillRect/>
          </a:stretch>
        </p:blipFill>
        <p:spPr>
          <a:xfrm>
            <a:off x="4998720" y="1793231"/>
            <a:ext cx="5404435" cy="3595822"/>
          </a:xfrm>
          <a:prstGeom prst="rect">
            <a:avLst/>
          </a:prstGeom>
        </p:spPr>
      </p:pic>
      <p:pic>
        <p:nvPicPr>
          <p:cNvPr id="11" name="図 10">
            <a:extLst>
              <a:ext uri="{FF2B5EF4-FFF2-40B4-BE49-F238E27FC236}">
                <a16:creationId xmlns:a16="http://schemas.microsoft.com/office/drawing/2014/main" id="{8B54CBB6-A385-427D-A73E-0F947173C92D}"/>
              </a:ext>
            </a:extLst>
          </p:cNvPr>
          <p:cNvPicPr>
            <a:picLocks noChangeAspect="1"/>
          </p:cNvPicPr>
          <p:nvPr/>
        </p:nvPicPr>
        <p:blipFill>
          <a:blip r:embed="rId3"/>
          <a:stretch>
            <a:fillRect/>
          </a:stretch>
        </p:blipFill>
        <p:spPr>
          <a:xfrm rot="10800000">
            <a:off x="460050" y="1175084"/>
            <a:ext cx="4332930" cy="4832116"/>
          </a:xfrm>
          <a:prstGeom prst="rect">
            <a:avLst/>
          </a:prstGeom>
        </p:spPr>
      </p:pic>
      <p:pic>
        <p:nvPicPr>
          <p:cNvPr id="14" name="図 13">
            <a:extLst>
              <a:ext uri="{FF2B5EF4-FFF2-40B4-BE49-F238E27FC236}">
                <a16:creationId xmlns:a16="http://schemas.microsoft.com/office/drawing/2014/main" id="{C381DC6F-7A46-430D-A536-FF27EAA20458}"/>
              </a:ext>
            </a:extLst>
          </p:cNvPr>
          <p:cNvPicPr>
            <a:picLocks noChangeAspect="1"/>
          </p:cNvPicPr>
          <p:nvPr/>
        </p:nvPicPr>
        <p:blipFill>
          <a:blip r:embed="rId4"/>
          <a:stretch>
            <a:fillRect/>
          </a:stretch>
        </p:blipFill>
        <p:spPr>
          <a:xfrm>
            <a:off x="1720256" y="4103531"/>
            <a:ext cx="2743200" cy="2234381"/>
          </a:xfrm>
          <a:prstGeom prst="rect">
            <a:avLst/>
          </a:prstGeom>
        </p:spPr>
      </p:pic>
    </p:spTree>
    <p:extLst>
      <p:ext uri="{BB962C8B-B14F-4D97-AF65-F5344CB8AC3E}">
        <p14:creationId xmlns:p14="http://schemas.microsoft.com/office/powerpoint/2010/main" val="600715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44C5D-AEB5-4C20-9D4B-D995AE1D1A25}"/>
              </a:ext>
            </a:extLst>
          </p:cNvPr>
          <p:cNvSpPr>
            <a:spLocks noGrp="1"/>
          </p:cNvSpPr>
          <p:nvPr>
            <p:ph type="title"/>
          </p:nvPr>
        </p:nvSpPr>
        <p:spPr/>
        <p:txBody>
          <a:bodyPr/>
          <a:lstStyle/>
          <a:p>
            <a:r>
              <a:rPr kumimoji="1" lang="en-US" altLang="ja-JP" b="1" dirty="0"/>
              <a:t>Back</a:t>
            </a:r>
            <a:r>
              <a:rPr lang="ja-JP" altLang="en-US" b="1" dirty="0"/>
              <a:t> </a:t>
            </a:r>
            <a:r>
              <a:rPr lang="en-US" altLang="ja-JP" b="1" dirty="0"/>
              <a:t>up</a:t>
            </a:r>
            <a:r>
              <a:rPr lang="ja-JP" altLang="en-US" b="1" dirty="0"/>
              <a:t> </a:t>
            </a:r>
            <a:r>
              <a:rPr lang="en-US" altLang="ja-JP" b="1" dirty="0"/>
              <a:t>(</a:t>
            </a:r>
            <a:r>
              <a:rPr lang="ja-JP" altLang="en-US" b="1" dirty="0"/>
              <a:t>最適電流①</a:t>
            </a:r>
            <a:r>
              <a:rPr lang="en-US" altLang="ja-JP" b="1" dirty="0"/>
              <a:t>)</a:t>
            </a:r>
            <a:endParaRPr kumimoji="1" lang="ja-JP" altLang="en-US" b="1" dirty="0"/>
          </a:p>
        </p:txBody>
      </p:sp>
      <p:sp>
        <p:nvSpPr>
          <p:cNvPr id="4" name="日付プレースホルダー 3">
            <a:extLst>
              <a:ext uri="{FF2B5EF4-FFF2-40B4-BE49-F238E27FC236}">
                <a16:creationId xmlns:a16="http://schemas.microsoft.com/office/drawing/2014/main" id="{E2D1D465-460C-4FD0-91F0-D1AF51D19392}"/>
              </a:ext>
            </a:extLst>
          </p:cNvPr>
          <p:cNvSpPr>
            <a:spLocks noGrp="1"/>
          </p:cNvSpPr>
          <p:nvPr>
            <p:ph type="dt" sz="half" idx="10"/>
          </p:nvPr>
        </p:nvSpPr>
        <p:spPr/>
        <p:txBody>
          <a:bodyPr/>
          <a:lstStyle/>
          <a:p>
            <a:fld id="{CD1B547E-7C60-4CFC-BAEE-5FD68FF41B9C}"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66157779-38CF-4B54-B609-3295934AC274}"/>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A2616941-268C-413E-B698-56948A6D56ED}"/>
              </a:ext>
            </a:extLst>
          </p:cNvPr>
          <p:cNvSpPr>
            <a:spLocks noGrp="1"/>
          </p:cNvSpPr>
          <p:nvPr>
            <p:ph type="sldNum" sz="quarter" idx="12"/>
          </p:nvPr>
        </p:nvSpPr>
        <p:spPr/>
        <p:txBody>
          <a:bodyPr/>
          <a:lstStyle/>
          <a:p>
            <a:fld id="{873D15FD-F8EE-4448-9627-910D82C7767E}" type="slidenum">
              <a:rPr lang="ja-JP" altLang="en-US" smtClean="0"/>
              <a:pPr/>
              <a:t>21</a:t>
            </a:fld>
            <a:endParaRPr lang="ja-JP" altLang="en-US" dirty="0"/>
          </a:p>
        </p:txBody>
      </p:sp>
      <p:graphicFrame>
        <p:nvGraphicFramePr>
          <p:cNvPr id="8" name="グラフ 7">
            <a:extLst>
              <a:ext uri="{FF2B5EF4-FFF2-40B4-BE49-F238E27FC236}">
                <a16:creationId xmlns:a16="http://schemas.microsoft.com/office/drawing/2014/main" id="{6A9EE922-F16D-4036-81C1-B9AAB77604D0}"/>
              </a:ext>
            </a:extLst>
          </p:cNvPr>
          <p:cNvGraphicFramePr>
            <a:graphicFrameLocks/>
          </p:cNvGraphicFramePr>
          <p:nvPr>
            <p:extLst>
              <p:ext uri="{D42A27DB-BD31-4B8C-83A1-F6EECF244321}">
                <p14:modId xmlns:p14="http://schemas.microsoft.com/office/powerpoint/2010/main" val="3586507035"/>
              </p:ext>
            </p:extLst>
          </p:nvPr>
        </p:nvGraphicFramePr>
        <p:xfrm>
          <a:off x="0" y="1083648"/>
          <a:ext cx="4825194" cy="28980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19E65EA1-BB03-4A26-B9E6-E9A250FD1E71}"/>
              </a:ext>
            </a:extLst>
          </p:cNvPr>
          <p:cNvGraphicFramePr>
            <a:graphicFrameLocks/>
          </p:cNvGraphicFramePr>
          <p:nvPr>
            <p:extLst>
              <p:ext uri="{D42A27DB-BD31-4B8C-83A1-F6EECF244321}">
                <p14:modId xmlns:p14="http://schemas.microsoft.com/office/powerpoint/2010/main" val="4075747060"/>
              </p:ext>
            </p:extLst>
          </p:nvPr>
        </p:nvGraphicFramePr>
        <p:xfrm>
          <a:off x="4963969" y="1095372"/>
          <a:ext cx="4805677" cy="2886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FE86C263-04AB-48B4-A04F-D5A84C4D9F93}"/>
              </a:ext>
            </a:extLst>
          </p:cNvPr>
          <p:cNvGraphicFramePr>
            <a:graphicFrameLocks/>
          </p:cNvGraphicFramePr>
          <p:nvPr>
            <p:extLst>
              <p:ext uri="{D42A27DB-BD31-4B8C-83A1-F6EECF244321}">
                <p14:modId xmlns:p14="http://schemas.microsoft.com/office/powerpoint/2010/main" val="1032496167"/>
              </p:ext>
            </p:extLst>
          </p:nvPr>
        </p:nvGraphicFramePr>
        <p:xfrm>
          <a:off x="2491745" y="3794424"/>
          <a:ext cx="4427215" cy="26590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a:extLst>
              <a:ext uri="{FF2B5EF4-FFF2-40B4-BE49-F238E27FC236}">
                <a16:creationId xmlns:a16="http://schemas.microsoft.com/office/drawing/2014/main" id="{C46305FD-429C-4A20-AC23-0FD0147B2E8F}"/>
              </a:ext>
            </a:extLst>
          </p:cNvPr>
          <p:cNvGraphicFramePr>
            <a:graphicFrameLocks/>
          </p:cNvGraphicFramePr>
          <p:nvPr>
            <p:extLst>
              <p:ext uri="{D42A27DB-BD31-4B8C-83A1-F6EECF244321}">
                <p14:modId xmlns:p14="http://schemas.microsoft.com/office/powerpoint/2010/main" val="3359908318"/>
              </p:ext>
            </p:extLst>
          </p:nvPr>
        </p:nvGraphicFramePr>
        <p:xfrm>
          <a:off x="7627620" y="3753852"/>
          <a:ext cx="4491482" cy="269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5349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44C5D-AEB5-4C20-9D4B-D995AE1D1A25}"/>
              </a:ext>
            </a:extLst>
          </p:cNvPr>
          <p:cNvSpPr>
            <a:spLocks noGrp="1"/>
          </p:cNvSpPr>
          <p:nvPr>
            <p:ph type="title"/>
          </p:nvPr>
        </p:nvSpPr>
        <p:spPr/>
        <p:txBody>
          <a:bodyPr/>
          <a:lstStyle/>
          <a:p>
            <a:r>
              <a:rPr kumimoji="1" lang="en-US" altLang="ja-JP" b="1" dirty="0"/>
              <a:t>Back</a:t>
            </a:r>
            <a:r>
              <a:rPr lang="ja-JP" altLang="en-US" b="1" dirty="0"/>
              <a:t> </a:t>
            </a:r>
            <a:r>
              <a:rPr lang="en-US" altLang="ja-JP" b="1" dirty="0"/>
              <a:t>up</a:t>
            </a:r>
            <a:r>
              <a:rPr lang="ja-JP" altLang="en-US" b="1" dirty="0"/>
              <a:t> </a:t>
            </a:r>
            <a:r>
              <a:rPr lang="en-US" altLang="ja-JP" b="1" dirty="0"/>
              <a:t>(</a:t>
            </a:r>
            <a:r>
              <a:rPr lang="ja-JP" altLang="en-US" b="1" dirty="0"/>
              <a:t>最適電流②</a:t>
            </a:r>
            <a:r>
              <a:rPr lang="en-US" altLang="ja-JP" b="1" dirty="0"/>
              <a:t>)</a:t>
            </a:r>
            <a:endParaRPr kumimoji="1" lang="ja-JP" altLang="en-US" b="1" dirty="0"/>
          </a:p>
        </p:txBody>
      </p:sp>
      <p:sp>
        <p:nvSpPr>
          <p:cNvPr id="4" name="日付プレースホルダー 3">
            <a:extLst>
              <a:ext uri="{FF2B5EF4-FFF2-40B4-BE49-F238E27FC236}">
                <a16:creationId xmlns:a16="http://schemas.microsoft.com/office/drawing/2014/main" id="{E2D1D465-460C-4FD0-91F0-D1AF51D19392}"/>
              </a:ext>
            </a:extLst>
          </p:cNvPr>
          <p:cNvSpPr>
            <a:spLocks noGrp="1"/>
          </p:cNvSpPr>
          <p:nvPr>
            <p:ph type="dt" sz="half" idx="10"/>
          </p:nvPr>
        </p:nvSpPr>
        <p:spPr/>
        <p:txBody>
          <a:bodyPr/>
          <a:lstStyle/>
          <a:p>
            <a:fld id="{32A12F9F-7106-46FB-8B14-904381E48E26}"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66157779-38CF-4B54-B609-3295934AC274}"/>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A2616941-268C-413E-B698-56948A6D56ED}"/>
              </a:ext>
            </a:extLst>
          </p:cNvPr>
          <p:cNvSpPr>
            <a:spLocks noGrp="1"/>
          </p:cNvSpPr>
          <p:nvPr>
            <p:ph type="sldNum" sz="quarter" idx="12"/>
          </p:nvPr>
        </p:nvSpPr>
        <p:spPr/>
        <p:txBody>
          <a:bodyPr/>
          <a:lstStyle/>
          <a:p>
            <a:fld id="{873D15FD-F8EE-4448-9627-910D82C7767E}" type="slidenum">
              <a:rPr lang="ja-JP" altLang="en-US" smtClean="0"/>
              <a:pPr/>
              <a:t>22</a:t>
            </a:fld>
            <a:endParaRPr lang="ja-JP" altLang="en-US" dirty="0"/>
          </a:p>
        </p:txBody>
      </p:sp>
      <p:graphicFrame>
        <p:nvGraphicFramePr>
          <p:cNvPr id="10" name="グラフ 9">
            <a:extLst>
              <a:ext uri="{FF2B5EF4-FFF2-40B4-BE49-F238E27FC236}">
                <a16:creationId xmlns:a16="http://schemas.microsoft.com/office/drawing/2014/main" id="{9C8CB277-4115-4005-B98D-F4DF8D42251D}"/>
              </a:ext>
            </a:extLst>
          </p:cNvPr>
          <p:cNvGraphicFramePr>
            <a:graphicFrameLocks/>
          </p:cNvGraphicFramePr>
          <p:nvPr>
            <p:extLst>
              <p:ext uri="{D42A27DB-BD31-4B8C-83A1-F6EECF244321}">
                <p14:modId xmlns:p14="http://schemas.microsoft.com/office/powerpoint/2010/main" val="3147470288"/>
              </p:ext>
            </p:extLst>
          </p:nvPr>
        </p:nvGraphicFramePr>
        <p:xfrm>
          <a:off x="928013" y="2524974"/>
          <a:ext cx="4637127" cy="27834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a:extLst>
              <a:ext uri="{FF2B5EF4-FFF2-40B4-BE49-F238E27FC236}">
                <a16:creationId xmlns:a16="http://schemas.microsoft.com/office/drawing/2014/main" id="{E1E49958-5D7B-4AE2-9FC4-DAC842F58DD9}"/>
              </a:ext>
            </a:extLst>
          </p:cNvPr>
          <p:cNvGraphicFramePr>
            <a:graphicFrameLocks/>
          </p:cNvGraphicFramePr>
          <p:nvPr>
            <p:extLst>
              <p:ext uri="{D42A27DB-BD31-4B8C-83A1-F6EECF244321}">
                <p14:modId xmlns:p14="http://schemas.microsoft.com/office/powerpoint/2010/main" val="964914658"/>
              </p:ext>
            </p:extLst>
          </p:nvPr>
        </p:nvGraphicFramePr>
        <p:xfrm>
          <a:off x="5864861" y="2473510"/>
          <a:ext cx="4805677" cy="2886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394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コンテンツ プレースホルダー 26">
            <a:extLst>
              <a:ext uri="{FF2B5EF4-FFF2-40B4-BE49-F238E27FC236}">
                <a16:creationId xmlns:a16="http://schemas.microsoft.com/office/drawing/2014/main" id="{791FA71B-2D68-4EBB-9F16-581F7FB51467}"/>
              </a:ext>
            </a:extLst>
          </p:cNvPr>
          <p:cNvSpPr txBox="1">
            <a:spLocks/>
          </p:cNvSpPr>
          <p:nvPr/>
        </p:nvSpPr>
        <p:spPr>
          <a:xfrm>
            <a:off x="6466167" y="2366643"/>
            <a:ext cx="2838585" cy="137282"/>
          </a:xfrm>
          <a:prstGeom prst="rect">
            <a:avLst/>
          </a:prstGeom>
          <a:solidFill>
            <a:schemeClr val="accent2">
              <a:lumMod val="40000"/>
              <a:lumOff val="60000"/>
            </a:schemeClr>
          </a:solidFill>
          <a:ln w="12700" cap="flat" cmpd="sng" algn="ctr">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1100" b="1">
                <a:solidFill>
                  <a:schemeClr val="tx1"/>
                </a:solidFill>
              </a:rPr>
              <a:t>　</a:t>
            </a:r>
            <a:endParaRPr lang="ja-JP" altLang="en-US" sz="1100" b="1" dirty="0">
              <a:solidFill>
                <a:schemeClr val="tx1"/>
              </a:solidFill>
            </a:endParaRPr>
          </a:p>
        </p:txBody>
      </p:sp>
      <p:sp>
        <p:nvSpPr>
          <p:cNvPr id="2" name="タイトル 1">
            <a:extLst>
              <a:ext uri="{FF2B5EF4-FFF2-40B4-BE49-F238E27FC236}">
                <a16:creationId xmlns:a16="http://schemas.microsoft.com/office/drawing/2014/main" id="{8B344C5D-AEB5-4C20-9D4B-D995AE1D1A25}"/>
              </a:ext>
            </a:extLst>
          </p:cNvPr>
          <p:cNvSpPr>
            <a:spLocks noGrp="1"/>
          </p:cNvSpPr>
          <p:nvPr>
            <p:ph type="title"/>
          </p:nvPr>
        </p:nvSpPr>
        <p:spPr/>
        <p:txBody>
          <a:bodyPr/>
          <a:lstStyle/>
          <a:p>
            <a:r>
              <a:rPr kumimoji="1" lang="en-US" altLang="ja-JP" b="1" dirty="0"/>
              <a:t>Back</a:t>
            </a:r>
            <a:r>
              <a:rPr lang="ja-JP" altLang="en-US" b="1" dirty="0"/>
              <a:t> </a:t>
            </a:r>
            <a:r>
              <a:rPr lang="en-US" altLang="ja-JP" b="1" dirty="0"/>
              <a:t>up</a:t>
            </a:r>
            <a:r>
              <a:rPr lang="ja-JP" altLang="en-US" b="1" dirty="0"/>
              <a:t> </a:t>
            </a:r>
            <a:r>
              <a:rPr lang="en-US" altLang="ja-JP" b="1" dirty="0"/>
              <a:t>(</a:t>
            </a:r>
            <a:r>
              <a:rPr lang="ja-JP" altLang="en-US" b="1" dirty="0"/>
              <a:t>熱流入経路</a:t>
            </a:r>
            <a:r>
              <a:rPr lang="en-US" altLang="ja-JP" b="1" dirty="0"/>
              <a:t>)</a:t>
            </a:r>
            <a:endParaRPr kumimoji="1" lang="ja-JP" altLang="en-US" b="1" dirty="0"/>
          </a:p>
        </p:txBody>
      </p:sp>
      <p:sp>
        <p:nvSpPr>
          <p:cNvPr id="4" name="日付プレースホルダー 3">
            <a:extLst>
              <a:ext uri="{FF2B5EF4-FFF2-40B4-BE49-F238E27FC236}">
                <a16:creationId xmlns:a16="http://schemas.microsoft.com/office/drawing/2014/main" id="{E2D1D465-460C-4FD0-91F0-D1AF51D19392}"/>
              </a:ext>
            </a:extLst>
          </p:cNvPr>
          <p:cNvSpPr>
            <a:spLocks noGrp="1"/>
          </p:cNvSpPr>
          <p:nvPr>
            <p:ph type="dt" sz="half" idx="10"/>
          </p:nvPr>
        </p:nvSpPr>
        <p:spPr/>
        <p:txBody>
          <a:bodyPr/>
          <a:lstStyle/>
          <a:p>
            <a:fld id="{1CD7E0E6-F458-45E3-96AE-4FD2126B41A6}"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66157779-38CF-4B54-B609-3295934AC274}"/>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A2616941-268C-413E-B698-56948A6D56ED}"/>
              </a:ext>
            </a:extLst>
          </p:cNvPr>
          <p:cNvSpPr>
            <a:spLocks noGrp="1"/>
          </p:cNvSpPr>
          <p:nvPr>
            <p:ph type="sldNum" sz="quarter" idx="12"/>
          </p:nvPr>
        </p:nvSpPr>
        <p:spPr/>
        <p:txBody>
          <a:bodyPr/>
          <a:lstStyle/>
          <a:p>
            <a:fld id="{873D15FD-F8EE-4448-9627-910D82C7767E}" type="slidenum">
              <a:rPr lang="ja-JP" altLang="en-US" smtClean="0"/>
              <a:pPr/>
              <a:t>23</a:t>
            </a:fld>
            <a:endParaRPr lang="ja-JP" altLang="en-US" dirty="0"/>
          </a:p>
        </p:txBody>
      </p:sp>
      <p:grpSp>
        <p:nvGrpSpPr>
          <p:cNvPr id="8" name="グループ化 7">
            <a:extLst>
              <a:ext uri="{FF2B5EF4-FFF2-40B4-BE49-F238E27FC236}">
                <a16:creationId xmlns:a16="http://schemas.microsoft.com/office/drawing/2014/main" id="{CEF5D73A-6E6E-43D3-8C4C-28BC49CE49FF}"/>
              </a:ext>
            </a:extLst>
          </p:cNvPr>
          <p:cNvGrpSpPr/>
          <p:nvPr/>
        </p:nvGrpSpPr>
        <p:grpSpPr>
          <a:xfrm>
            <a:off x="6342904" y="1620964"/>
            <a:ext cx="5318496" cy="4551689"/>
            <a:chOff x="7072914" y="1420050"/>
            <a:chExt cx="5318496" cy="4551689"/>
          </a:xfrm>
        </p:grpSpPr>
        <p:grpSp>
          <p:nvGrpSpPr>
            <p:cNvPr id="9" name="グループ化 8">
              <a:extLst>
                <a:ext uri="{FF2B5EF4-FFF2-40B4-BE49-F238E27FC236}">
                  <a16:creationId xmlns:a16="http://schemas.microsoft.com/office/drawing/2014/main" id="{2399E5B5-7DC2-4E59-A8F5-6B02EDDD6D2C}"/>
                </a:ext>
              </a:extLst>
            </p:cNvPr>
            <p:cNvGrpSpPr/>
            <p:nvPr/>
          </p:nvGrpSpPr>
          <p:grpSpPr>
            <a:xfrm>
              <a:off x="7072914" y="1420050"/>
              <a:ext cx="5318496" cy="4551689"/>
              <a:chOff x="7072914" y="1420050"/>
              <a:chExt cx="5318496" cy="4551689"/>
            </a:xfrm>
          </p:grpSpPr>
          <p:grpSp>
            <p:nvGrpSpPr>
              <p:cNvPr id="13" name="グループ化 12">
                <a:extLst>
                  <a:ext uri="{FF2B5EF4-FFF2-40B4-BE49-F238E27FC236}">
                    <a16:creationId xmlns:a16="http://schemas.microsoft.com/office/drawing/2014/main" id="{1B1233CD-9B4D-4DDF-9A73-8570AA17BD13}"/>
                  </a:ext>
                </a:extLst>
              </p:cNvPr>
              <p:cNvGrpSpPr/>
              <p:nvPr/>
            </p:nvGrpSpPr>
            <p:grpSpPr>
              <a:xfrm>
                <a:off x="7072914" y="2249492"/>
                <a:ext cx="4420999" cy="3722247"/>
                <a:chOff x="7035207" y="2258919"/>
                <a:chExt cx="4420999" cy="3722247"/>
              </a:xfrm>
            </p:grpSpPr>
            <p:grpSp>
              <p:nvGrpSpPr>
                <p:cNvPr id="15" name="グループ化 14">
                  <a:extLst>
                    <a:ext uri="{FF2B5EF4-FFF2-40B4-BE49-F238E27FC236}">
                      <a16:creationId xmlns:a16="http://schemas.microsoft.com/office/drawing/2014/main" id="{51EA3B14-3009-4CB6-84AD-3C906617C524}"/>
                    </a:ext>
                  </a:extLst>
                </p:cNvPr>
                <p:cNvGrpSpPr/>
                <p:nvPr/>
              </p:nvGrpSpPr>
              <p:grpSpPr>
                <a:xfrm>
                  <a:off x="7035207" y="2287339"/>
                  <a:ext cx="4420999" cy="3693827"/>
                  <a:chOff x="1210430" y="3399621"/>
                  <a:chExt cx="3324094" cy="2777342"/>
                </a:xfrm>
              </p:grpSpPr>
              <p:sp>
                <p:nvSpPr>
                  <p:cNvPr id="17" name="正方形/長方形 16">
                    <a:extLst>
                      <a:ext uri="{FF2B5EF4-FFF2-40B4-BE49-F238E27FC236}">
                        <a16:creationId xmlns:a16="http://schemas.microsoft.com/office/drawing/2014/main" id="{19948236-958F-4A16-8404-FAB7564E36B8}"/>
                      </a:ext>
                    </a:extLst>
                  </p:cNvPr>
                  <p:cNvSpPr/>
                  <p:nvPr/>
                </p:nvSpPr>
                <p:spPr>
                  <a:xfrm>
                    <a:off x="3461480" y="3535159"/>
                    <a:ext cx="1073044" cy="77041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kumimoji="1" lang="en-US" altLang="ja-JP" sz="1400" b="1" dirty="0"/>
                  </a:p>
                  <a:p>
                    <a:pPr algn="ctr"/>
                    <a:r>
                      <a:rPr kumimoji="1" lang="ja-JP" altLang="en-US" sz="1400" b="1" dirty="0"/>
                      <a:t>治具</a:t>
                    </a:r>
                    <a:r>
                      <a:rPr kumimoji="1" lang="en-US" altLang="ja-JP" sz="1400" b="1" dirty="0"/>
                      <a:t>(</a:t>
                    </a:r>
                    <a:r>
                      <a:rPr kumimoji="1" lang="ja-JP" altLang="en-US" sz="1400" b="1" dirty="0"/>
                      <a:t>塩ビ</a:t>
                    </a:r>
                    <a:r>
                      <a:rPr kumimoji="1" lang="en-US" altLang="ja-JP" sz="1400" b="1" dirty="0"/>
                      <a:t>)</a:t>
                    </a:r>
                    <a:endParaRPr kumimoji="1" lang="ja-JP" altLang="en-US" sz="1400" b="1" dirty="0"/>
                  </a:p>
                </p:txBody>
              </p:sp>
              <p:grpSp>
                <p:nvGrpSpPr>
                  <p:cNvPr id="18" name="グループ化 17">
                    <a:extLst>
                      <a:ext uri="{FF2B5EF4-FFF2-40B4-BE49-F238E27FC236}">
                        <a16:creationId xmlns:a16="http://schemas.microsoft.com/office/drawing/2014/main" id="{CDF38C61-3544-47FF-8558-0FAFB9559F75}"/>
                      </a:ext>
                    </a:extLst>
                  </p:cNvPr>
                  <p:cNvGrpSpPr/>
                  <p:nvPr/>
                </p:nvGrpSpPr>
                <p:grpSpPr>
                  <a:xfrm>
                    <a:off x="1210430" y="3399621"/>
                    <a:ext cx="3324094" cy="2777342"/>
                    <a:chOff x="1210430" y="3399621"/>
                    <a:chExt cx="3324094" cy="2777342"/>
                  </a:xfrm>
                </p:grpSpPr>
                <p:sp>
                  <p:nvSpPr>
                    <p:cNvPr id="19" name="正方形/長方形 18">
                      <a:extLst>
                        <a:ext uri="{FF2B5EF4-FFF2-40B4-BE49-F238E27FC236}">
                          <a16:creationId xmlns:a16="http://schemas.microsoft.com/office/drawing/2014/main" id="{9841621D-B84B-4DE9-86C2-BAF33D8EC8D0}"/>
                        </a:ext>
                      </a:extLst>
                    </p:cNvPr>
                    <p:cNvSpPr/>
                    <p:nvPr/>
                  </p:nvSpPr>
                  <p:spPr>
                    <a:xfrm>
                      <a:off x="1210430" y="3539259"/>
                      <a:ext cx="999371" cy="76294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p>
                    <a:p>
                      <a:pPr algn="ctr"/>
                      <a:endParaRPr lang="en-US" altLang="ja-JP" sz="1400" b="1" dirty="0"/>
                    </a:p>
                    <a:p>
                      <a:pPr algn="ctr"/>
                      <a:r>
                        <a:rPr kumimoji="1" lang="ja-JP" altLang="en-US" sz="1400" b="1" dirty="0"/>
                        <a:t>治具</a:t>
                      </a:r>
                      <a:r>
                        <a:rPr kumimoji="1" lang="en-US" altLang="ja-JP" sz="1400" b="1" dirty="0"/>
                        <a:t>(</a:t>
                      </a:r>
                      <a:r>
                        <a:rPr kumimoji="1" lang="ja-JP" altLang="en-US" sz="1400" b="1" dirty="0"/>
                        <a:t>塩ビ</a:t>
                      </a:r>
                      <a:r>
                        <a:rPr kumimoji="1" lang="en-US" altLang="ja-JP" sz="1400" b="1" dirty="0"/>
                        <a:t>)</a:t>
                      </a:r>
                      <a:endParaRPr kumimoji="1" lang="ja-JP" altLang="en-US" sz="1400" b="1" dirty="0"/>
                    </a:p>
                  </p:txBody>
                </p:sp>
                <p:sp>
                  <p:nvSpPr>
                    <p:cNvPr id="20" name="正方形/長方形 19">
                      <a:extLst>
                        <a:ext uri="{FF2B5EF4-FFF2-40B4-BE49-F238E27FC236}">
                          <a16:creationId xmlns:a16="http://schemas.microsoft.com/office/drawing/2014/main" id="{E5B84193-23F6-47A2-A125-D1BD68B4E451}"/>
                        </a:ext>
                      </a:extLst>
                    </p:cNvPr>
                    <p:cNvSpPr/>
                    <p:nvPr/>
                  </p:nvSpPr>
                  <p:spPr>
                    <a:xfrm>
                      <a:off x="1214202" y="5670510"/>
                      <a:ext cx="3320322" cy="5064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b="1" dirty="0"/>
                        <a:t>ファン</a:t>
                      </a:r>
                    </a:p>
                  </p:txBody>
                </p:sp>
                <p:sp>
                  <p:nvSpPr>
                    <p:cNvPr id="21" name="正方形/長方形 20">
                      <a:extLst>
                        <a:ext uri="{FF2B5EF4-FFF2-40B4-BE49-F238E27FC236}">
                          <a16:creationId xmlns:a16="http://schemas.microsoft.com/office/drawing/2014/main" id="{5B9977B7-DBB8-4642-9E84-1F709C63EACC}"/>
                        </a:ext>
                      </a:extLst>
                    </p:cNvPr>
                    <p:cNvSpPr/>
                    <p:nvPr/>
                  </p:nvSpPr>
                  <p:spPr>
                    <a:xfrm>
                      <a:off x="1210430" y="4310631"/>
                      <a:ext cx="3320322" cy="135336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銅ペルチェユニット</a:t>
                      </a:r>
                    </a:p>
                  </p:txBody>
                </p:sp>
                <p:sp>
                  <p:nvSpPr>
                    <p:cNvPr id="22" name="正方形/長方形 21">
                      <a:extLst>
                        <a:ext uri="{FF2B5EF4-FFF2-40B4-BE49-F238E27FC236}">
                          <a16:creationId xmlns:a16="http://schemas.microsoft.com/office/drawing/2014/main" id="{7683AAC7-9960-4773-A30A-42F813DCBA38}"/>
                        </a:ext>
                      </a:extLst>
                    </p:cNvPr>
                    <p:cNvSpPr/>
                    <p:nvPr/>
                  </p:nvSpPr>
                  <p:spPr>
                    <a:xfrm>
                      <a:off x="2209801" y="3941613"/>
                      <a:ext cx="1251679" cy="36806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t>2</a:t>
                      </a:r>
                      <a:r>
                        <a:rPr kumimoji="1" lang="ja-JP" altLang="en-US" sz="1400" b="1" dirty="0"/>
                        <a:t>段ペルチェ</a:t>
                      </a:r>
                    </a:p>
                  </p:txBody>
                </p:sp>
                <p:sp>
                  <p:nvSpPr>
                    <p:cNvPr id="23" name="正方形/長方形 22">
                      <a:extLst>
                        <a:ext uri="{FF2B5EF4-FFF2-40B4-BE49-F238E27FC236}">
                          <a16:creationId xmlns:a16="http://schemas.microsoft.com/office/drawing/2014/main" id="{8ED5C6E6-FC9B-4510-852C-1D5F14751304}"/>
                        </a:ext>
                      </a:extLst>
                    </p:cNvPr>
                    <p:cNvSpPr/>
                    <p:nvPr/>
                  </p:nvSpPr>
                  <p:spPr>
                    <a:xfrm>
                      <a:off x="1901288" y="3539259"/>
                      <a:ext cx="1983107" cy="408986"/>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r>
                        <a:rPr kumimoji="1" lang="ja-JP" altLang="en-US" sz="1400" b="1" dirty="0"/>
                        <a:t>治具</a:t>
                      </a:r>
                      <a:r>
                        <a:rPr kumimoji="1" lang="en-US" altLang="ja-JP" sz="1400" b="1" dirty="0"/>
                        <a:t>(</a:t>
                      </a:r>
                      <a:r>
                        <a:rPr kumimoji="1" lang="ja-JP" altLang="en-US" sz="1400" b="1" dirty="0"/>
                        <a:t>銅</a:t>
                      </a:r>
                      <a:r>
                        <a:rPr kumimoji="1" lang="en-US" altLang="ja-JP" sz="1400" b="1" dirty="0"/>
                        <a:t>)</a:t>
                      </a:r>
                      <a:endParaRPr kumimoji="1" lang="ja-JP" altLang="en-US" b="1" dirty="0"/>
                    </a:p>
                  </p:txBody>
                </p:sp>
                <p:sp>
                  <p:nvSpPr>
                    <p:cNvPr id="24" name="正方形/長方形 23">
                      <a:extLst>
                        <a:ext uri="{FF2B5EF4-FFF2-40B4-BE49-F238E27FC236}">
                          <a16:creationId xmlns:a16="http://schemas.microsoft.com/office/drawing/2014/main" id="{4C981937-D536-4740-9448-59E325963166}"/>
                        </a:ext>
                      </a:extLst>
                    </p:cNvPr>
                    <p:cNvSpPr/>
                    <p:nvPr/>
                  </p:nvSpPr>
                  <p:spPr>
                    <a:xfrm>
                      <a:off x="2288028" y="3399621"/>
                      <a:ext cx="1133632" cy="158939"/>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4C7E0F6B-B6AF-4B1E-95D0-1AE9D818984B}"/>
                        </a:ext>
                      </a:extLst>
                    </p:cNvPr>
                    <p:cNvSpPr/>
                    <p:nvPr/>
                  </p:nvSpPr>
                  <p:spPr>
                    <a:xfrm>
                      <a:off x="2809040" y="3663037"/>
                      <a:ext cx="133115" cy="1331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cxnSp>
                  <p:nvCxnSpPr>
                    <p:cNvPr id="26" name="直線コネクタ 25">
                      <a:extLst>
                        <a:ext uri="{FF2B5EF4-FFF2-40B4-BE49-F238E27FC236}">
                          <a16:creationId xmlns:a16="http://schemas.microsoft.com/office/drawing/2014/main" id="{8D3B2358-96FB-4348-9625-169718E5CF5E}"/>
                        </a:ext>
                      </a:extLst>
                    </p:cNvPr>
                    <p:cNvCxnSpPr>
                      <a:cxnSpLocks/>
                    </p:cNvCxnSpPr>
                    <p:nvPr/>
                  </p:nvCxnSpPr>
                  <p:spPr>
                    <a:xfrm>
                      <a:off x="2209801" y="4120622"/>
                      <a:ext cx="1251679" cy="0"/>
                    </a:xfrm>
                    <a:prstGeom prst="line">
                      <a:avLst/>
                    </a:prstGeom>
                  </p:spPr>
                  <p:style>
                    <a:lnRef idx="1">
                      <a:schemeClr val="dk1"/>
                    </a:lnRef>
                    <a:fillRef idx="0">
                      <a:schemeClr val="dk1"/>
                    </a:fillRef>
                    <a:effectRef idx="0">
                      <a:schemeClr val="dk1"/>
                    </a:effectRef>
                    <a:fontRef idx="minor">
                      <a:schemeClr val="tx1"/>
                    </a:fontRef>
                  </p:style>
                </p:cxnSp>
              </p:grpSp>
            </p:grpSp>
            <p:sp>
              <p:nvSpPr>
                <p:cNvPr id="16" name="矢印: 上 15">
                  <a:extLst>
                    <a:ext uri="{FF2B5EF4-FFF2-40B4-BE49-F238E27FC236}">
                      <a16:creationId xmlns:a16="http://schemas.microsoft.com/office/drawing/2014/main" id="{437BF8AD-E1AE-43B3-90BE-7BCB679B5563}"/>
                    </a:ext>
                  </a:extLst>
                </p:cNvPr>
                <p:cNvSpPr/>
                <p:nvPr/>
              </p:nvSpPr>
              <p:spPr>
                <a:xfrm>
                  <a:off x="8243011" y="2258919"/>
                  <a:ext cx="605786" cy="1885359"/>
                </a:xfrm>
                <a:prstGeom prst="upArrow">
                  <a:avLst>
                    <a:gd name="adj1" fmla="val 37740"/>
                    <a:gd name="adj2" fmla="val 959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熱逆流</a:t>
                  </a:r>
                  <a:endParaRPr kumimoji="1" lang="ja-JP" altLang="en-US" sz="1400" b="1" dirty="0"/>
                </a:p>
              </p:txBody>
            </p:sp>
          </p:grpSp>
          <p:sp>
            <p:nvSpPr>
              <p:cNvPr id="14" name="矢印: 右カーブ 13">
                <a:extLst>
                  <a:ext uri="{FF2B5EF4-FFF2-40B4-BE49-F238E27FC236}">
                    <a16:creationId xmlns:a16="http://schemas.microsoft.com/office/drawing/2014/main" id="{853BE990-E5D8-4C58-8F45-3D806141C4D4}"/>
                  </a:ext>
                </a:extLst>
              </p:cNvPr>
              <p:cNvSpPr/>
              <p:nvPr/>
            </p:nvSpPr>
            <p:spPr>
              <a:xfrm flipH="1" flipV="1">
                <a:off x="10188027" y="1420050"/>
                <a:ext cx="2203383" cy="448112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1" name="テキスト ボックス 10">
              <a:extLst>
                <a:ext uri="{FF2B5EF4-FFF2-40B4-BE49-F238E27FC236}">
                  <a16:creationId xmlns:a16="http://schemas.microsoft.com/office/drawing/2014/main" id="{799ADF20-A0D3-42FD-B315-6671BA795A3A}"/>
                </a:ext>
              </a:extLst>
            </p:cNvPr>
            <p:cNvSpPr txBox="1"/>
            <p:nvPr/>
          </p:nvSpPr>
          <p:spPr>
            <a:xfrm>
              <a:off x="11706812" y="3236834"/>
              <a:ext cx="461665" cy="1940219"/>
            </a:xfrm>
            <a:prstGeom prst="rect">
              <a:avLst/>
            </a:prstGeom>
            <a:noFill/>
          </p:spPr>
          <p:txBody>
            <a:bodyPr vert="eaVert" wrap="square" rtlCol="0">
              <a:spAutoFit/>
            </a:bodyPr>
            <a:lstStyle/>
            <a:p>
              <a:r>
                <a:rPr kumimoji="1" lang="ja-JP" altLang="en-US" b="1" dirty="0">
                  <a:solidFill>
                    <a:srgbClr val="FF0000"/>
                  </a:solidFill>
                </a:rPr>
                <a:t>排熱熱流入</a:t>
              </a:r>
            </a:p>
          </p:txBody>
        </p:sp>
      </p:grpSp>
      <p:sp>
        <p:nvSpPr>
          <p:cNvPr id="27" name="コンテンツ プレースホルダー 26">
            <a:extLst>
              <a:ext uri="{FF2B5EF4-FFF2-40B4-BE49-F238E27FC236}">
                <a16:creationId xmlns:a16="http://schemas.microsoft.com/office/drawing/2014/main" id="{395A3574-02D8-4D82-AC47-60D52CFA7021}"/>
              </a:ext>
            </a:extLst>
          </p:cNvPr>
          <p:cNvSpPr>
            <a:spLocks noGrp="1"/>
          </p:cNvSpPr>
          <p:nvPr>
            <p:ph idx="1"/>
          </p:nvPr>
        </p:nvSpPr>
        <p:spPr>
          <a:xfrm>
            <a:off x="7797037" y="2222389"/>
            <a:ext cx="1507715" cy="22365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ctr">
              <a:buNone/>
            </a:pPr>
            <a:r>
              <a:rPr kumimoji="1" lang="ja-JP" altLang="en-US" sz="1100" b="1" dirty="0">
                <a:solidFill>
                  <a:schemeClr val="tx1"/>
                </a:solidFill>
              </a:rPr>
              <a:t>ヒーターモジュール</a:t>
            </a:r>
          </a:p>
        </p:txBody>
      </p:sp>
      <p:pic>
        <p:nvPicPr>
          <p:cNvPr id="7" name="図 6">
            <a:extLst>
              <a:ext uri="{FF2B5EF4-FFF2-40B4-BE49-F238E27FC236}">
                <a16:creationId xmlns:a16="http://schemas.microsoft.com/office/drawing/2014/main" id="{BCE3A8CF-4B77-47C4-97DE-B78CE42B1A79}"/>
              </a:ext>
            </a:extLst>
          </p:cNvPr>
          <p:cNvPicPr>
            <a:picLocks noChangeAspect="1"/>
          </p:cNvPicPr>
          <p:nvPr/>
        </p:nvPicPr>
        <p:blipFill>
          <a:blip r:embed="rId2"/>
          <a:stretch>
            <a:fillRect/>
          </a:stretch>
        </p:blipFill>
        <p:spPr>
          <a:xfrm>
            <a:off x="194822" y="2222389"/>
            <a:ext cx="5864400" cy="3653614"/>
          </a:xfrm>
          <a:prstGeom prst="rect">
            <a:avLst/>
          </a:prstGeom>
        </p:spPr>
      </p:pic>
    </p:spTree>
    <p:extLst>
      <p:ext uri="{BB962C8B-B14F-4D97-AF65-F5344CB8AC3E}">
        <p14:creationId xmlns:p14="http://schemas.microsoft.com/office/powerpoint/2010/main" val="3628518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44C5D-AEB5-4C20-9D4B-D995AE1D1A25}"/>
              </a:ext>
            </a:extLst>
          </p:cNvPr>
          <p:cNvSpPr>
            <a:spLocks noGrp="1"/>
          </p:cNvSpPr>
          <p:nvPr>
            <p:ph type="title"/>
          </p:nvPr>
        </p:nvSpPr>
        <p:spPr/>
        <p:txBody>
          <a:bodyPr/>
          <a:lstStyle/>
          <a:p>
            <a:r>
              <a:rPr kumimoji="1" lang="en-US" altLang="ja-JP" b="1" dirty="0"/>
              <a:t>Back</a:t>
            </a:r>
            <a:r>
              <a:rPr lang="ja-JP" altLang="en-US" b="1" dirty="0"/>
              <a:t> </a:t>
            </a:r>
            <a:r>
              <a:rPr lang="en-US" altLang="ja-JP" b="1" dirty="0"/>
              <a:t>up</a:t>
            </a:r>
            <a:r>
              <a:rPr lang="ja-JP" altLang="en-US" b="1" dirty="0"/>
              <a:t> </a:t>
            </a:r>
            <a:r>
              <a:rPr lang="en-US" altLang="ja-JP" b="1" dirty="0"/>
              <a:t>(</a:t>
            </a:r>
            <a:r>
              <a:rPr lang="ja-JP" altLang="en-US" b="1" dirty="0"/>
              <a:t>発熱量</a:t>
            </a:r>
            <a:r>
              <a:rPr lang="en-US" altLang="ja-JP" b="1" dirty="0"/>
              <a:t>)</a:t>
            </a:r>
            <a:endParaRPr kumimoji="1" lang="ja-JP" altLang="en-US" b="1" dirty="0"/>
          </a:p>
        </p:txBody>
      </p:sp>
      <p:sp>
        <p:nvSpPr>
          <p:cNvPr id="4" name="日付プレースホルダー 3">
            <a:extLst>
              <a:ext uri="{FF2B5EF4-FFF2-40B4-BE49-F238E27FC236}">
                <a16:creationId xmlns:a16="http://schemas.microsoft.com/office/drawing/2014/main" id="{E2D1D465-460C-4FD0-91F0-D1AF51D19392}"/>
              </a:ext>
            </a:extLst>
          </p:cNvPr>
          <p:cNvSpPr>
            <a:spLocks noGrp="1"/>
          </p:cNvSpPr>
          <p:nvPr>
            <p:ph type="dt" sz="half" idx="10"/>
          </p:nvPr>
        </p:nvSpPr>
        <p:spPr/>
        <p:txBody>
          <a:bodyPr/>
          <a:lstStyle/>
          <a:p>
            <a:fld id="{1CD7E0E6-F458-45E3-96AE-4FD2126B41A6}"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66157779-38CF-4B54-B609-3295934AC274}"/>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A2616941-268C-413E-B698-56948A6D56ED}"/>
              </a:ext>
            </a:extLst>
          </p:cNvPr>
          <p:cNvSpPr>
            <a:spLocks noGrp="1"/>
          </p:cNvSpPr>
          <p:nvPr>
            <p:ph type="sldNum" sz="quarter" idx="12"/>
          </p:nvPr>
        </p:nvSpPr>
        <p:spPr/>
        <p:txBody>
          <a:bodyPr/>
          <a:lstStyle/>
          <a:p>
            <a:fld id="{873D15FD-F8EE-4448-9627-910D82C7767E}" type="slidenum">
              <a:rPr lang="ja-JP" altLang="en-US" smtClean="0"/>
              <a:pPr/>
              <a:t>24</a:t>
            </a:fld>
            <a:endParaRPr lang="ja-JP" altLang="en-US" dirty="0"/>
          </a:p>
        </p:txBody>
      </p:sp>
      <p:graphicFrame>
        <p:nvGraphicFramePr>
          <p:cNvPr id="12" name="コンテンツ プレースホルダー 11">
            <a:extLst>
              <a:ext uri="{FF2B5EF4-FFF2-40B4-BE49-F238E27FC236}">
                <a16:creationId xmlns:a16="http://schemas.microsoft.com/office/drawing/2014/main" id="{8D131D3B-26DC-4F55-BEF9-A05E170D309D}"/>
              </a:ext>
            </a:extLst>
          </p:cNvPr>
          <p:cNvGraphicFramePr>
            <a:graphicFrameLocks noGrp="1"/>
          </p:cNvGraphicFramePr>
          <p:nvPr>
            <p:ph idx="1"/>
            <p:extLst>
              <p:ext uri="{D42A27DB-BD31-4B8C-83A1-F6EECF244321}">
                <p14:modId xmlns:p14="http://schemas.microsoft.com/office/powerpoint/2010/main" val="2075835627"/>
              </p:ext>
            </p:extLst>
          </p:nvPr>
        </p:nvGraphicFramePr>
        <p:xfrm>
          <a:off x="1565590" y="1466516"/>
          <a:ext cx="3387410" cy="4647903"/>
        </p:xfrm>
        <a:graphic>
          <a:graphicData uri="http://schemas.openxmlformats.org/drawingml/2006/table">
            <a:tbl>
              <a:tblPr>
                <a:tableStyleId>{5C22544A-7EE6-4342-B048-85BDC9FD1C3A}</a:tableStyleId>
              </a:tblPr>
              <a:tblGrid>
                <a:gridCol w="1108607">
                  <a:extLst>
                    <a:ext uri="{9D8B030D-6E8A-4147-A177-3AD203B41FA5}">
                      <a16:colId xmlns:a16="http://schemas.microsoft.com/office/drawing/2014/main" val="2516955415"/>
                    </a:ext>
                  </a:extLst>
                </a:gridCol>
                <a:gridCol w="1108607">
                  <a:extLst>
                    <a:ext uri="{9D8B030D-6E8A-4147-A177-3AD203B41FA5}">
                      <a16:colId xmlns:a16="http://schemas.microsoft.com/office/drawing/2014/main" val="1340588897"/>
                    </a:ext>
                  </a:extLst>
                </a:gridCol>
                <a:gridCol w="1170196">
                  <a:extLst>
                    <a:ext uri="{9D8B030D-6E8A-4147-A177-3AD203B41FA5}">
                      <a16:colId xmlns:a16="http://schemas.microsoft.com/office/drawing/2014/main" val="1742829677"/>
                    </a:ext>
                  </a:extLst>
                </a:gridCol>
              </a:tblGrid>
              <a:tr h="299703">
                <a:tc>
                  <a:txBody>
                    <a:bodyPr/>
                    <a:lstStyle/>
                    <a:p>
                      <a:pPr algn="l" fontAlgn="ctr"/>
                      <a:r>
                        <a:rPr lang="ja-JP" altLang="en-US" sz="1800" u="none" strike="noStrike">
                          <a:effectLst/>
                        </a:rPr>
                        <a:t>ファン</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l" fontAlgn="ct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l" fontAlgn="ct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2565013000"/>
                  </a:ext>
                </a:extLst>
              </a:tr>
              <a:tr h="362350">
                <a:tc>
                  <a:txBody>
                    <a:bodyPr/>
                    <a:lstStyle/>
                    <a:p>
                      <a:pPr algn="l" fontAlgn="ctr"/>
                      <a:r>
                        <a:rPr lang="ja-JP" altLang="en-US" sz="1800" u="none" strike="noStrike">
                          <a:effectLst/>
                        </a:rPr>
                        <a:t>電流</a:t>
                      </a:r>
                      <a:r>
                        <a:rPr lang="en-US" altLang="ja-JP" sz="1800" u="none" strike="noStrike">
                          <a:effectLst/>
                        </a:rPr>
                        <a:t>[</a:t>
                      </a:r>
                      <a:r>
                        <a:rPr lang="en-US" sz="1800" u="none" strike="noStrike">
                          <a:effectLst/>
                        </a:rPr>
                        <a:t>A]</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l" fontAlgn="ctr"/>
                      <a:r>
                        <a:rPr lang="ja-JP" altLang="en-US" sz="1800" u="none" strike="noStrike">
                          <a:effectLst/>
                        </a:rPr>
                        <a:t>電圧</a:t>
                      </a:r>
                      <a:r>
                        <a:rPr lang="en-US" altLang="ja-JP" sz="1800" u="none" strike="noStrike">
                          <a:effectLst/>
                        </a:rPr>
                        <a:t>[</a:t>
                      </a:r>
                      <a:r>
                        <a:rPr lang="en-US" sz="1800" u="none" strike="noStrike">
                          <a:effectLst/>
                        </a:rPr>
                        <a:t>V]</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l" fontAlgn="ctr"/>
                      <a:r>
                        <a:rPr lang="ja-JP" altLang="en-US" sz="1800" u="none" strike="noStrike">
                          <a:effectLst/>
                        </a:rPr>
                        <a:t>発熱量</a:t>
                      </a:r>
                      <a:r>
                        <a:rPr lang="en-US" altLang="ja-JP" sz="1800" u="none" strike="noStrike">
                          <a:effectLst/>
                        </a:rPr>
                        <a:t>[</a:t>
                      </a:r>
                      <a:r>
                        <a:rPr lang="en-US" sz="1800" u="none" strike="noStrike">
                          <a:effectLst/>
                        </a:rPr>
                        <a:t>W]</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3921201361"/>
                  </a:ext>
                </a:extLst>
              </a:tr>
              <a:tr h="362350">
                <a:tc>
                  <a:txBody>
                    <a:bodyPr/>
                    <a:lstStyle/>
                    <a:p>
                      <a:pPr algn="r" fontAlgn="ctr"/>
                      <a:r>
                        <a:rPr lang="en-US" altLang="ja-JP" sz="1800" u="none" strike="noStrike">
                          <a:effectLst/>
                        </a:rPr>
                        <a:t>0.115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6.4</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0.736</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1536718331"/>
                  </a:ext>
                </a:extLst>
              </a:tr>
              <a:tr h="362350">
                <a:tc>
                  <a:txBody>
                    <a:bodyPr/>
                    <a:lstStyle/>
                    <a:p>
                      <a:pPr algn="r" fontAlgn="ctr"/>
                      <a:r>
                        <a:rPr lang="en-US" altLang="ja-JP" sz="1800" u="none" strike="noStrike">
                          <a:effectLst/>
                        </a:rPr>
                        <a:t>0.190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6.6</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dirty="0">
                          <a:effectLst/>
                        </a:rPr>
                        <a:t>1.254</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3151304386"/>
                  </a:ext>
                </a:extLst>
              </a:tr>
              <a:tr h="362350">
                <a:tc>
                  <a:txBody>
                    <a:bodyPr/>
                    <a:lstStyle/>
                    <a:p>
                      <a:pPr algn="r" fontAlgn="ctr"/>
                      <a:r>
                        <a:rPr lang="en-US" altLang="ja-JP" sz="1800" u="none" strike="noStrike">
                          <a:effectLst/>
                        </a:rPr>
                        <a:t>0.425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6.8</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2.890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1573761590"/>
                  </a:ext>
                </a:extLst>
              </a:tr>
              <a:tr h="362350">
                <a:tc>
                  <a:txBody>
                    <a:bodyPr/>
                    <a:lstStyle/>
                    <a:p>
                      <a:pPr algn="r" fontAlgn="ctr"/>
                      <a:r>
                        <a:rPr lang="en-US" altLang="ja-JP" sz="1800" u="none" strike="noStrike">
                          <a:effectLst/>
                        </a:rPr>
                        <a:t>0.920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7.0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6.440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1080727170"/>
                  </a:ext>
                </a:extLst>
              </a:tr>
              <a:tr h="362350">
                <a:tc>
                  <a:txBody>
                    <a:bodyPr/>
                    <a:lstStyle/>
                    <a:p>
                      <a:pPr algn="r" fontAlgn="ctr"/>
                      <a:r>
                        <a:rPr lang="en-US" altLang="ja-JP" sz="1800" u="none" strike="noStrike">
                          <a:effectLst/>
                        </a:rPr>
                        <a:t>1.255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7.2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9.036</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1240803031"/>
                  </a:ext>
                </a:extLst>
              </a:tr>
              <a:tr h="362350">
                <a:tc>
                  <a:txBody>
                    <a:bodyPr/>
                    <a:lstStyle/>
                    <a:p>
                      <a:pPr algn="r" fontAlgn="ctr"/>
                      <a:r>
                        <a:rPr lang="en-US" altLang="ja-JP" sz="1800" u="none" strike="noStrike">
                          <a:effectLst/>
                        </a:rPr>
                        <a:t>1.471</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7.4</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10.885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353081183"/>
                  </a:ext>
                </a:extLst>
              </a:tr>
              <a:tr h="362350">
                <a:tc>
                  <a:txBody>
                    <a:bodyPr/>
                    <a:lstStyle/>
                    <a:p>
                      <a:pPr algn="r" fontAlgn="ctr"/>
                      <a:r>
                        <a:rPr lang="en-US" altLang="ja-JP" sz="1800" u="none" strike="noStrike">
                          <a:effectLst/>
                        </a:rPr>
                        <a:t>1.574</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7.6</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11.962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306522825"/>
                  </a:ext>
                </a:extLst>
              </a:tr>
              <a:tr h="362350">
                <a:tc>
                  <a:txBody>
                    <a:bodyPr/>
                    <a:lstStyle/>
                    <a:p>
                      <a:pPr algn="r" fontAlgn="ctr"/>
                      <a:r>
                        <a:rPr lang="en-US" altLang="ja-JP" sz="1800" u="none" strike="noStrike">
                          <a:effectLst/>
                        </a:rPr>
                        <a:t>1.625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7.8</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12.675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1342589287"/>
                  </a:ext>
                </a:extLst>
              </a:tr>
              <a:tr h="362350">
                <a:tc>
                  <a:txBody>
                    <a:bodyPr/>
                    <a:lstStyle/>
                    <a:p>
                      <a:pPr algn="r" fontAlgn="ctr"/>
                      <a:r>
                        <a:rPr lang="en-US" altLang="ja-JP" sz="1800" u="none" strike="noStrike">
                          <a:effectLst/>
                        </a:rPr>
                        <a:t>1.701</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8.0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13.608</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1349762286"/>
                  </a:ext>
                </a:extLst>
              </a:tr>
              <a:tr h="362350">
                <a:tc>
                  <a:txBody>
                    <a:bodyPr/>
                    <a:lstStyle/>
                    <a:p>
                      <a:pPr algn="r" fontAlgn="ctr"/>
                      <a:r>
                        <a:rPr lang="en-US" altLang="ja-JP" sz="1800" u="none" strike="noStrike">
                          <a:effectLst/>
                        </a:rPr>
                        <a:t>1.731</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8.1</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14.021</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1369939031"/>
                  </a:ext>
                </a:extLst>
              </a:tr>
              <a:tr h="362350">
                <a:tc>
                  <a:txBody>
                    <a:bodyPr/>
                    <a:lstStyle/>
                    <a:p>
                      <a:pPr algn="r" fontAlgn="ctr"/>
                      <a:r>
                        <a:rPr lang="en-US" altLang="ja-JP" sz="1800" u="none" strike="noStrike">
                          <a:effectLst/>
                        </a:rPr>
                        <a:t>1.780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a:effectLst/>
                        </a:rPr>
                        <a:t>8.2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tc>
                  <a:txBody>
                    <a:bodyPr/>
                    <a:lstStyle/>
                    <a:p>
                      <a:pPr algn="r" fontAlgn="ctr"/>
                      <a:r>
                        <a:rPr lang="en-US" altLang="ja-JP" sz="1800" u="none" strike="noStrike" dirty="0">
                          <a:effectLst/>
                        </a:rPr>
                        <a:t>14.596</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99" marR="7699" marT="7699" marB="0" anchor="ctr"/>
                </a:tc>
                <a:extLst>
                  <a:ext uri="{0D108BD9-81ED-4DB2-BD59-A6C34878D82A}">
                    <a16:rowId xmlns:a16="http://schemas.microsoft.com/office/drawing/2014/main" val="317462870"/>
                  </a:ext>
                </a:extLst>
              </a:tr>
            </a:tbl>
          </a:graphicData>
        </a:graphic>
      </p:graphicFrame>
      <p:graphicFrame>
        <p:nvGraphicFramePr>
          <p:cNvPr id="30" name="表 29">
            <a:extLst>
              <a:ext uri="{FF2B5EF4-FFF2-40B4-BE49-F238E27FC236}">
                <a16:creationId xmlns:a16="http://schemas.microsoft.com/office/drawing/2014/main" id="{6FCA2D7F-DF21-4203-AE18-F096DD2A2F81}"/>
              </a:ext>
            </a:extLst>
          </p:cNvPr>
          <p:cNvGraphicFramePr>
            <a:graphicFrameLocks noGrp="1"/>
          </p:cNvGraphicFramePr>
          <p:nvPr>
            <p:extLst>
              <p:ext uri="{D42A27DB-BD31-4B8C-83A1-F6EECF244321}">
                <p14:modId xmlns:p14="http://schemas.microsoft.com/office/powerpoint/2010/main" val="946283163"/>
              </p:ext>
            </p:extLst>
          </p:nvPr>
        </p:nvGraphicFramePr>
        <p:xfrm>
          <a:off x="5900654" y="1141296"/>
          <a:ext cx="4505492" cy="2583888"/>
        </p:xfrm>
        <a:graphic>
          <a:graphicData uri="http://schemas.openxmlformats.org/drawingml/2006/table">
            <a:tbl>
              <a:tblPr>
                <a:tableStyleId>{5C22544A-7EE6-4342-B048-85BDC9FD1C3A}</a:tableStyleId>
              </a:tblPr>
              <a:tblGrid>
                <a:gridCol w="1126373">
                  <a:extLst>
                    <a:ext uri="{9D8B030D-6E8A-4147-A177-3AD203B41FA5}">
                      <a16:colId xmlns:a16="http://schemas.microsoft.com/office/drawing/2014/main" val="2100271042"/>
                    </a:ext>
                  </a:extLst>
                </a:gridCol>
                <a:gridCol w="1105137">
                  <a:extLst>
                    <a:ext uri="{9D8B030D-6E8A-4147-A177-3AD203B41FA5}">
                      <a16:colId xmlns:a16="http://schemas.microsoft.com/office/drawing/2014/main" val="2743514870"/>
                    </a:ext>
                  </a:extLst>
                </a:gridCol>
                <a:gridCol w="2273982">
                  <a:extLst>
                    <a:ext uri="{9D8B030D-6E8A-4147-A177-3AD203B41FA5}">
                      <a16:colId xmlns:a16="http://schemas.microsoft.com/office/drawing/2014/main" val="1906524062"/>
                    </a:ext>
                  </a:extLst>
                </a:gridCol>
              </a:tblGrid>
              <a:tr h="341668">
                <a:tc gridSpan="2">
                  <a:txBody>
                    <a:bodyPr/>
                    <a:lstStyle/>
                    <a:p>
                      <a:pPr algn="l" fontAlgn="ctr"/>
                      <a:r>
                        <a:rPr lang="en-US" sz="2200" u="none" strike="noStrike" dirty="0">
                          <a:effectLst/>
                        </a:rPr>
                        <a:t>Laird</a:t>
                      </a:r>
                      <a:r>
                        <a:rPr lang="ja-JP" altLang="en-US" sz="2200" u="none" strike="noStrike" dirty="0">
                          <a:effectLst/>
                        </a:rPr>
                        <a:t>ペルチェ</a:t>
                      </a:r>
                      <a:endParaRPr lang="ja-JP" altLang="en-US" sz="2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80510" marR="180510" marT="90255" marB="90255" anchor="ctr"/>
                </a:tc>
                <a:tc hMerge="1">
                  <a:txBody>
                    <a:bodyPr/>
                    <a:lstStyle/>
                    <a:p>
                      <a:endParaRPr kumimoji="1" lang="ja-JP" altLang="en-US"/>
                    </a:p>
                  </a:txBody>
                  <a:tcPr/>
                </a:tc>
                <a:tc>
                  <a:txBody>
                    <a:bodyPr/>
                    <a:lstStyle/>
                    <a:p>
                      <a:pPr algn="l" fontAlgn="ctr"/>
                      <a:endParaRPr lang="ja-JP" altLang="en-US" sz="2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extLst>
                  <a:ext uri="{0D108BD9-81ED-4DB2-BD59-A6C34878D82A}">
                    <a16:rowId xmlns:a16="http://schemas.microsoft.com/office/drawing/2014/main" val="2766212271"/>
                  </a:ext>
                </a:extLst>
              </a:tr>
              <a:tr h="261023">
                <a:tc>
                  <a:txBody>
                    <a:bodyPr/>
                    <a:lstStyle/>
                    <a:p>
                      <a:pPr algn="l" fontAlgn="ctr"/>
                      <a:r>
                        <a:rPr lang="ja-JP" altLang="en-US" sz="2200" u="none" strike="noStrike">
                          <a:effectLst/>
                        </a:rPr>
                        <a:t>電流</a:t>
                      </a:r>
                      <a:r>
                        <a:rPr lang="en-US" altLang="ja-JP" sz="2200" u="none" strike="noStrike">
                          <a:effectLst/>
                        </a:rPr>
                        <a:t>[</a:t>
                      </a:r>
                      <a:r>
                        <a:rPr lang="en-US" sz="2200" u="none" strike="noStrike">
                          <a:effectLst/>
                        </a:rPr>
                        <a:t>A]</a:t>
                      </a:r>
                      <a:endParaRPr lang="en-US"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l" fontAlgn="ctr"/>
                      <a:r>
                        <a:rPr lang="ja-JP" altLang="en-US" sz="2200" u="none" strike="noStrike">
                          <a:effectLst/>
                        </a:rPr>
                        <a:t>電圧</a:t>
                      </a:r>
                      <a:r>
                        <a:rPr lang="en-US" altLang="ja-JP" sz="2200" u="none" strike="noStrike">
                          <a:effectLst/>
                        </a:rPr>
                        <a:t>[</a:t>
                      </a:r>
                      <a:r>
                        <a:rPr lang="en-US" sz="2200" u="none" strike="noStrike">
                          <a:effectLst/>
                        </a:rPr>
                        <a:t>V]</a:t>
                      </a:r>
                      <a:endParaRPr lang="en-US"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l" fontAlgn="ctr"/>
                      <a:r>
                        <a:rPr lang="ja-JP" altLang="en-US" sz="2200" u="none" strike="noStrike">
                          <a:effectLst/>
                        </a:rPr>
                        <a:t>発熱量</a:t>
                      </a:r>
                      <a:r>
                        <a:rPr lang="en-US" altLang="ja-JP" sz="2200" u="none" strike="noStrike">
                          <a:effectLst/>
                        </a:rPr>
                        <a:t>[</a:t>
                      </a:r>
                      <a:r>
                        <a:rPr lang="en-US" sz="2200" u="none" strike="noStrike">
                          <a:effectLst/>
                        </a:rPr>
                        <a:t>W]</a:t>
                      </a:r>
                      <a:endParaRPr lang="en-US"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extLst>
                  <a:ext uri="{0D108BD9-81ED-4DB2-BD59-A6C34878D82A}">
                    <a16:rowId xmlns:a16="http://schemas.microsoft.com/office/drawing/2014/main" val="651593671"/>
                  </a:ext>
                </a:extLst>
              </a:tr>
              <a:tr h="228324">
                <a:tc>
                  <a:txBody>
                    <a:bodyPr/>
                    <a:lstStyle/>
                    <a:p>
                      <a:pPr algn="r" fontAlgn="ctr"/>
                      <a:r>
                        <a:rPr lang="en-US" altLang="ja-JP" sz="2200" u="none" strike="noStrike">
                          <a:effectLst/>
                        </a:rPr>
                        <a:t>1.0</a:t>
                      </a:r>
                      <a:endParaRPr lang="en-US" altLang="ja-JP"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r" fontAlgn="ctr"/>
                      <a:r>
                        <a:rPr lang="en-US" altLang="ja-JP" sz="2200" u="none" strike="noStrike">
                          <a:effectLst/>
                        </a:rPr>
                        <a:t>1.9</a:t>
                      </a:r>
                      <a:endParaRPr lang="en-US" altLang="ja-JP"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r" fontAlgn="ctr"/>
                      <a:r>
                        <a:rPr lang="en-US" altLang="ja-JP" sz="2200" u="none" strike="noStrike">
                          <a:effectLst/>
                        </a:rPr>
                        <a:t>1.9</a:t>
                      </a:r>
                      <a:endParaRPr lang="en-US" altLang="ja-JP"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extLst>
                  <a:ext uri="{0D108BD9-81ED-4DB2-BD59-A6C34878D82A}">
                    <a16:rowId xmlns:a16="http://schemas.microsoft.com/office/drawing/2014/main" val="1269005724"/>
                  </a:ext>
                </a:extLst>
              </a:tr>
              <a:tr h="228324">
                <a:tc>
                  <a:txBody>
                    <a:bodyPr/>
                    <a:lstStyle/>
                    <a:p>
                      <a:pPr algn="r" fontAlgn="ctr"/>
                      <a:r>
                        <a:rPr lang="en-US" altLang="ja-JP" sz="2200" u="none" strike="noStrike">
                          <a:effectLst/>
                        </a:rPr>
                        <a:t>1.5</a:t>
                      </a:r>
                      <a:endParaRPr lang="en-US" altLang="ja-JP"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r" fontAlgn="ctr"/>
                      <a:r>
                        <a:rPr lang="en-US" altLang="ja-JP" sz="2200" u="none" strike="noStrike">
                          <a:effectLst/>
                        </a:rPr>
                        <a:t>2.7</a:t>
                      </a:r>
                      <a:endParaRPr lang="en-US" altLang="ja-JP"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r" fontAlgn="ctr"/>
                      <a:r>
                        <a:rPr lang="en-US" altLang="ja-JP" sz="2200" u="none" strike="noStrike" dirty="0">
                          <a:effectLst/>
                        </a:rPr>
                        <a:t>4.1</a:t>
                      </a:r>
                      <a:endParaRPr lang="en-US" altLang="ja-JP" sz="2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extLst>
                  <a:ext uri="{0D108BD9-81ED-4DB2-BD59-A6C34878D82A}">
                    <a16:rowId xmlns:a16="http://schemas.microsoft.com/office/drawing/2014/main" val="3691258716"/>
                  </a:ext>
                </a:extLst>
              </a:tr>
              <a:tr h="228324">
                <a:tc>
                  <a:txBody>
                    <a:bodyPr/>
                    <a:lstStyle/>
                    <a:p>
                      <a:pPr algn="r" fontAlgn="ctr"/>
                      <a:r>
                        <a:rPr lang="en-US" altLang="ja-JP" sz="2200" u="none" strike="noStrike">
                          <a:effectLst/>
                        </a:rPr>
                        <a:t>2.0</a:t>
                      </a:r>
                      <a:endParaRPr lang="en-US" altLang="ja-JP"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r" fontAlgn="ctr"/>
                      <a:r>
                        <a:rPr lang="en-US" altLang="ja-JP" sz="2200" u="none" strike="noStrike">
                          <a:effectLst/>
                        </a:rPr>
                        <a:t>3.6</a:t>
                      </a:r>
                      <a:endParaRPr lang="en-US" altLang="ja-JP"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r" fontAlgn="ctr"/>
                      <a:r>
                        <a:rPr lang="en-US" altLang="ja-JP" sz="2200" u="none" strike="noStrike" dirty="0">
                          <a:effectLst/>
                        </a:rPr>
                        <a:t>7.2</a:t>
                      </a:r>
                      <a:endParaRPr lang="en-US" altLang="ja-JP" sz="2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extLst>
                  <a:ext uri="{0D108BD9-81ED-4DB2-BD59-A6C34878D82A}">
                    <a16:rowId xmlns:a16="http://schemas.microsoft.com/office/drawing/2014/main" val="1735618937"/>
                  </a:ext>
                </a:extLst>
              </a:tr>
              <a:tr h="228324">
                <a:tc>
                  <a:txBody>
                    <a:bodyPr/>
                    <a:lstStyle/>
                    <a:p>
                      <a:pPr algn="r" fontAlgn="ctr"/>
                      <a:r>
                        <a:rPr lang="en-US" altLang="ja-JP" sz="2200" u="none" strike="noStrike">
                          <a:effectLst/>
                        </a:rPr>
                        <a:t>2.5</a:t>
                      </a:r>
                      <a:endParaRPr lang="en-US" altLang="ja-JP"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r" fontAlgn="ctr"/>
                      <a:r>
                        <a:rPr lang="en-US" altLang="ja-JP" sz="2200" u="none" strike="noStrike">
                          <a:effectLst/>
                        </a:rPr>
                        <a:t>4.4</a:t>
                      </a:r>
                      <a:endParaRPr lang="en-US" altLang="ja-JP"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r" fontAlgn="ctr"/>
                      <a:r>
                        <a:rPr lang="en-US" altLang="ja-JP" sz="2200" u="none" strike="noStrike" dirty="0">
                          <a:effectLst/>
                        </a:rPr>
                        <a:t>10.9</a:t>
                      </a:r>
                      <a:endParaRPr lang="en-US" altLang="ja-JP" sz="2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extLst>
                  <a:ext uri="{0D108BD9-81ED-4DB2-BD59-A6C34878D82A}">
                    <a16:rowId xmlns:a16="http://schemas.microsoft.com/office/drawing/2014/main" val="509314108"/>
                  </a:ext>
                </a:extLst>
              </a:tr>
              <a:tr h="228324">
                <a:tc>
                  <a:txBody>
                    <a:bodyPr/>
                    <a:lstStyle/>
                    <a:p>
                      <a:pPr algn="r" fontAlgn="ctr"/>
                      <a:r>
                        <a:rPr lang="en-US" altLang="ja-JP" sz="2200" u="none" strike="noStrike">
                          <a:effectLst/>
                        </a:rPr>
                        <a:t>3.0</a:t>
                      </a:r>
                      <a:endParaRPr lang="en-US" altLang="ja-JP"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r" fontAlgn="ctr"/>
                      <a:r>
                        <a:rPr lang="en-US" altLang="ja-JP" sz="2200" u="none" strike="noStrike">
                          <a:effectLst/>
                        </a:rPr>
                        <a:t>5.2</a:t>
                      </a:r>
                      <a:endParaRPr lang="en-US" altLang="ja-JP" sz="2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tc>
                  <a:txBody>
                    <a:bodyPr/>
                    <a:lstStyle/>
                    <a:p>
                      <a:pPr algn="r" fontAlgn="ctr"/>
                      <a:r>
                        <a:rPr lang="en-US" altLang="ja-JP" sz="2200" u="none" strike="noStrike" dirty="0">
                          <a:effectLst/>
                        </a:rPr>
                        <a:t>15.5</a:t>
                      </a:r>
                      <a:endParaRPr lang="en-US" altLang="ja-JP" sz="2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03" marR="9403" marT="9403" marB="0" anchor="ctr"/>
                </a:tc>
                <a:extLst>
                  <a:ext uri="{0D108BD9-81ED-4DB2-BD59-A6C34878D82A}">
                    <a16:rowId xmlns:a16="http://schemas.microsoft.com/office/drawing/2014/main" val="165752784"/>
                  </a:ext>
                </a:extLst>
              </a:tr>
            </a:tbl>
          </a:graphicData>
        </a:graphic>
      </p:graphicFrame>
      <p:graphicFrame>
        <p:nvGraphicFramePr>
          <p:cNvPr id="31" name="表 30">
            <a:extLst>
              <a:ext uri="{FF2B5EF4-FFF2-40B4-BE49-F238E27FC236}">
                <a16:creationId xmlns:a16="http://schemas.microsoft.com/office/drawing/2014/main" id="{E5D7A70C-3D9E-41D4-B36C-306F4238590A}"/>
              </a:ext>
            </a:extLst>
          </p:cNvPr>
          <p:cNvGraphicFramePr>
            <a:graphicFrameLocks noGrp="1"/>
          </p:cNvGraphicFramePr>
          <p:nvPr>
            <p:extLst>
              <p:ext uri="{D42A27DB-BD31-4B8C-83A1-F6EECF244321}">
                <p14:modId xmlns:p14="http://schemas.microsoft.com/office/powerpoint/2010/main" val="40293676"/>
              </p:ext>
            </p:extLst>
          </p:nvPr>
        </p:nvGraphicFramePr>
        <p:xfrm>
          <a:off x="5900654" y="3884975"/>
          <a:ext cx="4505492" cy="2473692"/>
        </p:xfrm>
        <a:graphic>
          <a:graphicData uri="http://schemas.openxmlformats.org/drawingml/2006/table">
            <a:tbl>
              <a:tblPr>
                <a:tableStyleId>{5C22544A-7EE6-4342-B048-85BDC9FD1C3A}</a:tableStyleId>
              </a:tblPr>
              <a:tblGrid>
                <a:gridCol w="1022255">
                  <a:extLst>
                    <a:ext uri="{9D8B030D-6E8A-4147-A177-3AD203B41FA5}">
                      <a16:colId xmlns:a16="http://schemas.microsoft.com/office/drawing/2014/main" val="3535527225"/>
                    </a:ext>
                  </a:extLst>
                </a:gridCol>
                <a:gridCol w="1022255">
                  <a:extLst>
                    <a:ext uri="{9D8B030D-6E8A-4147-A177-3AD203B41FA5}">
                      <a16:colId xmlns:a16="http://schemas.microsoft.com/office/drawing/2014/main" val="3970006713"/>
                    </a:ext>
                  </a:extLst>
                </a:gridCol>
                <a:gridCol w="2460982">
                  <a:extLst>
                    <a:ext uri="{9D8B030D-6E8A-4147-A177-3AD203B41FA5}">
                      <a16:colId xmlns:a16="http://schemas.microsoft.com/office/drawing/2014/main" val="2842815172"/>
                    </a:ext>
                  </a:extLst>
                </a:gridCol>
              </a:tblGrid>
              <a:tr h="464649">
                <a:tc gridSpan="2">
                  <a:txBody>
                    <a:bodyPr/>
                    <a:lstStyle/>
                    <a:p>
                      <a:pPr algn="l" fontAlgn="ctr"/>
                      <a:r>
                        <a:rPr lang="ja-JP" altLang="en-US" sz="2100" u="none" strike="noStrike" dirty="0">
                          <a:effectLst/>
                        </a:rPr>
                        <a:t>銅ペルチェ</a:t>
                      </a:r>
                      <a:endParaRPr lang="ja-JP" altLang="en-US" sz="2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77833" marR="177833" marT="88917" marB="88917" anchor="ctr"/>
                </a:tc>
                <a:tc hMerge="1">
                  <a:txBody>
                    <a:bodyPr/>
                    <a:lstStyle/>
                    <a:p>
                      <a:endParaRPr kumimoji="1" lang="ja-JP" altLang="en-US"/>
                    </a:p>
                  </a:txBody>
                  <a:tcPr/>
                </a:tc>
                <a:tc>
                  <a:txBody>
                    <a:bodyPr/>
                    <a:lstStyle/>
                    <a:p>
                      <a:pPr algn="l" fontAlgn="ctr"/>
                      <a:endParaRPr lang="ja-JP" altLang="en-US" sz="2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extLst>
                  <a:ext uri="{0D108BD9-81ED-4DB2-BD59-A6C34878D82A}">
                    <a16:rowId xmlns:a16="http://schemas.microsoft.com/office/drawing/2014/main" val="1436137870"/>
                  </a:ext>
                </a:extLst>
              </a:tr>
              <a:tr h="307327">
                <a:tc>
                  <a:txBody>
                    <a:bodyPr/>
                    <a:lstStyle/>
                    <a:p>
                      <a:pPr algn="l" fontAlgn="ctr"/>
                      <a:r>
                        <a:rPr lang="ja-JP" altLang="en-US" sz="2100" u="none" strike="noStrike">
                          <a:effectLst/>
                        </a:rPr>
                        <a:t>電流</a:t>
                      </a:r>
                      <a:r>
                        <a:rPr lang="en-US" altLang="ja-JP" sz="2100" u="none" strike="noStrike">
                          <a:effectLst/>
                        </a:rPr>
                        <a:t>[</a:t>
                      </a:r>
                      <a:r>
                        <a:rPr lang="en-US" sz="2100" u="none" strike="noStrike">
                          <a:effectLst/>
                        </a:rPr>
                        <a:t>A]</a:t>
                      </a:r>
                      <a:endParaRPr lang="en-US"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l" fontAlgn="ctr"/>
                      <a:r>
                        <a:rPr lang="ja-JP" altLang="en-US" sz="2100" u="none" strike="noStrike">
                          <a:effectLst/>
                        </a:rPr>
                        <a:t>電圧</a:t>
                      </a:r>
                      <a:r>
                        <a:rPr lang="en-US" altLang="ja-JP" sz="2100" u="none" strike="noStrike">
                          <a:effectLst/>
                        </a:rPr>
                        <a:t>[</a:t>
                      </a:r>
                      <a:r>
                        <a:rPr lang="en-US" sz="2100" u="none" strike="noStrike">
                          <a:effectLst/>
                        </a:rPr>
                        <a:t>V]</a:t>
                      </a:r>
                      <a:endParaRPr lang="en-US"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l" fontAlgn="ctr"/>
                      <a:r>
                        <a:rPr lang="ja-JP" altLang="en-US" sz="2100" u="none" strike="noStrike">
                          <a:effectLst/>
                        </a:rPr>
                        <a:t>発熱量</a:t>
                      </a:r>
                      <a:r>
                        <a:rPr lang="en-US" altLang="ja-JP" sz="2100" u="none" strike="noStrike">
                          <a:effectLst/>
                        </a:rPr>
                        <a:t>[</a:t>
                      </a:r>
                      <a:r>
                        <a:rPr lang="en-US" sz="2100" u="none" strike="noStrike">
                          <a:effectLst/>
                        </a:rPr>
                        <a:t>W]</a:t>
                      </a:r>
                      <a:endParaRPr lang="en-US"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extLst>
                  <a:ext uri="{0D108BD9-81ED-4DB2-BD59-A6C34878D82A}">
                    <a16:rowId xmlns:a16="http://schemas.microsoft.com/office/drawing/2014/main" val="60676996"/>
                  </a:ext>
                </a:extLst>
              </a:tr>
              <a:tr h="307327">
                <a:tc>
                  <a:txBody>
                    <a:bodyPr/>
                    <a:lstStyle/>
                    <a:p>
                      <a:pPr algn="r" fontAlgn="ctr"/>
                      <a:r>
                        <a:rPr lang="en-US" altLang="ja-JP" sz="2100" u="none" strike="noStrike">
                          <a:effectLst/>
                        </a:rPr>
                        <a:t>1.0</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r" fontAlgn="ctr"/>
                      <a:r>
                        <a:rPr lang="en-US" altLang="ja-JP" sz="2100" u="none" strike="noStrike">
                          <a:effectLst/>
                        </a:rPr>
                        <a:t>7.5</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r" fontAlgn="ctr"/>
                      <a:r>
                        <a:rPr lang="en-US" altLang="ja-JP" sz="2100" u="none" strike="noStrike">
                          <a:effectLst/>
                        </a:rPr>
                        <a:t>7.5</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extLst>
                  <a:ext uri="{0D108BD9-81ED-4DB2-BD59-A6C34878D82A}">
                    <a16:rowId xmlns:a16="http://schemas.microsoft.com/office/drawing/2014/main" val="696987634"/>
                  </a:ext>
                </a:extLst>
              </a:tr>
              <a:tr h="307327">
                <a:tc>
                  <a:txBody>
                    <a:bodyPr/>
                    <a:lstStyle/>
                    <a:p>
                      <a:pPr algn="r" fontAlgn="ctr"/>
                      <a:r>
                        <a:rPr lang="en-US" altLang="ja-JP" sz="2100" u="none" strike="noStrike">
                          <a:effectLst/>
                        </a:rPr>
                        <a:t>1.5</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r" fontAlgn="ctr"/>
                      <a:r>
                        <a:rPr lang="en-US" altLang="ja-JP" sz="2100" u="none" strike="noStrike">
                          <a:effectLst/>
                        </a:rPr>
                        <a:t>11.3</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r" fontAlgn="ctr"/>
                      <a:r>
                        <a:rPr lang="en-US" altLang="ja-JP" sz="2100" u="none" strike="noStrike" dirty="0">
                          <a:effectLst/>
                        </a:rPr>
                        <a:t>17.0</a:t>
                      </a:r>
                      <a:endParaRPr lang="en-US" altLang="ja-JP" sz="2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extLst>
                  <a:ext uri="{0D108BD9-81ED-4DB2-BD59-A6C34878D82A}">
                    <a16:rowId xmlns:a16="http://schemas.microsoft.com/office/drawing/2014/main" val="1410638298"/>
                  </a:ext>
                </a:extLst>
              </a:tr>
              <a:tr h="307327">
                <a:tc>
                  <a:txBody>
                    <a:bodyPr/>
                    <a:lstStyle/>
                    <a:p>
                      <a:pPr algn="r" fontAlgn="ctr"/>
                      <a:r>
                        <a:rPr lang="en-US" altLang="ja-JP" sz="2100" u="none" strike="noStrike">
                          <a:effectLst/>
                        </a:rPr>
                        <a:t>2.0</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r" fontAlgn="ctr"/>
                      <a:r>
                        <a:rPr lang="en-US" altLang="ja-JP" sz="2100" u="none" strike="noStrike">
                          <a:effectLst/>
                        </a:rPr>
                        <a:t>15.2</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r" fontAlgn="ctr"/>
                      <a:r>
                        <a:rPr lang="en-US" altLang="ja-JP" sz="2100" u="none" strike="noStrike">
                          <a:effectLst/>
                        </a:rPr>
                        <a:t>30.5</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extLst>
                  <a:ext uri="{0D108BD9-81ED-4DB2-BD59-A6C34878D82A}">
                    <a16:rowId xmlns:a16="http://schemas.microsoft.com/office/drawing/2014/main" val="2222746460"/>
                  </a:ext>
                </a:extLst>
              </a:tr>
              <a:tr h="307327">
                <a:tc>
                  <a:txBody>
                    <a:bodyPr/>
                    <a:lstStyle/>
                    <a:p>
                      <a:pPr algn="r" fontAlgn="ctr"/>
                      <a:r>
                        <a:rPr lang="en-US" altLang="ja-JP" sz="2100" u="none" strike="noStrike">
                          <a:effectLst/>
                        </a:rPr>
                        <a:t>2.5</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r" fontAlgn="ctr"/>
                      <a:r>
                        <a:rPr lang="en-US" altLang="ja-JP" sz="2100" u="none" strike="noStrike">
                          <a:effectLst/>
                        </a:rPr>
                        <a:t>19.5</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r" fontAlgn="ctr"/>
                      <a:r>
                        <a:rPr lang="en-US" altLang="ja-JP" sz="2100" u="none" strike="noStrike">
                          <a:effectLst/>
                        </a:rPr>
                        <a:t>48.6</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extLst>
                  <a:ext uri="{0D108BD9-81ED-4DB2-BD59-A6C34878D82A}">
                    <a16:rowId xmlns:a16="http://schemas.microsoft.com/office/drawing/2014/main" val="1169794060"/>
                  </a:ext>
                </a:extLst>
              </a:tr>
              <a:tr h="307327">
                <a:tc>
                  <a:txBody>
                    <a:bodyPr/>
                    <a:lstStyle/>
                    <a:p>
                      <a:pPr algn="r" fontAlgn="ctr"/>
                      <a:r>
                        <a:rPr lang="en-US" altLang="ja-JP" sz="2100" u="none" strike="noStrike">
                          <a:effectLst/>
                        </a:rPr>
                        <a:t>3.0</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r" fontAlgn="ctr"/>
                      <a:r>
                        <a:rPr lang="en-US" altLang="ja-JP" sz="2100" u="none" strike="noStrike">
                          <a:effectLst/>
                        </a:rPr>
                        <a:t>23.7</a:t>
                      </a:r>
                      <a:endParaRPr lang="en-US" altLang="ja-JP" sz="2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tc>
                  <a:txBody>
                    <a:bodyPr/>
                    <a:lstStyle/>
                    <a:p>
                      <a:pPr algn="r" fontAlgn="ctr"/>
                      <a:r>
                        <a:rPr lang="en-US" altLang="ja-JP" sz="2100" u="none" strike="noStrike" dirty="0">
                          <a:effectLst/>
                        </a:rPr>
                        <a:t>71.1</a:t>
                      </a:r>
                      <a:endParaRPr lang="en-US" altLang="ja-JP" sz="2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3" marR="9263" marT="9263" marB="0" anchor="ctr"/>
                </a:tc>
                <a:extLst>
                  <a:ext uri="{0D108BD9-81ED-4DB2-BD59-A6C34878D82A}">
                    <a16:rowId xmlns:a16="http://schemas.microsoft.com/office/drawing/2014/main" val="3448836697"/>
                  </a:ext>
                </a:extLst>
              </a:tr>
            </a:tbl>
          </a:graphicData>
        </a:graphic>
      </p:graphicFrame>
    </p:spTree>
    <p:extLst>
      <p:ext uri="{BB962C8B-B14F-4D97-AF65-F5344CB8AC3E}">
        <p14:creationId xmlns:p14="http://schemas.microsoft.com/office/powerpoint/2010/main" val="1291942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0ACB91-CF94-4CC4-9F04-6014BF896278}"/>
              </a:ext>
            </a:extLst>
          </p:cNvPr>
          <p:cNvSpPr>
            <a:spLocks noGrp="1"/>
          </p:cNvSpPr>
          <p:nvPr>
            <p:ph type="title"/>
          </p:nvPr>
        </p:nvSpPr>
        <p:spPr>
          <a:xfrm>
            <a:off x="838200" y="47624"/>
            <a:ext cx="10515600" cy="1041288"/>
          </a:xfrm>
        </p:spPr>
        <p:txBody>
          <a:bodyPr/>
          <a:lstStyle/>
          <a:p>
            <a:r>
              <a:rPr lang="en-US" altLang="ja-JP" b="1" dirty="0"/>
              <a:t>Back up(</a:t>
            </a:r>
            <a:r>
              <a:rPr lang="ja-JP" altLang="en-US" b="1" dirty="0"/>
              <a:t>照射済み</a:t>
            </a:r>
            <a:r>
              <a:rPr lang="en-US" altLang="ja-JP" b="1" dirty="0"/>
              <a:t>ITkpix-V1.0</a:t>
            </a:r>
            <a:r>
              <a:rPr lang="ja-JP" altLang="en-US" b="1" dirty="0"/>
              <a:t>の冷却</a:t>
            </a:r>
            <a:r>
              <a:rPr lang="en-US" altLang="ja-JP" b="1" dirty="0"/>
              <a:t>)</a:t>
            </a:r>
            <a:endParaRPr kumimoji="1" lang="ja-JP" altLang="en-US" b="1" dirty="0"/>
          </a:p>
        </p:txBody>
      </p:sp>
      <p:sp>
        <p:nvSpPr>
          <p:cNvPr id="3" name="コンテンツ プレースホルダー 2">
            <a:extLst>
              <a:ext uri="{FF2B5EF4-FFF2-40B4-BE49-F238E27FC236}">
                <a16:creationId xmlns:a16="http://schemas.microsoft.com/office/drawing/2014/main" id="{EDB4BCAF-A80E-4614-B6E4-9F1CF0AA7D70}"/>
              </a:ext>
            </a:extLst>
          </p:cNvPr>
          <p:cNvSpPr>
            <a:spLocks noGrp="1"/>
          </p:cNvSpPr>
          <p:nvPr>
            <p:ph idx="1"/>
          </p:nvPr>
        </p:nvSpPr>
        <p:spPr>
          <a:xfrm>
            <a:off x="386012" y="1181288"/>
            <a:ext cx="11032525" cy="5007429"/>
          </a:xfrm>
        </p:spPr>
        <p:txBody>
          <a:bodyPr>
            <a:normAutofit fontScale="92500" lnSpcReduction="20000"/>
          </a:bodyPr>
          <a:lstStyle/>
          <a:p>
            <a:pPr marL="0" indent="0">
              <a:buNone/>
            </a:pPr>
            <a:endParaRPr kumimoji="1" lang="en-US" altLang="ja-JP" sz="2000" b="1" dirty="0"/>
          </a:p>
          <a:p>
            <a:pPr marL="0" indent="0">
              <a:buNone/>
            </a:pPr>
            <a:r>
              <a:rPr kumimoji="1" lang="en-US" altLang="ja-JP" sz="2200" b="1" dirty="0"/>
              <a:t>【</a:t>
            </a:r>
            <a:r>
              <a:rPr kumimoji="1" lang="ja-JP" altLang="en-US" sz="2200" b="1" dirty="0"/>
              <a:t>温度測定</a:t>
            </a:r>
            <a:r>
              <a:rPr kumimoji="1" lang="en-US" altLang="ja-JP" sz="2200" b="1" dirty="0"/>
              <a:t>】</a:t>
            </a:r>
          </a:p>
          <a:p>
            <a:pPr marL="0" indent="0">
              <a:buNone/>
            </a:pPr>
            <a:endParaRPr lang="en-US" altLang="ja-JP" sz="2000" b="1" dirty="0"/>
          </a:p>
          <a:p>
            <a:pPr marL="0" indent="0">
              <a:buNone/>
            </a:pPr>
            <a:endParaRPr kumimoji="1" lang="en-US" altLang="ja-JP" sz="2000" b="1" dirty="0"/>
          </a:p>
          <a:p>
            <a:pPr marL="0" indent="0">
              <a:buNone/>
            </a:pPr>
            <a:endParaRPr lang="en-US" altLang="ja-JP" sz="2000" b="1" dirty="0"/>
          </a:p>
          <a:p>
            <a:pPr marL="0" indent="0">
              <a:buNone/>
            </a:pPr>
            <a:endParaRPr kumimoji="1" lang="en-US" altLang="ja-JP" sz="2000" b="1" dirty="0"/>
          </a:p>
          <a:p>
            <a:pPr marL="0" indent="0">
              <a:buNone/>
            </a:pPr>
            <a:endParaRPr lang="en-US" altLang="ja-JP" sz="2000" b="1" dirty="0"/>
          </a:p>
          <a:p>
            <a:pPr marL="0" indent="0">
              <a:buNone/>
            </a:pPr>
            <a:endParaRPr kumimoji="1" lang="en-US" altLang="ja-JP" sz="2000" b="1" dirty="0"/>
          </a:p>
          <a:p>
            <a:pPr marL="0" indent="0">
              <a:buNone/>
            </a:pPr>
            <a:endParaRPr lang="en-US" altLang="ja-JP" sz="2000" b="1" dirty="0"/>
          </a:p>
          <a:p>
            <a:pPr marL="0" indent="0">
              <a:buNone/>
            </a:pPr>
            <a:endParaRPr kumimoji="1" lang="en-US" altLang="ja-JP" sz="2000" b="1" dirty="0"/>
          </a:p>
          <a:p>
            <a:pPr marL="0" indent="0">
              <a:buNone/>
            </a:pPr>
            <a:endParaRPr lang="en-US" altLang="ja-JP" sz="2000" b="1" dirty="0"/>
          </a:p>
          <a:p>
            <a:pPr marL="0" indent="0">
              <a:buNone/>
            </a:pPr>
            <a:endParaRPr kumimoji="1" lang="en-US" altLang="ja-JP" sz="2000" b="1" dirty="0"/>
          </a:p>
          <a:p>
            <a:pPr marL="0" indent="0">
              <a:buNone/>
            </a:pPr>
            <a:r>
              <a:rPr lang="ja-JP" altLang="en-US" sz="2000" b="1" dirty="0"/>
              <a:t>　　　</a:t>
            </a:r>
            <a:endParaRPr lang="en-US" altLang="ja-JP" sz="2000" b="1" dirty="0"/>
          </a:p>
          <a:p>
            <a:pPr marL="0" indent="0">
              <a:buNone/>
            </a:pPr>
            <a:r>
              <a:rPr lang="ja-JP" altLang="en-US" sz="2000" b="1" dirty="0"/>
              <a:t>　　　</a:t>
            </a:r>
            <a:endParaRPr lang="en-US" altLang="ja-JP" sz="2000" b="1" dirty="0"/>
          </a:p>
          <a:p>
            <a:pPr marL="0" indent="0">
              <a:buNone/>
            </a:pPr>
            <a:r>
              <a:rPr lang="ja-JP" altLang="en-US" sz="2000" b="1" dirty="0"/>
              <a:t>　　　モジュール温度　　槽内温度　　槽内湿度</a:t>
            </a:r>
            <a:endParaRPr kumimoji="1" lang="en-US" altLang="ja-JP" sz="2000" b="1" dirty="0"/>
          </a:p>
          <a:p>
            <a:pPr marL="0" indent="0">
              <a:buNone/>
            </a:pPr>
            <a:endParaRPr lang="en-US" altLang="ja-JP" sz="2000" b="1" dirty="0"/>
          </a:p>
          <a:p>
            <a:pPr marL="0" indent="0">
              <a:buNone/>
            </a:pPr>
            <a:endParaRPr kumimoji="1" lang="en-US" altLang="ja-JP" sz="2000" b="1" dirty="0"/>
          </a:p>
          <a:p>
            <a:pPr marL="0" indent="0">
              <a:buNone/>
            </a:pPr>
            <a:endParaRPr lang="en-US" altLang="ja-JP" sz="2000" b="1" dirty="0"/>
          </a:p>
          <a:p>
            <a:pPr marL="0" indent="0">
              <a:buNone/>
            </a:pPr>
            <a:endParaRPr kumimoji="1" lang="en-US" altLang="ja-JP" sz="2000" b="1" dirty="0"/>
          </a:p>
          <a:p>
            <a:pPr marL="0" indent="0">
              <a:buNone/>
            </a:pPr>
            <a:endParaRPr lang="en-US" altLang="ja-JP" sz="2000" b="1" dirty="0"/>
          </a:p>
          <a:p>
            <a:pPr marL="0" indent="0">
              <a:buNone/>
            </a:pPr>
            <a:endParaRPr kumimoji="1" lang="en-US" altLang="ja-JP" sz="2000" b="1" dirty="0"/>
          </a:p>
          <a:p>
            <a:pPr marL="0" indent="0">
              <a:buNone/>
            </a:pPr>
            <a:endParaRPr lang="en-US" altLang="ja-JP" sz="2000" b="1" dirty="0"/>
          </a:p>
          <a:p>
            <a:pPr marL="0" indent="0">
              <a:buNone/>
            </a:pPr>
            <a:endParaRPr kumimoji="1" lang="en-US" altLang="ja-JP" sz="2000" b="1" dirty="0"/>
          </a:p>
          <a:p>
            <a:pPr marL="0" indent="0">
              <a:buNone/>
            </a:pPr>
            <a:endParaRPr lang="en-US" altLang="ja-JP" sz="2000" b="1" dirty="0"/>
          </a:p>
          <a:p>
            <a:pPr marL="0" indent="0">
              <a:buNone/>
            </a:pPr>
            <a:endParaRPr kumimoji="1" lang="en-US" altLang="ja-JP" sz="2000" b="1" dirty="0"/>
          </a:p>
          <a:p>
            <a:pPr marL="0" indent="0">
              <a:buNone/>
            </a:pPr>
            <a:endParaRPr kumimoji="1" lang="en-US" altLang="ja-JP" sz="2000" b="1" dirty="0"/>
          </a:p>
          <a:p>
            <a:endParaRPr kumimoji="1" lang="en-US" altLang="ja-JP" sz="1600" dirty="0"/>
          </a:p>
          <a:p>
            <a:pPr marL="0" indent="0">
              <a:buNone/>
            </a:pPr>
            <a:endParaRPr kumimoji="1" lang="en-US" altLang="ja-JP" sz="1600" b="1" dirty="0"/>
          </a:p>
          <a:p>
            <a:pPr marL="0" indent="0">
              <a:buNone/>
            </a:pPr>
            <a:endParaRPr kumimoji="1"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b="0" dirty="0"/>
          </a:p>
          <a:p>
            <a:pPr marL="0" indent="0">
              <a:buNone/>
            </a:pPr>
            <a:endParaRPr lang="en-US" altLang="ja-JP" sz="1600" b="0" dirty="0"/>
          </a:p>
          <a:p>
            <a:pPr marL="0" indent="0">
              <a:buNone/>
            </a:pPr>
            <a:endParaRPr lang="en-US" altLang="ja-JP" sz="1600" b="0" dirty="0"/>
          </a:p>
          <a:p>
            <a:pPr marL="0" indent="0">
              <a:buNone/>
            </a:pPr>
            <a:endParaRPr lang="en-US" altLang="ja-JP" sz="1600" dirty="0"/>
          </a:p>
          <a:p>
            <a:pPr marL="0" indent="0">
              <a:buNone/>
            </a:pPr>
            <a:endParaRPr lang="en-US" altLang="ja-JP" sz="1600" b="0" dirty="0"/>
          </a:p>
          <a:p>
            <a:pPr marL="0" indent="0" algn="just">
              <a:buNone/>
            </a:pPr>
            <a:endParaRPr lang="en-US" altLang="ja-JP" sz="1600" dirty="0"/>
          </a:p>
          <a:p>
            <a:pPr marL="0" indent="0" algn="just">
              <a:buNone/>
            </a:pPr>
            <a:endParaRPr lang="en-US" altLang="ja-JP" sz="1600" b="0" dirty="0"/>
          </a:p>
          <a:p>
            <a:pPr marL="0" indent="0">
              <a:buNone/>
            </a:pPr>
            <a:endParaRPr lang="en-US" altLang="ja-JP" sz="1600" dirty="0"/>
          </a:p>
          <a:p>
            <a:pPr marL="0" indent="0">
              <a:buNone/>
            </a:pPr>
            <a:endParaRPr lang="en-US" altLang="ja-JP" sz="1600" b="0" dirty="0"/>
          </a:p>
          <a:p>
            <a:pPr marL="0" indent="0">
              <a:buNone/>
            </a:pPr>
            <a:endParaRPr lang="en-US" altLang="ja-JP" sz="1600" b="0" dirty="0"/>
          </a:p>
          <a:p>
            <a:pPr marL="0" indent="0">
              <a:buNone/>
            </a:pPr>
            <a:endParaRPr kumimoji="1" lang="en-US" altLang="ja-JP" sz="1600" dirty="0"/>
          </a:p>
          <a:p>
            <a:endParaRPr kumimoji="1" lang="en-US" altLang="ja-JP" sz="1600" dirty="0"/>
          </a:p>
          <a:p>
            <a:endParaRPr kumimoji="1" lang="en-US" altLang="ja-JP" sz="1600" dirty="0"/>
          </a:p>
          <a:p>
            <a:pPr marL="0" indent="0">
              <a:buNone/>
            </a:pPr>
            <a:endParaRPr kumimoji="1"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kumimoji="1" lang="en-US" altLang="ja-JP" sz="1600" dirty="0"/>
          </a:p>
          <a:p>
            <a:pPr marL="0" indent="0">
              <a:buNone/>
            </a:pPr>
            <a:endParaRPr kumimoji="1" lang="en-US" altLang="ja-JP" sz="2000" dirty="0"/>
          </a:p>
          <a:p>
            <a:pPr marL="0" indent="0">
              <a:buNone/>
            </a:pPr>
            <a:endParaRPr kumimoji="1" lang="en-US" altLang="ja-JP" sz="2000" dirty="0"/>
          </a:p>
          <a:p>
            <a:pPr marL="0" indent="0">
              <a:buNone/>
            </a:pPr>
            <a:endParaRPr lang="en-US" altLang="ja-JP" sz="2000" dirty="0"/>
          </a:p>
          <a:p>
            <a:pPr marL="0" indent="0">
              <a:buNone/>
            </a:pPr>
            <a:endParaRPr kumimoji="1" lang="en-US" altLang="ja-JP" sz="2000" dirty="0"/>
          </a:p>
          <a:p>
            <a:pPr marL="0" indent="0">
              <a:buNone/>
            </a:pPr>
            <a:endParaRPr kumimoji="1" lang="ja-JP" altLang="en-US" sz="2000" dirty="0"/>
          </a:p>
        </p:txBody>
      </p:sp>
      <p:sp>
        <p:nvSpPr>
          <p:cNvPr id="4" name="日付プレースホルダー 3">
            <a:extLst>
              <a:ext uri="{FF2B5EF4-FFF2-40B4-BE49-F238E27FC236}">
                <a16:creationId xmlns:a16="http://schemas.microsoft.com/office/drawing/2014/main" id="{2514F12F-6D87-4614-9DDA-A79746DD896A}"/>
              </a:ext>
            </a:extLst>
          </p:cNvPr>
          <p:cNvSpPr>
            <a:spLocks noGrp="1"/>
          </p:cNvSpPr>
          <p:nvPr>
            <p:ph type="dt" sz="half" idx="10"/>
          </p:nvPr>
        </p:nvSpPr>
        <p:spPr/>
        <p:txBody>
          <a:bodyPr/>
          <a:lstStyle/>
          <a:p>
            <a:fld id="{C293EF06-8C62-4B16-B8A7-B866C9FC6B05}" type="datetime1">
              <a:rPr kumimoji="1" lang="ja-JP" altLang="en-US" smtClean="0"/>
              <a:t>2022/3/17</a:t>
            </a:fld>
            <a:endParaRPr kumimoji="1" lang="ja-JP" altLang="en-US"/>
          </a:p>
        </p:txBody>
      </p:sp>
      <p:sp>
        <p:nvSpPr>
          <p:cNvPr id="5" name="スライド番号プレースホルダー 4">
            <a:extLst>
              <a:ext uri="{FF2B5EF4-FFF2-40B4-BE49-F238E27FC236}">
                <a16:creationId xmlns:a16="http://schemas.microsoft.com/office/drawing/2014/main" id="{0E62A135-3B6D-4CB2-A92E-921541D812DE}"/>
              </a:ext>
            </a:extLst>
          </p:cNvPr>
          <p:cNvSpPr>
            <a:spLocks noGrp="1"/>
          </p:cNvSpPr>
          <p:nvPr>
            <p:ph type="sldNum" sz="quarter" idx="12"/>
          </p:nvPr>
        </p:nvSpPr>
        <p:spPr/>
        <p:txBody>
          <a:bodyPr/>
          <a:lstStyle/>
          <a:p>
            <a:fld id="{873D15FD-F8EE-4448-9627-910D82C7767E}" type="slidenum">
              <a:rPr kumimoji="1" lang="ja-JP" altLang="en-US" smtClean="0"/>
              <a:t>25</a:t>
            </a:fld>
            <a:endParaRPr kumimoji="1" lang="ja-JP" altLang="en-US"/>
          </a:p>
        </p:txBody>
      </p:sp>
      <p:sp>
        <p:nvSpPr>
          <p:cNvPr id="6" name="テキスト ボックス 5">
            <a:extLst>
              <a:ext uri="{FF2B5EF4-FFF2-40B4-BE49-F238E27FC236}">
                <a16:creationId xmlns:a16="http://schemas.microsoft.com/office/drawing/2014/main" id="{A00D65AF-F1DB-42DF-8285-142A747876CF}"/>
              </a:ext>
            </a:extLst>
          </p:cNvPr>
          <p:cNvSpPr txBox="1"/>
          <p:nvPr/>
        </p:nvSpPr>
        <p:spPr>
          <a:xfrm>
            <a:off x="5644661" y="2983523"/>
            <a:ext cx="65" cy="276999"/>
          </a:xfrm>
          <a:prstGeom prst="rect">
            <a:avLst/>
          </a:prstGeom>
          <a:noFill/>
        </p:spPr>
        <p:txBody>
          <a:bodyPr wrap="none" lIns="0" tIns="0" rIns="0" bIns="0" rtlCol="0">
            <a:spAutoFit/>
          </a:bodyPr>
          <a:lstStyle/>
          <a:p>
            <a:endParaRPr kumimoji="1" lang="ja-JP" altLang="en-US" dirty="0"/>
          </a:p>
        </p:txBody>
      </p:sp>
      <p:pic>
        <p:nvPicPr>
          <p:cNvPr id="16" name="図 15" descr="ダイアグラム が含まれている画像&#10;&#10;自動的に生成された説明">
            <a:extLst>
              <a:ext uri="{FF2B5EF4-FFF2-40B4-BE49-F238E27FC236}">
                <a16:creationId xmlns:a16="http://schemas.microsoft.com/office/drawing/2014/main" id="{962CD4AD-0DB9-4876-8615-7AF8F8D47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75" y="1904678"/>
            <a:ext cx="6703219" cy="3772034"/>
          </a:xfrm>
          <a:prstGeom prst="rect">
            <a:avLst/>
          </a:prstGeom>
        </p:spPr>
      </p:pic>
      <p:sp>
        <p:nvSpPr>
          <p:cNvPr id="17" name="テキスト ボックス 16">
            <a:extLst>
              <a:ext uri="{FF2B5EF4-FFF2-40B4-BE49-F238E27FC236}">
                <a16:creationId xmlns:a16="http://schemas.microsoft.com/office/drawing/2014/main" id="{5EEFB45D-CCD0-4558-A2E5-5FDE3AB7A333}"/>
              </a:ext>
            </a:extLst>
          </p:cNvPr>
          <p:cNvSpPr txBox="1"/>
          <p:nvPr/>
        </p:nvSpPr>
        <p:spPr>
          <a:xfrm>
            <a:off x="7135085" y="2471120"/>
            <a:ext cx="5056915" cy="329320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t>モジュール温度</a:t>
            </a:r>
            <a:r>
              <a:rPr kumimoji="1" lang="en-US" altLang="ja-JP" sz="1600" dirty="0"/>
              <a:t>0</a:t>
            </a:r>
            <a:r>
              <a:rPr kumimoji="1" lang="ja-JP" altLang="en-US" sz="1600" dirty="0"/>
              <a:t>℃付近で冷却開始＆</a:t>
            </a:r>
            <a:r>
              <a:rPr kumimoji="1" lang="en-US" altLang="ja-JP" sz="1600" dirty="0"/>
              <a:t>LV</a:t>
            </a:r>
            <a:r>
              <a:rPr kumimoji="1" lang="ja-JP" altLang="en-US" sz="1600" dirty="0"/>
              <a:t>印加。</a:t>
            </a:r>
            <a:endParaRPr kumimoji="1" lang="en-US" altLang="ja-JP" sz="1600" dirty="0"/>
          </a:p>
          <a:p>
            <a:r>
              <a:rPr lang="ja-JP" altLang="en-US" sz="1600" dirty="0"/>
              <a:t>　　</a:t>
            </a:r>
            <a:r>
              <a:rPr lang="en-US" altLang="ja-JP" sz="1600" dirty="0"/>
              <a:t>(LV…1.8 V</a:t>
            </a:r>
            <a:r>
              <a:rPr lang="ja-JP" altLang="en-US" sz="1600" dirty="0"/>
              <a:t>で発熱約</a:t>
            </a:r>
            <a:r>
              <a:rPr lang="en-US" altLang="ja-JP" sz="1600" dirty="0"/>
              <a:t>10 W)</a:t>
            </a:r>
            <a:endParaRPr kumimoji="1" lang="en-US" altLang="ja-JP" sz="1600" dirty="0"/>
          </a:p>
          <a:p>
            <a:pPr marL="285750" indent="-285750">
              <a:buFont typeface="Arial" panose="020B0604020202020204" pitchFamily="34" charset="0"/>
              <a:buChar char="•"/>
            </a:pPr>
            <a:endParaRPr lang="en-US" altLang="ja-JP" sz="1600" dirty="0"/>
          </a:p>
          <a:p>
            <a:pPr marL="285750" indent="-285750">
              <a:buFont typeface="Arial" panose="020B0604020202020204" pitchFamily="34" charset="0"/>
              <a:buChar char="•"/>
            </a:pPr>
            <a:r>
              <a:rPr kumimoji="1" lang="ja-JP" altLang="en-US" sz="1600" dirty="0"/>
              <a:t>冷却開始から</a:t>
            </a:r>
            <a:r>
              <a:rPr kumimoji="1" lang="ja-JP" altLang="en-US" sz="1600" b="1" dirty="0"/>
              <a:t>約</a:t>
            </a:r>
            <a:r>
              <a:rPr kumimoji="1" lang="en-US" altLang="ja-JP" sz="1600" b="1" dirty="0"/>
              <a:t>75</a:t>
            </a:r>
            <a:r>
              <a:rPr kumimoji="1" lang="ja-JP" altLang="en-US" sz="1600" b="1" dirty="0"/>
              <a:t>分</a:t>
            </a:r>
            <a:r>
              <a:rPr kumimoji="1" lang="ja-JP" altLang="en-US" sz="1600" dirty="0"/>
              <a:t>でモジュール</a:t>
            </a:r>
            <a:r>
              <a:rPr kumimoji="1" lang="en-US" altLang="ja-JP" sz="1600" b="1" dirty="0"/>
              <a:t>-32</a:t>
            </a:r>
            <a:r>
              <a:rPr kumimoji="1" lang="ja-JP" altLang="en-US" sz="1600" b="1" dirty="0"/>
              <a:t>℃</a:t>
            </a:r>
            <a:r>
              <a:rPr kumimoji="1" lang="ja-JP" altLang="en-US" sz="1600" dirty="0"/>
              <a:t>で平衡に。</a:t>
            </a:r>
            <a:endParaRPr kumimoji="1" lang="en-US" altLang="ja-JP" sz="1600" dirty="0"/>
          </a:p>
          <a:p>
            <a:pPr marL="285750" indent="-285750">
              <a:buFont typeface="Arial" panose="020B0604020202020204" pitchFamily="34" charset="0"/>
              <a:buChar char="•"/>
            </a:pPr>
            <a:endParaRPr lang="en-US" altLang="ja-JP" sz="1600" dirty="0"/>
          </a:p>
          <a:p>
            <a:pPr marL="285750" indent="-285750">
              <a:buFont typeface="Arial" panose="020B0604020202020204" pitchFamily="34" charset="0"/>
              <a:buChar char="•"/>
            </a:pPr>
            <a:r>
              <a:rPr kumimoji="1" lang="ja-JP" altLang="en-US" sz="1600" dirty="0"/>
              <a:t>平衡後</a:t>
            </a:r>
            <a:r>
              <a:rPr lang="ja-JP" altLang="en-US" sz="1600" dirty="0"/>
              <a:t>センサーに</a:t>
            </a:r>
            <a:r>
              <a:rPr lang="en-US" altLang="ja-JP" sz="1600" dirty="0"/>
              <a:t>HV(200 V)</a:t>
            </a:r>
            <a:r>
              <a:rPr lang="ja-JP" altLang="en-US" sz="1600" dirty="0"/>
              <a:t>印加し、</a:t>
            </a:r>
            <a:r>
              <a:rPr lang="en-US" altLang="ja-JP" sz="1600" dirty="0"/>
              <a:t>80</a:t>
            </a:r>
            <a:r>
              <a:rPr lang="ja-JP" altLang="en-US" sz="1600" dirty="0"/>
              <a:t> </a:t>
            </a:r>
            <a:r>
              <a:rPr lang="en-US" altLang="ja-JP" sz="1600" dirty="0" err="1"/>
              <a:t>μA</a:t>
            </a:r>
            <a:r>
              <a:rPr lang="ja-JP" altLang="en-US" sz="1600" dirty="0"/>
              <a:t>が流れた。</a:t>
            </a:r>
            <a:endParaRPr lang="en-US" altLang="ja-JP" sz="1600" dirty="0"/>
          </a:p>
          <a:p>
            <a:pPr marL="285750" indent="-285750">
              <a:buFont typeface="Arial" panose="020B0604020202020204" pitchFamily="34" charset="0"/>
              <a:buChar char="•"/>
            </a:pPr>
            <a:endParaRPr lang="en-US" altLang="ja-JP" sz="1600" dirty="0"/>
          </a:p>
          <a:p>
            <a:pPr marL="285750" indent="-285750">
              <a:buFont typeface="Arial" panose="020B0604020202020204" pitchFamily="34" charset="0"/>
              <a:buChar char="•"/>
            </a:pPr>
            <a:r>
              <a:rPr lang="en-US" altLang="ja-JP" sz="1600" dirty="0"/>
              <a:t>ASIC</a:t>
            </a:r>
            <a:r>
              <a:rPr lang="ja-JP" altLang="en-US" sz="1600" dirty="0"/>
              <a:t>に</a:t>
            </a:r>
            <a:r>
              <a:rPr lang="en-US" altLang="ja-JP" sz="1600" dirty="0"/>
              <a:t>TPG</a:t>
            </a:r>
            <a:r>
              <a:rPr lang="ja-JP" altLang="en-US" sz="1600" dirty="0"/>
              <a:t>があり、吸着が十分に行われなかった</a:t>
            </a:r>
            <a:r>
              <a:rPr lang="en-US" altLang="ja-JP" sz="1600" dirty="0"/>
              <a:t>(</a:t>
            </a:r>
            <a:r>
              <a:rPr lang="ja-JP" altLang="en-US" sz="1600"/>
              <a:t>うまく引けたときの約半分くらいの吸着</a:t>
            </a:r>
            <a:r>
              <a:rPr lang="en-US" altLang="ja-JP" sz="1600"/>
              <a:t>)</a:t>
            </a:r>
            <a:endParaRPr lang="en-US" altLang="ja-JP" sz="1600" dirty="0"/>
          </a:p>
          <a:p>
            <a:pPr marL="285750" indent="-285750">
              <a:buFont typeface="Arial" panose="020B0604020202020204" pitchFamily="34" charset="0"/>
              <a:buChar char="•"/>
            </a:pPr>
            <a:endParaRPr kumimoji="1" lang="en-US" altLang="ja-JP" sz="1600" dirty="0"/>
          </a:p>
          <a:p>
            <a:endParaRPr lang="en-US" altLang="ja-JP" sz="1600" dirty="0"/>
          </a:p>
          <a:p>
            <a:pPr marL="285750" indent="-285750">
              <a:buFont typeface="Arial" panose="020B0604020202020204" pitchFamily="34" charset="0"/>
              <a:buChar char="•"/>
            </a:pPr>
            <a:endParaRPr kumimoji="1" lang="ja-JP" altLang="en-US" sz="1600" dirty="0"/>
          </a:p>
        </p:txBody>
      </p:sp>
      <p:sp>
        <p:nvSpPr>
          <p:cNvPr id="20" name="フローチャート: 結合子 19">
            <a:extLst>
              <a:ext uri="{FF2B5EF4-FFF2-40B4-BE49-F238E27FC236}">
                <a16:creationId xmlns:a16="http://schemas.microsoft.com/office/drawing/2014/main" id="{75425CD9-DF84-4525-9403-D1DE042768C9}"/>
              </a:ext>
            </a:extLst>
          </p:cNvPr>
          <p:cNvSpPr/>
          <p:nvPr/>
        </p:nvSpPr>
        <p:spPr>
          <a:xfrm>
            <a:off x="838200" y="5825780"/>
            <a:ext cx="189962" cy="1899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結合子 20">
            <a:extLst>
              <a:ext uri="{FF2B5EF4-FFF2-40B4-BE49-F238E27FC236}">
                <a16:creationId xmlns:a16="http://schemas.microsoft.com/office/drawing/2014/main" id="{E026071C-FBB5-4F47-8195-73964C4286EB}"/>
              </a:ext>
            </a:extLst>
          </p:cNvPr>
          <p:cNvSpPr/>
          <p:nvPr/>
        </p:nvSpPr>
        <p:spPr>
          <a:xfrm>
            <a:off x="4478267" y="5805638"/>
            <a:ext cx="189962" cy="189962"/>
          </a:xfrm>
          <a:prstGeom prst="flowChartConnector">
            <a:avLst/>
          </a:prstGeom>
          <a:solidFill>
            <a:srgbClr val="F60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結合子 21">
            <a:extLst>
              <a:ext uri="{FF2B5EF4-FFF2-40B4-BE49-F238E27FC236}">
                <a16:creationId xmlns:a16="http://schemas.microsoft.com/office/drawing/2014/main" id="{90D0E040-FBA2-4EF8-97A4-BCD389C8C272}"/>
              </a:ext>
            </a:extLst>
          </p:cNvPr>
          <p:cNvSpPr/>
          <p:nvPr/>
        </p:nvSpPr>
        <p:spPr>
          <a:xfrm>
            <a:off x="3004168" y="5818303"/>
            <a:ext cx="189962" cy="189962"/>
          </a:xfrm>
          <a:prstGeom prst="flowChartConnector">
            <a:avLst/>
          </a:prstGeom>
          <a:solidFill>
            <a:srgbClr val="23E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234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7FABF-708D-43D1-9B6F-A61B979E637B}"/>
              </a:ext>
            </a:extLst>
          </p:cNvPr>
          <p:cNvSpPr>
            <a:spLocks noGrp="1"/>
          </p:cNvSpPr>
          <p:nvPr>
            <p:ph type="title"/>
          </p:nvPr>
        </p:nvSpPr>
        <p:spPr>
          <a:xfrm>
            <a:off x="838200" y="18256"/>
            <a:ext cx="10515600" cy="1086644"/>
          </a:xfrm>
        </p:spPr>
        <p:txBody>
          <a:bodyPr>
            <a:normAutofit/>
          </a:bodyPr>
          <a:lstStyle/>
          <a:p>
            <a:r>
              <a:rPr lang="ja-JP" altLang="en-US" b="1" dirty="0"/>
              <a:t>内部飛跡検出器ー新型ピクセル検出器</a:t>
            </a:r>
            <a:endParaRPr kumimoji="1" lang="ja-JP" altLang="en-US" b="1" dirty="0"/>
          </a:p>
        </p:txBody>
      </p:sp>
      <p:sp>
        <p:nvSpPr>
          <p:cNvPr id="4" name="日付プレースホルダー 3">
            <a:extLst>
              <a:ext uri="{FF2B5EF4-FFF2-40B4-BE49-F238E27FC236}">
                <a16:creationId xmlns:a16="http://schemas.microsoft.com/office/drawing/2014/main" id="{5DD1216E-43DB-4D4A-B585-CCB9DA30B92B}"/>
              </a:ext>
            </a:extLst>
          </p:cNvPr>
          <p:cNvSpPr>
            <a:spLocks noGrp="1"/>
          </p:cNvSpPr>
          <p:nvPr>
            <p:ph type="dt" sz="half" idx="10"/>
          </p:nvPr>
        </p:nvSpPr>
        <p:spPr/>
        <p:txBody>
          <a:bodyPr/>
          <a:lstStyle/>
          <a:p>
            <a:fld id="{4F9F770A-43B7-4E0E-AC8A-2F766AA756A4}"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D56C0B35-E7C0-41ED-8B64-BBA7B5098556}"/>
              </a:ext>
            </a:extLst>
          </p:cNvPr>
          <p:cNvSpPr>
            <a:spLocks noGrp="1"/>
          </p:cNvSpPr>
          <p:nvPr>
            <p:ph type="ftr" sz="quarter" idx="11"/>
          </p:nvPr>
        </p:nvSpPr>
        <p:spPr/>
        <p:txBody>
          <a:bodyPr/>
          <a:lstStyle/>
          <a:p>
            <a:r>
              <a:rPr kumimoji="1" lang="en-US" altLang="ja-JP"/>
              <a:t>TCHoU</a:t>
            </a:r>
            <a:endParaRPr kumimoji="1" lang="ja-JP" altLang="en-US" dirty="0"/>
          </a:p>
        </p:txBody>
      </p:sp>
      <p:sp>
        <p:nvSpPr>
          <p:cNvPr id="6" name="スライド番号プレースホルダー 5">
            <a:extLst>
              <a:ext uri="{FF2B5EF4-FFF2-40B4-BE49-F238E27FC236}">
                <a16:creationId xmlns:a16="http://schemas.microsoft.com/office/drawing/2014/main" id="{BD4648B1-DFD9-4621-B58E-B6F0F125F5F6}"/>
              </a:ext>
            </a:extLst>
          </p:cNvPr>
          <p:cNvSpPr>
            <a:spLocks noGrp="1"/>
          </p:cNvSpPr>
          <p:nvPr>
            <p:ph type="sldNum" sz="quarter" idx="12"/>
          </p:nvPr>
        </p:nvSpPr>
        <p:spPr/>
        <p:txBody>
          <a:bodyPr/>
          <a:lstStyle/>
          <a:p>
            <a:fld id="{873D15FD-F8EE-4448-9627-910D82C7767E}" type="slidenum">
              <a:rPr kumimoji="1" lang="ja-JP" altLang="en-US" smtClean="0"/>
              <a:t>3</a:t>
            </a:fld>
            <a:endParaRPr kumimoji="1" lang="ja-JP" altLang="en-US"/>
          </a:p>
        </p:txBody>
      </p:sp>
      <p:sp>
        <p:nvSpPr>
          <p:cNvPr id="8" name="コンテンツ プレースホルダー 2">
            <a:extLst>
              <a:ext uri="{FF2B5EF4-FFF2-40B4-BE49-F238E27FC236}">
                <a16:creationId xmlns:a16="http://schemas.microsoft.com/office/drawing/2014/main" id="{450CD1C3-567F-46E8-9541-2002EB23B3D2}"/>
              </a:ext>
            </a:extLst>
          </p:cNvPr>
          <p:cNvSpPr txBox="1">
            <a:spLocks/>
          </p:cNvSpPr>
          <p:nvPr/>
        </p:nvSpPr>
        <p:spPr>
          <a:xfrm>
            <a:off x="538348" y="1240971"/>
            <a:ext cx="5824151" cy="5577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dirty="0"/>
              <a:t>内部飛跡検出器</a:t>
            </a:r>
            <a:endParaRPr lang="en-US" altLang="ja-JP" sz="2000" b="1" dirty="0"/>
          </a:p>
          <a:p>
            <a:pPr marL="0" indent="0">
              <a:buNone/>
            </a:pPr>
            <a:r>
              <a:rPr lang="en-US" altLang="ja-JP" sz="1600" dirty="0"/>
              <a:t>…</a:t>
            </a:r>
            <a:r>
              <a:rPr lang="ja-JP" altLang="en-US" sz="1600" dirty="0"/>
              <a:t>荷電粒子の飛跡検出、運動量測定、衝突点同定など</a:t>
            </a:r>
            <a:endParaRPr lang="en-US" altLang="ja-JP" sz="1600" dirty="0"/>
          </a:p>
          <a:p>
            <a:pPr marL="0" indent="0">
              <a:buNone/>
            </a:pPr>
            <a:r>
              <a:rPr lang="ja-JP" altLang="en-US" sz="1800" b="1" dirty="0"/>
              <a:t>→</a:t>
            </a:r>
            <a:r>
              <a:rPr lang="en-US" altLang="ja-JP" sz="1800" b="1" dirty="0"/>
              <a:t>HL-LHC</a:t>
            </a:r>
            <a:r>
              <a:rPr lang="ja-JP" altLang="en-US" sz="1800" b="1" dirty="0"/>
              <a:t>に向けて、高放射線耐性・高位置分解能</a:t>
            </a:r>
            <a:endParaRPr lang="en-US" altLang="ja-JP" sz="1800" b="1" dirty="0"/>
          </a:p>
          <a:p>
            <a:pPr marL="0" indent="0">
              <a:buNone/>
            </a:pPr>
            <a:r>
              <a:rPr lang="ja-JP" altLang="en-US" sz="1800" b="1" dirty="0"/>
              <a:t>　　　　　　である</a:t>
            </a:r>
            <a:r>
              <a:rPr lang="en-US" altLang="ja-JP" sz="1800" b="1" dirty="0" err="1"/>
              <a:t>ITk</a:t>
            </a:r>
            <a:r>
              <a:rPr lang="en-US" altLang="ja-JP" sz="1800" b="1" dirty="0"/>
              <a:t>(</a:t>
            </a:r>
            <a:r>
              <a:rPr lang="en-US" altLang="ja-JP" sz="1800" b="1" dirty="0">
                <a:solidFill>
                  <a:srgbClr val="FF0000"/>
                </a:solidFill>
              </a:rPr>
              <a:t>I</a:t>
            </a:r>
            <a:r>
              <a:rPr lang="en-US" altLang="ja-JP" sz="1800" dirty="0"/>
              <a:t>nner</a:t>
            </a:r>
            <a:r>
              <a:rPr lang="en-US" altLang="ja-JP" sz="1800" b="1" dirty="0"/>
              <a:t> </a:t>
            </a:r>
            <a:r>
              <a:rPr lang="en-US" altLang="ja-JP" sz="1800" b="1" dirty="0">
                <a:solidFill>
                  <a:srgbClr val="FF0000"/>
                </a:solidFill>
              </a:rPr>
              <a:t>T</a:t>
            </a:r>
            <a:r>
              <a:rPr lang="en-US" altLang="ja-JP" sz="1800" dirty="0"/>
              <a:t>rac</a:t>
            </a:r>
            <a:r>
              <a:rPr lang="en-US" altLang="ja-JP" sz="1800" b="1" dirty="0">
                <a:solidFill>
                  <a:srgbClr val="FF0000"/>
                </a:solidFill>
              </a:rPr>
              <a:t>k</a:t>
            </a:r>
            <a:r>
              <a:rPr lang="en-US" altLang="ja-JP" sz="1800" dirty="0"/>
              <a:t>er</a:t>
            </a:r>
            <a:r>
              <a:rPr lang="en-US" altLang="ja-JP" sz="1800" b="1" dirty="0"/>
              <a:t>)</a:t>
            </a:r>
            <a:r>
              <a:rPr lang="ja-JP" altLang="en-US" sz="1800" b="1" dirty="0"/>
              <a:t>に置き換わる。</a:t>
            </a:r>
            <a:endParaRPr lang="en-US" altLang="ja-JP" sz="1600" b="1" dirty="0"/>
          </a:p>
          <a:p>
            <a:endParaRPr lang="en-US" altLang="ja-JP" sz="1600" dirty="0"/>
          </a:p>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p:txBody>
      </p:sp>
      <p:pic>
        <p:nvPicPr>
          <p:cNvPr id="16" name="図 15" descr="ダイアグラム, 設計図, 概略図&#10;&#10;自動的に生成された説明">
            <a:extLst>
              <a:ext uri="{FF2B5EF4-FFF2-40B4-BE49-F238E27FC236}">
                <a16:creationId xmlns:a16="http://schemas.microsoft.com/office/drawing/2014/main" id="{DFA1AB77-A9B7-4752-B043-0FD563546C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781" y="2747746"/>
            <a:ext cx="5824150" cy="3568154"/>
          </a:xfrm>
          <a:prstGeom prst="rect">
            <a:avLst/>
          </a:prstGeom>
          <a:noFill/>
          <a:ln>
            <a:noFill/>
          </a:ln>
        </p:spPr>
      </p:pic>
      <p:sp>
        <p:nvSpPr>
          <p:cNvPr id="9" name="コンテンツ プレースホルダー 8">
            <a:extLst>
              <a:ext uri="{FF2B5EF4-FFF2-40B4-BE49-F238E27FC236}">
                <a16:creationId xmlns:a16="http://schemas.microsoft.com/office/drawing/2014/main" id="{83897405-619A-4B5C-9C4B-94DDFA0DC1FC}"/>
              </a:ext>
            </a:extLst>
          </p:cNvPr>
          <p:cNvSpPr>
            <a:spLocks noGrp="1"/>
          </p:cNvSpPr>
          <p:nvPr>
            <p:ph idx="1"/>
          </p:nvPr>
        </p:nvSpPr>
        <p:spPr>
          <a:xfrm>
            <a:off x="6096001" y="1240970"/>
            <a:ext cx="5905926" cy="3324765"/>
          </a:xfrm>
        </p:spPr>
        <p:txBody>
          <a:bodyPr>
            <a:normAutofit/>
          </a:bodyPr>
          <a:lstStyle/>
          <a:p>
            <a:r>
              <a:rPr lang="ja-JP" altLang="en-US" sz="2000" b="1" dirty="0"/>
              <a:t>新型ピクセル検出器</a:t>
            </a:r>
            <a:r>
              <a:rPr lang="en-US" altLang="ja-JP" sz="2000" b="1" dirty="0"/>
              <a:t>(</a:t>
            </a:r>
            <a:r>
              <a:rPr lang="en-US" altLang="ja-JP" sz="2000" b="1" dirty="0" err="1"/>
              <a:t>ITk</a:t>
            </a:r>
            <a:r>
              <a:rPr lang="ja-JP" altLang="en-US" sz="2000" b="1" dirty="0"/>
              <a:t>ピクセル</a:t>
            </a:r>
            <a:r>
              <a:rPr lang="en-US" altLang="ja-JP" sz="2000" b="1" dirty="0"/>
              <a:t>)</a:t>
            </a:r>
          </a:p>
          <a:p>
            <a:pPr marL="0" indent="0">
              <a:buNone/>
            </a:pPr>
            <a:r>
              <a:rPr lang="en-US" altLang="ja-JP" sz="1600" dirty="0"/>
              <a:t>…</a:t>
            </a:r>
            <a:r>
              <a:rPr lang="ja-JP" altLang="en-US" sz="1600" dirty="0"/>
              <a:t>内部飛跡検出器の内、衝突点に最も近い位置に配置</a:t>
            </a: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ja-JP" altLang="en-US" sz="1600" dirty="0"/>
          </a:p>
        </p:txBody>
      </p:sp>
      <p:pic>
        <p:nvPicPr>
          <p:cNvPr id="12" name="Picture 2" descr="(Left) Sketch of the ATLAS experiment. (Right) One of the possible layouts of the ItK system. Pixel modules are in red, while strip modules in blue. ">
            <a:extLst>
              <a:ext uri="{FF2B5EF4-FFF2-40B4-BE49-F238E27FC236}">
                <a16:creationId xmlns:a16="http://schemas.microsoft.com/office/drawing/2014/main" id="{4A6D62D9-CBF6-4B0C-BC7B-9CBA8B06A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313" y="2026309"/>
            <a:ext cx="4066164" cy="2755424"/>
          </a:xfrm>
          <a:prstGeom prst="rect">
            <a:avLst/>
          </a:prstGeom>
          <a:noFill/>
          <a:extLst>
            <a:ext uri="{909E8E84-426E-40DD-AFC4-6F175D3DCCD1}">
              <a14:hiddenFill xmlns:a14="http://schemas.microsoft.com/office/drawing/2010/main">
                <a:solidFill>
                  <a:srgbClr val="FFFFFF"/>
                </a:solidFill>
              </a14:hiddenFill>
            </a:ext>
          </a:extLst>
        </p:spPr>
      </p:pic>
      <p:sp>
        <p:nvSpPr>
          <p:cNvPr id="11" name="四角形: 角を丸くする 10">
            <a:extLst>
              <a:ext uri="{FF2B5EF4-FFF2-40B4-BE49-F238E27FC236}">
                <a16:creationId xmlns:a16="http://schemas.microsoft.com/office/drawing/2014/main" id="{F3A10B59-2D2B-4B1E-987A-8A0CC6311EE8}"/>
              </a:ext>
            </a:extLst>
          </p:cNvPr>
          <p:cNvSpPr/>
          <p:nvPr/>
        </p:nvSpPr>
        <p:spPr>
          <a:xfrm>
            <a:off x="7404410" y="2680137"/>
            <a:ext cx="3949390" cy="115518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C251F52B-6690-494C-8F8E-5C3B4C3C4987}"/>
              </a:ext>
            </a:extLst>
          </p:cNvPr>
          <p:cNvSpPr/>
          <p:nvPr/>
        </p:nvSpPr>
        <p:spPr>
          <a:xfrm>
            <a:off x="7404410" y="3843257"/>
            <a:ext cx="3949390" cy="72247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4E99BB27-9430-47B0-ACA7-2BD5B85E25C8}"/>
              </a:ext>
            </a:extLst>
          </p:cNvPr>
          <p:cNvCxnSpPr>
            <a:cxnSpLocks/>
          </p:cNvCxnSpPr>
          <p:nvPr/>
        </p:nvCxnSpPr>
        <p:spPr>
          <a:xfrm>
            <a:off x="10352048" y="2394947"/>
            <a:ext cx="0" cy="2799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18FB8CC2-D029-4D90-81A5-D733049832AE}"/>
              </a:ext>
            </a:extLst>
          </p:cNvPr>
          <p:cNvSpPr txBox="1"/>
          <p:nvPr/>
        </p:nvSpPr>
        <p:spPr>
          <a:xfrm>
            <a:off x="10082086" y="2058104"/>
            <a:ext cx="1706136" cy="369332"/>
          </a:xfrm>
          <a:prstGeom prst="rect">
            <a:avLst/>
          </a:prstGeom>
          <a:noFill/>
        </p:spPr>
        <p:txBody>
          <a:bodyPr wrap="square" rtlCol="0">
            <a:spAutoFit/>
          </a:bodyPr>
          <a:lstStyle/>
          <a:p>
            <a:r>
              <a:rPr kumimoji="1" lang="en-US" altLang="ja-JP" b="1" dirty="0" err="1">
                <a:solidFill>
                  <a:srgbClr val="0070C0"/>
                </a:solidFill>
              </a:rPr>
              <a:t>ITk</a:t>
            </a:r>
            <a:r>
              <a:rPr kumimoji="1" lang="ja-JP" altLang="en-US" b="1" dirty="0">
                <a:solidFill>
                  <a:srgbClr val="0070C0"/>
                </a:solidFill>
              </a:rPr>
              <a:t>ストリップ</a:t>
            </a:r>
          </a:p>
        </p:txBody>
      </p:sp>
      <p:sp>
        <p:nvSpPr>
          <p:cNvPr id="25" name="テキスト ボックス 24">
            <a:extLst>
              <a:ext uri="{FF2B5EF4-FFF2-40B4-BE49-F238E27FC236}">
                <a16:creationId xmlns:a16="http://schemas.microsoft.com/office/drawing/2014/main" id="{C5102D79-AA39-4399-A5C3-802B7094D996}"/>
              </a:ext>
            </a:extLst>
          </p:cNvPr>
          <p:cNvSpPr txBox="1"/>
          <p:nvPr/>
        </p:nvSpPr>
        <p:spPr>
          <a:xfrm>
            <a:off x="5991575" y="3282795"/>
            <a:ext cx="1706136" cy="369332"/>
          </a:xfrm>
          <a:prstGeom prst="rect">
            <a:avLst/>
          </a:prstGeom>
          <a:noFill/>
        </p:spPr>
        <p:txBody>
          <a:bodyPr wrap="square" rtlCol="0">
            <a:spAutoFit/>
          </a:bodyPr>
          <a:lstStyle/>
          <a:p>
            <a:r>
              <a:rPr kumimoji="1" lang="en-US" altLang="ja-JP" b="1" dirty="0" err="1">
                <a:solidFill>
                  <a:srgbClr val="FF0000"/>
                </a:solidFill>
              </a:rPr>
              <a:t>ITk</a:t>
            </a:r>
            <a:r>
              <a:rPr lang="ja-JP" altLang="en-US" b="1" dirty="0">
                <a:solidFill>
                  <a:srgbClr val="FF0000"/>
                </a:solidFill>
              </a:rPr>
              <a:t>ピクセル</a:t>
            </a:r>
            <a:endParaRPr kumimoji="1" lang="ja-JP" altLang="en-US" b="1" dirty="0">
              <a:solidFill>
                <a:srgbClr val="FF0000"/>
              </a:solidFill>
            </a:endParaRPr>
          </a:p>
        </p:txBody>
      </p:sp>
      <p:cxnSp>
        <p:nvCxnSpPr>
          <p:cNvPr id="26" name="直線矢印コネクタ 25">
            <a:extLst>
              <a:ext uri="{FF2B5EF4-FFF2-40B4-BE49-F238E27FC236}">
                <a16:creationId xmlns:a16="http://schemas.microsoft.com/office/drawing/2014/main" id="{7C97A8A5-D2C2-4255-9F7C-BEDB05B0F5D5}"/>
              </a:ext>
            </a:extLst>
          </p:cNvPr>
          <p:cNvCxnSpPr>
            <a:cxnSpLocks/>
          </p:cNvCxnSpPr>
          <p:nvPr/>
        </p:nvCxnSpPr>
        <p:spPr>
          <a:xfrm>
            <a:off x="6746488" y="3652127"/>
            <a:ext cx="645388" cy="2570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図表 35">
            <a:extLst>
              <a:ext uri="{FF2B5EF4-FFF2-40B4-BE49-F238E27FC236}">
                <a16:creationId xmlns:a16="http://schemas.microsoft.com/office/drawing/2014/main" id="{0F02B6AC-7C52-4176-9682-AAC6EC1AB2A7}"/>
              </a:ext>
            </a:extLst>
          </p:cNvPr>
          <p:cNvGraphicFramePr/>
          <p:nvPr>
            <p:extLst>
              <p:ext uri="{D42A27DB-BD31-4B8C-83A1-F6EECF244321}">
                <p14:modId xmlns:p14="http://schemas.microsoft.com/office/powerpoint/2010/main" val="1293378424"/>
              </p:ext>
            </p:extLst>
          </p:nvPr>
        </p:nvGraphicFramePr>
        <p:xfrm>
          <a:off x="5664031" y="5490552"/>
          <a:ext cx="6337896" cy="946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 name="テキスト ボックス 36">
            <a:extLst>
              <a:ext uri="{FF2B5EF4-FFF2-40B4-BE49-F238E27FC236}">
                <a16:creationId xmlns:a16="http://schemas.microsoft.com/office/drawing/2014/main" id="{1D770FCA-F02A-40DE-8B0E-8D4882F1CB9B}"/>
              </a:ext>
            </a:extLst>
          </p:cNvPr>
          <p:cNvSpPr txBox="1"/>
          <p:nvPr/>
        </p:nvSpPr>
        <p:spPr>
          <a:xfrm>
            <a:off x="6401886" y="4830194"/>
            <a:ext cx="5643017" cy="523220"/>
          </a:xfrm>
          <a:prstGeom prst="rect">
            <a:avLst/>
          </a:prstGeom>
          <a:noFill/>
        </p:spPr>
        <p:txBody>
          <a:bodyPr wrap="square" rtlCol="0">
            <a:spAutoFit/>
          </a:bodyPr>
          <a:lstStyle/>
          <a:p>
            <a:r>
              <a:rPr kumimoji="1" lang="ja-JP" altLang="en-US" sz="1400" dirty="0"/>
              <a:t>・センサー、読み出し用回路</a:t>
            </a:r>
            <a:r>
              <a:rPr kumimoji="1" lang="en-US" altLang="ja-JP" sz="1400" dirty="0"/>
              <a:t>(ASIC)</a:t>
            </a:r>
            <a:r>
              <a:rPr lang="ja-JP" altLang="en-US" sz="1400" dirty="0"/>
              <a:t>を</a:t>
            </a:r>
            <a:r>
              <a:rPr kumimoji="1" lang="ja-JP" altLang="en-US" sz="1400" dirty="0"/>
              <a:t>読み出し用基板</a:t>
            </a:r>
            <a:r>
              <a:rPr kumimoji="1" lang="en-US" altLang="ja-JP" sz="1400" dirty="0"/>
              <a:t>(Flex</a:t>
            </a:r>
            <a:r>
              <a:rPr kumimoji="1" lang="ja-JP" altLang="en-US" sz="1400" dirty="0"/>
              <a:t>基板</a:t>
            </a:r>
            <a:r>
              <a:rPr kumimoji="1" lang="en-US" altLang="ja-JP" sz="1400" dirty="0"/>
              <a:t>)</a:t>
            </a:r>
            <a:r>
              <a:rPr lang="ja-JP" altLang="en-US" sz="1400" dirty="0"/>
              <a:t>に</a:t>
            </a:r>
            <a:endParaRPr kumimoji="1" lang="en-US" altLang="ja-JP" sz="1400" dirty="0"/>
          </a:p>
          <a:p>
            <a:r>
              <a:rPr kumimoji="1" lang="ja-JP" altLang="en-US" sz="1400" dirty="0"/>
              <a:t>ワイヤー接続することで、</a:t>
            </a:r>
            <a:r>
              <a:rPr kumimoji="1" lang="ja-JP" altLang="en-US" sz="1400" b="1" dirty="0"/>
              <a:t>ピクセル</a:t>
            </a:r>
            <a:r>
              <a:rPr lang="ja-JP" altLang="en-US" sz="1400" b="1" dirty="0"/>
              <a:t>モジュール</a:t>
            </a:r>
            <a:r>
              <a:rPr kumimoji="1" lang="ja-JP" altLang="en-US" sz="1400" dirty="0"/>
              <a:t>ができる。</a:t>
            </a:r>
          </a:p>
        </p:txBody>
      </p:sp>
    </p:spTree>
    <p:extLst>
      <p:ext uri="{BB962C8B-B14F-4D97-AF65-F5344CB8AC3E}">
        <p14:creationId xmlns:p14="http://schemas.microsoft.com/office/powerpoint/2010/main" val="243987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C9FC5082-BA03-48E4-AA6F-7D318B747662}"/>
              </a:ext>
            </a:extLst>
          </p:cNvPr>
          <p:cNvSpPr/>
          <p:nvPr/>
        </p:nvSpPr>
        <p:spPr>
          <a:xfrm>
            <a:off x="1071154" y="4683034"/>
            <a:ext cx="10069071" cy="12083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A0ACB91-CF94-4CC4-9F04-6014BF896278}"/>
              </a:ext>
            </a:extLst>
          </p:cNvPr>
          <p:cNvSpPr>
            <a:spLocks noGrp="1"/>
          </p:cNvSpPr>
          <p:nvPr>
            <p:ph type="title"/>
          </p:nvPr>
        </p:nvSpPr>
        <p:spPr>
          <a:xfrm>
            <a:off x="838200" y="47624"/>
            <a:ext cx="10515600" cy="1041288"/>
          </a:xfrm>
        </p:spPr>
        <p:txBody>
          <a:bodyPr/>
          <a:lstStyle/>
          <a:p>
            <a:r>
              <a:rPr kumimoji="1" lang="ja-JP" altLang="en-US" b="1" dirty="0"/>
              <a:t>研究</a:t>
            </a:r>
            <a:r>
              <a:rPr lang="ja-JP" altLang="en-US" b="1" dirty="0"/>
              <a:t>概要</a:t>
            </a:r>
            <a:endParaRPr kumimoji="1" lang="ja-JP" altLang="en-US" b="1" dirty="0"/>
          </a:p>
        </p:txBody>
      </p:sp>
      <p:sp>
        <p:nvSpPr>
          <p:cNvPr id="3" name="コンテンツ プレースホルダー 2">
            <a:extLst>
              <a:ext uri="{FF2B5EF4-FFF2-40B4-BE49-F238E27FC236}">
                <a16:creationId xmlns:a16="http://schemas.microsoft.com/office/drawing/2014/main" id="{EDB4BCAF-A80E-4614-B6E4-9F1CF0AA7D70}"/>
              </a:ext>
            </a:extLst>
          </p:cNvPr>
          <p:cNvSpPr>
            <a:spLocks noGrp="1"/>
          </p:cNvSpPr>
          <p:nvPr>
            <p:ph idx="1"/>
          </p:nvPr>
        </p:nvSpPr>
        <p:spPr>
          <a:xfrm>
            <a:off x="329784" y="1428060"/>
            <a:ext cx="6061204" cy="2983731"/>
          </a:xfrm>
        </p:spPr>
        <p:txBody>
          <a:bodyPr>
            <a:normAutofit/>
          </a:bodyPr>
          <a:lstStyle/>
          <a:p>
            <a:pPr marL="0" indent="0">
              <a:buNone/>
            </a:pPr>
            <a:endParaRPr lang="en-US" altLang="ja-JP" sz="1600" b="1" dirty="0"/>
          </a:p>
          <a:p>
            <a:r>
              <a:rPr kumimoji="1" lang="ja-JP" altLang="en-US" sz="1600" dirty="0"/>
              <a:t>ピクセルモジュールのセンサーは</a:t>
            </a:r>
            <a:r>
              <a:rPr kumimoji="1" lang="en-US" altLang="ja-JP" sz="1600" dirty="0"/>
              <a:t>HL-LHC</a:t>
            </a:r>
            <a:r>
              <a:rPr kumimoji="1" lang="ja-JP" altLang="en-US" sz="1600" dirty="0"/>
              <a:t>で高放射線に晒され</a:t>
            </a:r>
            <a:r>
              <a:rPr lang="ja-JP" altLang="en-US" sz="1600" dirty="0"/>
              <a:t>、</a:t>
            </a:r>
            <a:r>
              <a:rPr lang="ja-JP" altLang="en-US" sz="1600" b="1" dirty="0">
                <a:solidFill>
                  <a:srgbClr val="FF0000"/>
                </a:solidFill>
              </a:rPr>
              <a:t>損傷</a:t>
            </a:r>
            <a:r>
              <a:rPr lang="ja-JP" altLang="en-US" sz="1600" dirty="0"/>
              <a:t>する。</a:t>
            </a:r>
            <a:r>
              <a:rPr lang="ja-JP" altLang="en-US" sz="1600" b="1" dirty="0"/>
              <a:t>→その状態で正常に性能を発揮できる？</a:t>
            </a:r>
            <a:endParaRPr kumimoji="1" lang="en-US" altLang="ja-JP" sz="1600" b="1" dirty="0"/>
          </a:p>
          <a:p>
            <a:pPr marL="0" indent="0">
              <a:buNone/>
            </a:pPr>
            <a:endParaRPr kumimoji="1" lang="en-US" altLang="ja-JP" sz="1600" b="1" dirty="0"/>
          </a:p>
          <a:p>
            <a:pPr marL="0" indent="0">
              <a:buNone/>
            </a:pPr>
            <a:r>
              <a:rPr lang="en-US" altLang="ja-JP" sz="1600" b="1" dirty="0"/>
              <a:t>【</a:t>
            </a:r>
            <a:r>
              <a:rPr lang="ja-JP" altLang="en-US" sz="1600" b="1" dirty="0"/>
              <a:t>性能評価</a:t>
            </a:r>
            <a:r>
              <a:rPr lang="en-US" altLang="ja-JP" sz="1600" b="1" dirty="0"/>
              <a:t>】</a:t>
            </a:r>
            <a:endParaRPr kumimoji="1" lang="en-US" altLang="ja-JP" sz="1600" b="1" dirty="0"/>
          </a:p>
          <a:p>
            <a:pPr marL="0" indent="0">
              <a:buNone/>
            </a:pPr>
            <a:r>
              <a:rPr lang="en-US" altLang="ja-JP" sz="1600" dirty="0"/>
              <a:t>…</a:t>
            </a:r>
            <a:r>
              <a:rPr lang="ja-JP" altLang="en-US" sz="1600" dirty="0"/>
              <a:t>放射線により損傷したピクセルモジュールにストロンチウム</a:t>
            </a:r>
            <a:r>
              <a:rPr lang="en-US" altLang="ja-JP" sz="1600" dirty="0"/>
              <a:t>90</a:t>
            </a:r>
            <a:r>
              <a:rPr lang="ja-JP" altLang="en-US" sz="1600" dirty="0"/>
              <a:t>からのベータ線を入射し正常な読み出しができるのか試験</a:t>
            </a:r>
            <a:endParaRPr lang="en-US" altLang="ja-JP" sz="1600" dirty="0"/>
          </a:p>
          <a:p>
            <a:pPr marL="0" indent="0">
              <a:buNone/>
            </a:pPr>
            <a:r>
              <a:rPr lang="en-US" altLang="ja-JP" sz="1600" dirty="0"/>
              <a:t>※</a:t>
            </a:r>
            <a:r>
              <a:rPr lang="ja-JP" altLang="en-US" sz="1400" dirty="0"/>
              <a:t>センサーに高電圧</a:t>
            </a:r>
            <a:r>
              <a:rPr lang="en-US" altLang="ja-JP" sz="1400" dirty="0"/>
              <a:t>(</a:t>
            </a:r>
            <a:r>
              <a:rPr lang="ja-JP" altLang="en-US" sz="1400" dirty="0"/>
              <a:t>最大</a:t>
            </a:r>
            <a:r>
              <a:rPr lang="en-US" altLang="ja-JP" sz="1400" dirty="0"/>
              <a:t>600V)</a:t>
            </a:r>
            <a:r>
              <a:rPr lang="ja-JP" altLang="en-US" sz="1400" dirty="0"/>
              <a:t>を印加→損傷状態だと温度依存性の高い</a:t>
            </a:r>
            <a:endParaRPr lang="en-US" altLang="ja-JP" sz="1400" dirty="0"/>
          </a:p>
          <a:p>
            <a:pPr marL="0" indent="0">
              <a:buNone/>
            </a:pPr>
            <a:r>
              <a:rPr lang="ja-JP" altLang="en-US" sz="1400" b="1" dirty="0">
                <a:solidFill>
                  <a:srgbClr val="FF0000"/>
                </a:solidFill>
              </a:rPr>
              <a:t>暗電流</a:t>
            </a:r>
            <a:r>
              <a:rPr lang="ja-JP" altLang="en-US" sz="1400" dirty="0"/>
              <a:t>発生</a:t>
            </a:r>
            <a:endParaRPr kumimoji="1" lang="en-US" altLang="ja-JP" sz="14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b="0" dirty="0"/>
          </a:p>
          <a:p>
            <a:pPr marL="0" indent="0">
              <a:buNone/>
            </a:pPr>
            <a:endParaRPr lang="en-US" altLang="ja-JP" sz="1600" b="0" dirty="0"/>
          </a:p>
          <a:p>
            <a:pPr marL="0" indent="0">
              <a:buNone/>
            </a:pPr>
            <a:endParaRPr lang="en-US" altLang="ja-JP" sz="1600" b="0" dirty="0"/>
          </a:p>
          <a:p>
            <a:pPr marL="0" indent="0">
              <a:buNone/>
            </a:pPr>
            <a:endParaRPr lang="en-US" altLang="ja-JP" sz="1600" dirty="0"/>
          </a:p>
          <a:p>
            <a:pPr marL="0" indent="0">
              <a:buNone/>
            </a:pPr>
            <a:endParaRPr lang="en-US" altLang="ja-JP" sz="1600" b="0" dirty="0"/>
          </a:p>
          <a:p>
            <a:pPr marL="0" indent="0" algn="just">
              <a:buNone/>
            </a:pPr>
            <a:endParaRPr lang="en-US" altLang="ja-JP" sz="1600" dirty="0"/>
          </a:p>
          <a:p>
            <a:pPr marL="0" indent="0" algn="just">
              <a:buNone/>
            </a:pPr>
            <a:endParaRPr lang="en-US" altLang="ja-JP" sz="1600" b="0" dirty="0"/>
          </a:p>
          <a:p>
            <a:pPr marL="0" indent="0">
              <a:buNone/>
            </a:pPr>
            <a:endParaRPr lang="en-US" altLang="ja-JP" sz="1600" dirty="0"/>
          </a:p>
          <a:p>
            <a:pPr marL="0" indent="0">
              <a:buNone/>
            </a:pPr>
            <a:endParaRPr lang="en-US" altLang="ja-JP" sz="1600" b="0" dirty="0"/>
          </a:p>
          <a:p>
            <a:pPr marL="0" indent="0">
              <a:buNone/>
            </a:pPr>
            <a:endParaRPr lang="en-US" altLang="ja-JP" sz="1600" b="0" dirty="0"/>
          </a:p>
          <a:p>
            <a:pPr marL="0" indent="0">
              <a:buNone/>
            </a:pPr>
            <a:endParaRPr kumimoji="1" lang="en-US" altLang="ja-JP" sz="1600" dirty="0"/>
          </a:p>
          <a:p>
            <a:endParaRPr kumimoji="1" lang="en-US" altLang="ja-JP" sz="1600" dirty="0"/>
          </a:p>
          <a:p>
            <a:endParaRPr kumimoji="1" lang="en-US" altLang="ja-JP" sz="1600" dirty="0"/>
          </a:p>
          <a:p>
            <a:pPr marL="0" indent="0">
              <a:buNone/>
            </a:pPr>
            <a:endParaRPr kumimoji="1"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kumimoji="1" lang="en-US" altLang="ja-JP" sz="1600" dirty="0"/>
          </a:p>
          <a:p>
            <a:pPr marL="0" indent="0">
              <a:buNone/>
            </a:pPr>
            <a:endParaRPr kumimoji="1" lang="en-US" altLang="ja-JP" sz="2000" dirty="0"/>
          </a:p>
          <a:p>
            <a:pPr marL="0" indent="0">
              <a:buNone/>
            </a:pPr>
            <a:endParaRPr kumimoji="1" lang="en-US" altLang="ja-JP" sz="2000" dirty="0"/>
          </a:p>
          <a:p>
            <a:pPr marL="0" indent="0">
              <a:buNone/>
            </a:pPr>
            <a:endParaRPr lang="en-US" altLang="ja-JP" sz="2000" dirty="0"/>
          </a:p>
          <a:p>
            <a:pPr marL="0" indent="0">
              <a:buNone/>
            </a:pPr>
            <a:endParaRPr kumimoji="1" lang="en-US" altLang="ja-JP" sz="2000" dirty="0"/>
          </a:p>
          <a:p>
            <a:pPr marL="0" indent="0">
              <a:buNone/>
            </a:pPr>
            <a:endParaRPr kumimoji="1" lang="ja-JP" altLang="en-US" sz="2000" dirty="0"/>
          </a:p>
        </p:txBody>
      </p:sp>
      <p:sp>
        <p:nvSpPr>
          <p:cNvPr id="4" name="日付プレースホルダー 3">
            <a:extLst>
              <a:ext uri="{FF2B5EF4-FFF2-40B4-BE49-F238E27FC236}">
                <a16:creationId xmlns:a16="http://schemas.microsoft.com/office/drawing/2014/main" id="{2514F12F-6D87-4614-9DDA-A79746DD896A}"/>
              </a:ext>
            </a:extLst>
          </p:cNvPr>
          <p:cNvSpPr>
            <a:spLocks noGrp="1"/>
          </p:cNvSpPr>
          <p:nvPr>
            <p:ph type="dt" sz="half" idx="10"/>
          </p:nvPr>
        </p:nvSpPr>
        <p:spPr/>
        <p:txBody>
          <a:bodyPr/>
          <a:lstStyle/>
          <a:p>
            <a:fld id="{68EC87BA-7F56-453F-B566-31C2CE89CAB4}" type="datetime1">
              <a:rPr kumimoji="1" lang="ja-JP" altLang="en-US" smtClean="0"/>
              <a:t>2022/3/17</a:t>
            </a:fld>
            <a:endParaRPr kumimoji="1" lang="ja-JP" altLang="en-US"/>
          </a:p>
        </p:txBody>
      </p:sp>
      <p:sp>
        <p:nvSpPr>
          <p:cNvPr id="5" name="スライド番号プレースホルダー 4">
            <a:extLst>
              <a:ext uri="{FF2B5EF4-FFF2-40B4-BE49-F238E27FC236}">
                <a16:creationId xmlns:a16="http://schemas.microsoft.com/office/drawing/2014/main" id="{0E62A135-3B6D-4CB2-A92E-921541D812DE}"/>
              </a:ext>
            </a:extLst>
          </p:cNvPr>
          <p:cNvSpPr>
            <a:spLocks noGrp="1"/>
          </p:cNvSpPr>
          <p:nvPr>
            <p:ph type="sldNum" sz="quarter" idx="12"/>
          </p:nvPr>
        </p:nvSpPr>
        <p:spPr/>
        <p:txBody>
          <a:bodyPr/>
          <a:lstStyle/>
          <a:p>
            <a:fld id="{873D15FD-F8EE-4448-9627-910D82C7767E}" type="slidenum">
              <a:rPr kumimoji="1" lang="ja-JP" altLang="en-US" smtClean="0"/>
              <a:t>4</a:t>
            </a:fld>
            <a:endParaRPr kumimoji="1" lang="ja-JP" altLang="en-US"/>
          </a:p>
        </p:txBody>
      </p:sp>
      <p:sp>
        <p:nvSpPr>
          <p:cNvPr id="6" name="テキスト ボックス 5">
            <a:extLst>
              <a:ext uri="{FF2B5EF4-FFF2-40B4-BE49-F238E27FC236}">
                <a16:creationId xmlns:a16="http://schemas.microsoft.com/office/drawing/2014/main" id="{A00D65AF-F1DB-42DF-8285-142A747876CF}"/>
              </a:ext>
            </a:extLst>
          </p:cNvPr>
          <p:cNvSpPr txBox="1"/>
          <p:nvPr/>
        </p:nvSpPr>
        <p:spPr>
          <a:xfrm>
            <a:off x="5644661" y="2983523"/>
            <a:ext cx="65" cy="276999"/>
          </a:xfrm>
          <a:prstGeom prst="rect">
            <a:avLst/>
          </a:prstGeom>
          <a:noFill/>
        </p:spPr>
        <p:txBody>
          <a:bodyPr wrap="none" lIns="0" tIns="0" rIns="0" bIns="0" rtlCol="0">
            <a:spAutoFit/>
          </a:bodyPr>
          <a:lstStyle/>
          <a:p>
            <a:endParaRPr kumimoji="1" lang="ja-JP" altLang="en-US" dirty="0"/>
          </a:p>
        </p:txBody>
      </p:sp>
      <p:sp>
        <p:nvSpPr>
          <p:cNvPr id="17" name="フレーム 16">
            <a:extLst>
              <a:ext uri="{FF2B5EF4-FFF2-40B4-BE49-F238E27FC236}">
                <a16:creationId xmlns:a16="http://schemas.microsoft.com/office/drawing/2014/main" id="{ADC6D73E-3EBF-4A59-B331-B7FA2C6B1B13}"/>
              </a:ext>
            </a:extLst>
          </p:cNvPr>
          <p:cNvSpPr/>
          <p:nvPr/>
        </p:nvSpPr>
        <p:spPr>
          <a:xfrm>
            <a:off x="984249" y="4624754"/>
            <a:ext cx="10304083" cy="1402773"/>
          </a:xfrm>
          <a:prstGeom prst="frame">
            <a:avLst>
              <a:gd name="adj1" fmla="val 16455"/>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solidFill>
                  <a:schemeClr val="tx1"/>
                </a:solidFill>
              </a:rPr>
              <a:t>性能評価時に</a:t>
            </a:r>
            <a:r>
              <a:rPr kumimoji="1" lang="en-US" altLang="ja-JP" dirty="0">
                <a:solidFill>
                  <a:schemeClr val="tx1"/>
                </a:solidFill>
              </a:rPr>
              <a:t>ASIC</a:t>
            </a:r>
            <a:r>
              <a:rPr kumimoji="1" lang="ja-JP" altLang="en-US" dirty="0">
                <a:solidFill>
                  <a:schemeClr val="tx1"/>
                </a:solidFill>
              </a:rPr>
              <a:t>の発熱</a:t>
            </a:r>
            <a:r>
              <a:rPr kumimoji="1" lang="en-US" altLang="ja-JP" dirty="0">
                <a:solidFill>
                  <a:schemeClr val="tx1"/>
                </a:solidFill>
              </a:rPr>
              <a:t>(12 W)</a:t>
            </a:r>
            <a:r>
              <a:rPr kumimoji="1" lang="ja-JP" altLang="en-US" dirty="0">
                <a:solidFill>
                  <a:schemeClr val="tx1"/>
                </a:solidFill>
              </a:rPr>
              <a:t>を</a:t>
            </a:r>
            <a:r>
              <a:rPr lang="ja-JP" altLang="en-US" dirty="0">
                <a:solidFill>
                  <a:schemeClr val="tx1"/>
                </a:solidFill>
              </a:rPr>
              <a:t>吸熱し</a:t>
            </a:r>
            <a:r>
              <a:rPr kumimoji="1" lang="ja-JP" altLang="en-US" dirty="0">
                <a:solidFill>
                  <a:schemeClr val="tx1"/>
                </a:solidFill>
              </a:rPr>
              <a:t>、</a:t>
            </a:r>
            <a:r>
              <a:rPr lang="ja-JP" altLang="en-US" dirty="0">
                <a:solidFill>
                  <a:schemeClr val="tx1"/>
                </a:solidFill>
              </a:rPr>
              <a:t>損傷</a:t>
            </a:r>
            <a:r>
              <a:rPr kumimoji="1" lang="ja-JP" altLang="en-US" dirty="0">
                <a:solidFill>
                  <a:schemeClr val="tx1"/>
                </a:solidFill>
              </a:rPr>
              <a:t>後モジュールの暗電流による故障を防ぐため冷却性能の高い冷却システムを開発、評価する。</a:t>
            </a:r>
          </a:p>
        </p:txBody>
      </p:sp>
      <p:sp>
        <p:nvSpPr>
          <p:cNvPr id="18" name="テキスト ボックス 17">
            <a:extLst>
              <a:ext uri="{FF2B5EF4-FFF2-40B4-BE49-F238E27FC236}">
                <a16:creationId xmlns:a16="http://schemas.microsoft.com/office/drawing/2014/main" id="{6CF69D45-73B0-479F-8F45-22951D8A3E31}"/>
              </a:ext>
            </a:extLst>
          </p:cNvPr>
          <p:cNvSpPr txBox="1"/>
          <p:nvPr/>
        </p:nvSpPr>
        <p:spPr>
          <a:xfrm>
            <a:off x="4884309" y="4570992"/>
            <a:ext cx="3274283" cy="369332"/>
          </a:xfrm>
          <a:prstGeom prst="rect">
            <a:avLst/>
          </a:prstGeom>
          <a:noFill/>
        </p:spPr>
        <p:txBody>
          <a:bodyPr wrap="square" rtlCol="0">
            <a:spAutoFit/>
          </a:bodyPr>
          <a:lstStyle/>
          <a:p>
            <a:r>
              <a:rPr lang="ja-JP" altLang="en-US" b="1" dirty="0">
                <a:solidFill>
                  <a:schemeClr val="bg1"/>
                </a:solidFill>
              </a:rPr>
              <a:t>モチベーション</a:t>
            </a:r>
            <a:endParaRPr kumimoji="1" lang="ja-JP" altLang="en-US" b="1" dirty="0">
              <a:solidFill>
                <a:schemeClr val="bg1"/>
              </a:solidFill>
            </a:endParaRPr>
          </a:p>
        </p:txBody>
      </p:sp>
      <p:grpSp>
        <p:nvGrpSpPr>
          <p:cNvPr id="19" name="グループ化 18">
            <a:extLst>
              <a:ext uri="{FF2B5EF4-FFF2-40B4-BE49-F238E27FC236}">
                <a16:creationId xmlns:a16="http://schemas.microsoft.com/office/drawing/2014/main" id="{30238454-4297-4001-AA34-87F2DBE8CF0B}"/>
              </a:ext>
            </a:extLst>
          </p:cNvPr>
          <p:cNvGrpSpPr/>
          <p:nvPr/>
        </p:nvGrpSpPr>
        <p:grpSpPr>
          <a:xfrm>
            <a:off x="6521450" y="1845585"/>
            <a:ext cx="5424791" cy="2123658"/>
            <a:chOff x="6979307" y="1918646"/>
            <a:chExt cx="5424791" cy="2123658"/>
          </a:xfrm>
        </p:grpSpPr>
        <p:sp>
          <p:nvSpPr>
            <p:cNvPr id="8" name="テキスト ボックス 7">
              <a:extLst>
                <a:ext uri="{FF2B5EF4-FFF2-40B4-BE49-F238E27FC236}">
                  <a16:creationId xmlns:a16="http://schemas.microsoft.com/office/drawing/2014/main" id="{EE225AF5-626B-4B5C-A37C-7147890EBE1C}"/>
                </a:ext>
              </a:extLst>
            </p:cNvPr>
            <p:cNvSpPr txBox="1"/>
            <p:nvPr/>
          </p:nvSpPr>
          <p:spPr>
            <a:xfrm>
              <a:off x="6979307" y="1918646"/>
              <a:ext cx="5424791" cy="2123658"/>
            </a:xfrm>
            <a:prstGeom prst="rect">
              <a:avLst/>
            </a:prstGeom>
            <a:gradFill flip="none" rotWithShape="1">
              <a:gsLst>
                <a:gs pos="0">
                  <a:schemeClr val="bg1"/>
                </a:gs>
                <a:gs pos="100000">
                  <a:srgbClr val="FF7C80"/>
                </a:gs>
              </a:gsLst>
              <a:path path="shape">
                <a:fillToRect l="50000" t="50000" r="50000" b="50000"/>
              </a:path>
              <a:tileRect/>
            </a:gradFill>
          </p:spPr>
          <p:txBody>
            <a:bodyPr wrap="square" rtlCol="0">
              <a:spAutoFit/>
            </a:bodyPr>
            <a:lstStyle/>
            <a:p>
              <a:r>
                <a:rPr kumimoji="1" lang="ja-JP" altLang="en-US" b="1" dirty="0"/>
                <a:t>　  暗電流の増加</a:t>
              </a:r>
              <a:endParaRPr kumimoji="1" lang="en-US" altLang="ja-JP" b="1" dirty="0"/>
            </a:p>
            <a:p>
              <a:endParaRPr lang="en-US" altLang="ja-JP" b="1" dirty="0"/>
            </a:p>
            <a:p>
              <a:r>
                <a:rPr lang="ja-JP" altLang="en-US" b="1" dirty="0"/>
                <a:t>　　　</a:t>
              </a:r>
              <a:endParaRPr lang="en-US" altLang="ja-JP" b="1" dirty="0"/>
            </a:p>
            <a:p>
              <a:r>
                <a:rPr lang="en-US" altLang="ja-JP" b="1" dirty="0">
                  <a:solidFill>
                    <a:srgbClr val="FF0000"/>
                  </a:solidFill>
                </a:rPr>
                <a:t>           </a:t>
              </a:r>
              <a:r>
                <a:rPr lang="ja-JP" altLang="en-US" b="1" dirty="0">
                  <a:solidFill>
                    <a:srgbClr val="FF0000"/>
                  </a:solidFill>
                </a:rPr>
                <a:t>熱暴走　　　　　　　</a:t>
              </a:r>
              <a:r>
                <a:rPr lang="ja-JP" altLang="en-US" sz="2400" b="1" dirty="0"/>
                <a:t>モジュール故障</a:t>
              </a:r>
              <a:endParaRPr kumimoji="1" lang="en-US" altLang="ja-JP" sz="2400" b="1" dirty="0"/>
            </a:p>
            <a:p>
              <a:pPr algn="ctr"/>
              <a:endParaRPr lang="en-US" altLang="ja-JP" dirty="0"/>
            </a:p>
            <a:p>
              <a:endParaRPr lang="en-US" altLang="ja-JP" dirty="0"/>
            </a:p>
            <a:p>
              <a:r>
                <a:rPr kumimoji="1" lang="ja-JP" altLang="en-US" b="1" dirty="0"/>
                <a:t> 発熱による温度上昇　</a:t>
              </a:r>
              <a:endParaRPr kumimoji="1" lang="ja-JP" altLang="en-US" b="1" dirty="0">
                <a:effectLst>
                  <a:outerShdw blurRad="38100" dist="38100" dir="2700000" algn="tl">
                    <a:srgbClr val="000000">
                      <a:alpha val="43137"/>
                    </a:srgbClr>
                  </a:outerShdw>
                </a:effectLst>
              </a:endParaRPr>
            </a:p>
          </p:txBody>
        </p:sp>
        <p:sp>
          <p:nvSpPr>
            <p:cNvPr id="9" name="矢印: 右カーブ 8">
              <a:extLst>
                <a:ext uri="{FF2B5EF4-FFF2-40B4-BE49-F238E27FC236}">
                  <a16:creationId xmlns:a16="http://schemas.microsoft.com/office/drawing/2014/main" id="{8E37E39F-4DFF-43EE-A80A-EFF3E05509BE}"/>
                </a:ext>
              </a:extLst>
            </p:cNvPr>
            <p:cNvSpPr/>
            <p:nvPr/>
          </p:nvSpPr>
          <p:spPr>
            <a:xfrm>
              <a:off x="7118958" y="2348360"/>
              <a:ext cx="546100" cy="124543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矢印: 右カーブ 15">
              <a:extLst>
                <a:ext uri="{FF2B5EF4-FFF2-40B4-BE49-F238E27FC236}">
                  <a16:creationId xmlns:a16="http://schemas.microsoft.com/office/drawing/2014/main" id="{CF3E9A88-BA29-40BC-A7B4-96EDEA390D6B}"/>
                </a:ext>
              </a:extLst>
            </p:cNvPr>
            <p:cNvSpPr/>
            <p:nvPr/>
          </p:nvSpPr>
          <p:spPr>
            <a:xfrm rot="10800000">
              <a:off x="8642776" y="2283418"/>
              <a:ext cx="546100" cy="1278528"/>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矢印: 右 11">
              <a:extLst>
                <a:ext uri="{FF2B5EF4-FFF2-40B4-BE49-F238E27FC236}">
                  <a16:creationId xmlns:a16="http://schemas.microsoft.com/office/drawing/2014/main" id="{08DEADB1-1161-4A70-9FE1-D9CB1F618195}"/>
                </a:ext>
              </a:extLst>
            </p:cNvPr>
            <p:cNvSpPr/>
            <p:nvPr/>
          </p:nvSpPr>
          <p:spPr>
            <a:xfrm>
              <a:off x="9328527" y="2878276"/>
              <a:ext cx="546100" cy="2043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5" name="テキスト ボックス 24">
            <a:extLst>
              <a:ext uri="{FF2B5EF4-FFF2-40B4-BE49-F238E27FC236}">
                <a16:creationId xmlns:a16="http://schemas.microsoft.com/office/drawing/2014/main" id="{D774810B-D501-4C01-9EE6-5C016D3CB16E}"/>
              </a:ext>
            </a:extLst>
          </p:cNvPr>
          <p:cNvSpPr txBox="1"/>
          <p:nvPr/>
        </p:nvSpPr>
        <p:spPr>
          <a:xfrm>
            <a:off x="9479124" y="3112791"/>
            <a:ext cx="2597580" cy="461665"/>
          </a:xfrm>
          <a:prstGeom prst="rect">
            <a:avLst/>
          </a:prstGeom>
          <a:noFill/>
        </p:spPr>
        <p:txBody>
          <a:bodyPr wrap="square" rtlCol="0">
            <a:spAutoFit/>
          </a:bodyPr>
          <a:lstStyle/>
          <a:p>
            <a:r>
              <a:rPr kumimoji="1" lang="en-US" altLang="ja-JP" sz="1200" b="1" dirty="0"/>
              <a:t>※</a:t>
            </a:r>
            <a:r>
              <a:rPr kumimoji="1" lang="ja-JP" altLang="en-US" sz="1200" b="1" dirty="0"/>
              <a:t>照射済みピクセルモジュールは</a:t>
            </a:r>
            <a:endParaRPr kumimoji="1" lang="en-US" altLang="ja-JP" sz="1200" b="1" dirty="0"/>
          </a:p>
          <a:p>
            <a:r>
              <a:rPr kumimoji="1" lang="en-US" altLang="ja-JP" sz="1200" b="1" dirty="0"/>
              <a:t>-35</a:t>
            </a:r>
            <a:r>
              <a:rPr kumimoji="1" lang="ja-JP" altLang="en-US" sz="1200" b="1" dirty="0"/>
              <a:t>℃以下での運用をしたい。</a:t>
            </a:r>
          </a:p>
        </p:txBody>
      </p:sp>
      <p:sp>
        <p:nvSpPr>
          <p:cNvPr id="7" name="フッター プレースホルダー 6">
            <a:extLst>
              <a:ext uri="{FF2B5EF4-FFF2-40B4-BE49-F238E27FC236}">
                <a16:creationId xmlns:a16="http://schemas.microsoft.com/office/drawing/2014/main" id="{64C131B2-C676-46FE-8234-5A3C86430157}"/>
              </a:ext>
            </a:extLst>
          </p:cNvPr>
          <p:cNvSpPr>
            <a:spLocks noGrp="1"/>
          </p:cNvSpPr>
          <p:nvPr>
            <p:ph type="ftr" sz="quarter" idx="11"/>
          </p:nvPr>
        </p:nvSpPr>
        <p:spPr/>
        <p:txBody>
          <a:bodyPr/>
          <a:lstStyle/>
          <a:p>
            <a:r>
              <a:rPr lang="en-US" altLang="ja-JP"/>
              <a:t>TCHoU</a:t>
            </a:r>
            <a:endParaRPr lang="ja-JP" altLang="en-US" dirty="0"/>
          </a:p>
        </p:txBody>
      </p:sp>
    </p:spTree>
    <p:extLst>
      <p:ext uri="{BB962C8B-B14F-4D97-AF65-F5344CB8AC3E}">
        <p14:creationId xmlns:p14="http://schemas.microsoft.com/office/powerpoint/2010/main" val="259521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F3EF87C4-58E9-4C60-B61A-2A2383342A41}"/>
              </a:ext>
            </a:extLst>
          </p:cNvPr>
          <p:cNvSpPr/>
          <p:nvPr/>
        </p:nvSpPr>
        <p:spPr>
          <a:xfrm>
            <a:off x="168412" y="2943820"/>
            <a:ext cx="4491052" cy="12402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ダイアグラム&#10;&#10;自動的に生成された説明">
            <a:extLst>
              <a:ext uri="{FF2B5EF4-FFF2-40B4-BE49-F238E27FC236}">
                <a16:creationId xmlns:a16="http://schemas.microsoft.com/office/drawing/2014/main" id="{E2CF4D5A-8A61-42A7-9C07-6A490A31F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225" y="4834487"/>
            <a:ext cx="1998214" cy="1430943"/>
          </a:xfrm>
          <a:prstGeom prst="rect">
            <a:avLst/>
          </a:prstGeom>
        </p:spPr>
      </p:pic>
      <p:sp>
        <p:nvSpPr>
          <p:cNvPr id="14" name="正方形/長方形 13">
            <a:extLst>
              <a:ext uri="{FF2B5EF4-FFF2-40B4-BE49-F238E27FC236}">
                <a16:creationId xmlns:a16="http://schemas.microsoft.com/office/drawing/2014/main" id="{B5B75826-0130-481D-9291-2BE8A8987376}"/>
              </a:ext>
            </a:extLst>
          </p:cNvPr>
          <p:cNvSpPr/>
          <p:nvPr/>
        </p:nvSpPr>
        <p:spPr>
          <a:xfrm>
            <a:off x="168411" y="1127090"/>
            <a:ext cx="4168793" cy="12108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CBAA5CB-8F30-4959-9E4D-A0207F24575D}"/>
              </a:ext>
            </a:extLst>
          </p:cNvPr>
          <p:cNvSpPr>
            <a:spLocks noGrp="1"/>
          </p:cNvSpPr>
          <p:nvPr>
            <p:ph type="title"/>
          </p:nvPr>
        </p:nvSpPr>
        <p:spPr/>
        <p:txBody>
          <a:bodyPr/>
          <a:lstStyle/>
          <a:p>
            <a:r>
              <a:rPr kumimoji="1" lang="ja-JP" altLang="en-US" b="1" dirty="0"/>
              <a:t>ペルチェシステムー吸着治具</a:t>
            </a:r>
          </a:p>
        </p:txBody>
      </p:sp>
      <p:sp>
        <p:nvSpPr>
          <p:cNvPr id="3" name="コンテンツ プレースホルダー 2">
            <a:extLst>
              <a:ext uri="{FF2B5EF4-FFF2-40B4-BE49-F238E27FC236}">
                <a16:creationId xmlns:a16="http://schemas.microsoft.com/office/drawing/2014/main" id="{43E39CF6-BDD9-4FB4-B264-E01EC4FE87FE}"/>
              </a:ext>
            </a:extLst>
          </p:cNvPr>
          <p:cNvSpPr>
            <a:spLocks noGrp="1"/>
          </p:cNvSpPr>
          <p:nvPr>
            <p:ph idx="1"/>
          </p:nvPr>
        </p:nvSpPr>
        <p:spPr>
          <a:xfrm>
            <a:off x="470543" y="1265113"/>
            <a:ext cx="3866662" cy="1719161"/>
          </a:xfrm>
        </p:spPr>
        <p:txBody>
          <a:bodyPr>
            <a:normAutofit/>
          </a:bodyPr>
          <a:lstStyle/>
          <a:p>
            <a:pPr marL="0" indent="0">
              <a:buNone/>
            </a:pPr>
            <a:r>
              <a:rPr kumimoji="1" lang="en-US" altLang="ja-JP" sz="1800" b="1" dirty="0"/>
              <a:t>【</a:t>
            </a:r>
            <a:r>
              <a:rPr kumimoji="1" lang="ja-JP" altLang="en-US" sz="1800" b="1" dirty="0"/>
              <a:t>銅ペルチェユニット</a:t>
            </a:r>
            <a:r>
              <a:rPr kumimoji="1" lang="en-US" altLang="ja-JP" sz="1800" b="1" dirty="0"/>
              <a:t>】</a:t>
            </a:r>
          </a:p>
          <a:p>
            <a:r>
              <a:rPr kumimoji="1" lang="ja-JP" altLang="en-US" sz="1600" dirty="0"/>
              <a:t>高木製作所 </a:t>
            </a:r>
            <a:r>
              <a:rPr kumimoji="1" lang="en-US" altLang="ja-JP" sz="1600" dirty="0"/>
              <a:t>PU-200A</a:t>
            </a:r>
            <a:r>
              <a:rPr kumimoji="1" lang="ja-JP" altLang="en-US" sz="1600" dirty="0"/>
              <a:t>型</a:t>
            </a:r>
            <a:endParaRPr kumimoji="1" lang="en-US" altLang="ja-JP" sz="1600" dirty="0"/>
          </a:p>
          <a:p>
            <a:pPr marL="0" indent="0">
              <a:buNone/>
            </a:pPr>
            <a:r>
              <a:rPr lang="en-US" altLang="ja-JP" sz="1600" dirty="0"/>
              <a:t>…</a:t>
            </a:r>
            <a:r>
              <a:rPr lang="ja-JP" altLang="en-US" sz="1400" dirty="0"/>
              <a:t>排熱の為ヒートシンクとファンが付随。</a:t>
            </a:r>
            <a:endParaRPr lang="en-US" altLang="ja-JP" sz="1400" dirty="0"/>
          </a:p>
          <a:p>
            <a:pPr marL="0" indent="0">
              <a:buNone/>
            </a:pPr>
            <a:endParaRPr kumimoji="1" lang="en-US" altLang="ja-JP" sz="1400" dirty="0"/>
          </a:p>
          <a:p>
            <a:pPr marL="0" indent="0">
              <a:buNone/>
            </a:pPr>
            <a:endParaRPr kumimoji="1" lang="en-US" altLang="ja-JP" sz="1400" dirty="0"/>
          </a:p>
          <a:p>
            <a:endParaRPr lang="en-US" altLang="ja-JP" sz="1600" dirty="0"/>
          </a:p>
          <a:p>
            <a:endParaRPr kumimoji="1" lang="en-US" altLang="ja-JP" sz="1600" dirty="0"/>
          </a:p>
          <a:p>
            <a:endParaRPr lang="en-US" altLang="ja-JP" sz="1600" dirty="0"/>
          </a:p>
          <a:p>
            <a:endParaRPr kumimoji="1" lang="en-US" altLang="ja-JP" sz="1600" dirty="0"/>
          </a:p>
          <a:p>
            <a:endParaRPr lang="en-US" altLang="ja-JP" sz="1600" dirty="0"/>
          </a:p>
          <a:p>
            <a:endParaRPr kumimoji="1" lang="en-US" altLang="ja-JP" sz="1600" dirty="0"/>
          </a:p>
          <a:p>
            <a:endParaRPr lang="en-US" altLang="ja-JP" sz="1600" dirty="0"/>
          </a:p>
          <a:p>
            <a:endParaRPr kumimoji="1" lang="en-US" altLang="ja-JP" sz="1600" dirty="0"/>
          </a:p>
          <a:p>
            <a:pPr marL="0" indent="0">
              <a:buNone/>
            </a:pPr>
            <a:endParaRPr kumimoji="1" lang="en-US" altLang="ja-JP" sz="1600" dirty="0"/>
          </a:p>
          <a:p>
            <a:pPr lvl="2"/>
            <a:endParaRPr lang="en-US" altLang="ja-JP" sz="800" dirty="0"/>
          </a:p>
          <a:p>
            <a:endParaRPr kumimoji="1" lang="en-US" altLang="ja-JP" sz="1600" dirty="0"/>
          </a:p>
          <a:p>
            <a:endParaRPr lang="en-US" altLang="ja-JP" sz="1600" dirty="0"/>
          </a:p>
          <a:p>
            <a:endParaRPr kumimoji="1" lang="en-US" altLang="ja-JP" sz="1600" b="1" dirty="0"/>
          </a:p>
          <a:p>
            <a:endParaRPr lang="en-US" altLang="ja-JP" sz="1600" dirty="0"/>
          </a:p>
          <a:p>
            <a:endParaRPr kumimoji="1" lang="en-US" altLang="ja-JP" sz="1600" dirty="0"/>
          </a:p>
          <a:p>
            <a:pPr marL="0" indent="0">
              <a:buNone/>
            </a:pPr>
            <a:endParaRPr kumimoji="1" lang="ja-JP" altLang="en-US" sz="1600" dirty="0"/>
          </a:p>
        </p:txBody>
      </p:sp>
      <p:sp>
        <p:nvSpPr>
          <p:cNvPr id="4" name="日付プレースホルダー 3">
            <a:extLst>
              <a:ext uri="{FF2B5EF4-FFF2-40B4-BE49-F238E27FC236}">
                <a16:creationId xmlns:a16="http://schemas.microsoft.com/office/drawing/2014/main" id="{280B0097-3511-489D-8D0B-4229AA268E28}"/>
              </a:ext>
            </a:extLst>
          </p:cNvPr>
          <p:cNvSpPr>
            <a:spLocks noGrp="1"/>
          </p:cNvSpPr>
          <p:nvPr>
            <p:ph type="dt" sz="half" idx="10"/>
          </p:nvPr>
        </p:nvSpPr>
        <p:spPr/>
        <p:txBody>
          <a:bodyPr/>
          <a:lstStyle/>
          <a:p>
            <a:fld id="{70742D5C-2232-46E8-AB25-9B10D59341C5}"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72D7DBA3-9783-44EA-A1DF-D864DEC23385}"/>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84BE54DB-6CC8-4A13-BA71-61A7867A68F8}"/>
              </a:ext>
            </a:extLst>
          </p:cNvPr>
          <p:cNvSpPr>
            <a:spLocks noGrp="1"/>
          </p:cNvSpPr>
          <p:nvPr>
            <p:ph type="sldNum" sz="quarter" idx="12"/>
          </p:nvPr>
        </p:nvSpPr>
        <p:spPr/>
        <p:txBody>
          <a:bodyPr/>
          <a:lstStyle/>
          <a:p>
            <a:fld id="{873D15FD-F8EE-4448-9627-910D82C7767E}" type="slidenum">
              <a:rPr lang="ja-JP" altLang="en-US" smtClean="0"/>
              <a:pPr/>
              <a:t>5</a:t>
            </a:fld>
            <a:endParaRPr lang="ja-JP" altLang="en-US" dirty="0"/>
          </a:p>
        </p:txBody>
      </p:sp>
      <p:sp>
        <p:nvSpPr>
          <p:cNvPr id="8" name="テキスト ボックス 7">
            <a:extLst>
              <a:ext uri="{FF2B5EF4-FFF2-40B4-BE49-F238E27FC236}">
                <a16:creationId xmlns:a16="http://schemas.microsoft.com/office/drawing/2014/main" id="{31636CFB-5ADE-429D-B148-EE19FBA1CCA0}"/>
              </a:ext>
            </a:extLst>
          </p:cNvPr>
          <p:cNvSpPr txBox="1"/>
          <p:nvPr/>
        </p:nvSpPr>
        <p:spPr>
          <a:xfrm>
            <a:off x="408872" y="3031616"/>
            <a:ext cx="4179516" cy="1569660"/>
          </a:xfrm>
          <a:prstGeom prst="rect">
            <a:avLst/>
          </a:prstGeom>
          <a:noFill/>
        </p:spPr>
        <p:txBody>
          <a:bodyPr wrap="square" rtlCol="0">
            <a:spAutoFit/>
          </a:bodyPr>
          <a:lstStyle/>
          <a:p>
            <a:r>
              <a:rPr kumimoji="1" lang="en-US" altLang="ja-JP" b="1" dirty="0"/>
              <a:t>【Laird</a:t>
            </a:r>
            <a:r>
              <a:rPr kumimoji="1" lang="ja-JP" altLang="en-US" b="1" dirty="0"/>
              <a:t>ペルチェ</a:t>
            </a:r>
            <a:r>
              <a:rPr kumimoji="1" lang="en-US" altLang="ja-JP" b="1" dirty="0"/>
              <a:t>】</a:t>
            </a:r>
          </a:p>
          <a:p>
            <a:pPr marL="342900" indent="-342900">
              <a:buFont typeface="Arial" panose="020B0604020202020204" pitchFamily="34" charset="0"/>
              <a:buChar char="•"/>
            </a:pPr>
            <a:r>
              <a:rPr kumimoji="1" lang="en-US" altLang="ja-JP" sz="1600" dirty="0"/>
              <a:t>Laird Techs Ultra TEC UT Series</a:t>
            </a:r>
          </a:p>
          <a:p>
            <a:r>
              <a:rPr lang="en-US" altLang="ja-JP" sz="1400" dirty="0"/>
              <a:t>…</a:t>
            </a:r>
            <a:r>
              <a:rPr lang="ja-JP" altLang="en-US" sz="1400" dirty="0"/>
              <a:t>冷却システムで使用する際は</a:t>
            </a:r>
            <a:r>
              <a:rPr lang="en-US" altLang="ja-JP" sz="1400" dirty="0"/>
              <a:t>2</a:t>
            </a:r>
            <a:r>
              <a:rPr lang="ja-JP" altLang="en-US" sz="1400" dirty="0"/>
              <a:t>段に重ねて使用。</a:t>
            </a:r>
            <a:r>
              <a:rPr lang="en-US" altLang="ja-JP" sz="1400" dirty="0"/>
              <a:t>(</a:t>
            </a:r>
            <a:r>
              <a:rPr lang="ja-JP" altLang="en-US" sz="1400" dirty="0"/>
              <a:t>間に熱伝導シート</a:t>
            </a:r>
            <a:r>
              <a:rPr lang="en-US" altLang="ja-JP" sz="1400" dirty="0"/>
              <a:t>)</a:t>
            </a:r>
            <a:endParaRPr kumimoji="1" lang="en-US" altLang="ja-JP" sz="1400" dirty="0"/>
          </a:p>
          <a:p>
            <a:endParaRPr kumimoji="1" lang="en-US" altLang="ja-JP" b="1" dirty="0"/>
          </a:p>
          <a:p>
            <a:endParaRPr kumimoji="1" lang="ja-JP" altLang="en-US" sz="1400" b="1" dirty="0"/>
          </a:p>
        </p:txBody>
      </p:sp>
      <p:sp>
        <p:nvSpPr>
          <p:cNvPr id="22" name="テキスト ボックス 21">
            <a:extLst>
              <a:ext uri="{FF2B5EF4-FFF2-40B4-BE49-F238E27FC236}">
                <a16:creationId xmlns:a16="http://schemas.microsoft.com/office/drawing/2014/main" id="{3A7FC300-CA7E-4C2A-80A3-012D9A2A9313}"/>
              </a:ext>
            </a:extLst>
          </p:cNvPr>
          <p:cNvSpPr txBox="1"/>
          <p:nvPr/>
        </p:nvSpPr>
        <p:spPr>
          <a:xfrm>
            <a:off x="0" y="5035503"/>
            <a:ext cx="3099953" cy="1138773"/>
          </a:xfrm>
          <a:prstGeom prst="rect">
            <a:avLst/>
          </a:prstGeom>
          <a:noFill/>
        </p:spPr>
        <p:txBody>
          <a:bodyPr wrap="square" rtlCol="0">
            <a:spAutoFit/>
          </a:bodyPr>
          <a:lstStyle/>
          <a:p>
            <a:r>
              <a:rPr kumimoji="1" lang="ja-JP" altLang="en-US" sz="2000" b="1" dirty="0">
                <a:solidFill>
                  <a:srgbClr val="FF0000"/>
                </a:solidFill>
              </a:rPr>
              <a:t>カスケード型システム</a:t>
            </a:r>
            <a:endParaRPr kumimoji="1" lang="en-US" altLang="ja-JP" sz="2000" b="1" dirty="0">
              <a:solidFill>
                <a:srgbClr val="FF0000"/>
              </a:solidFill>
            </a:endParaRPr>
          </a:p>
          <a:p>
            <a:r>
              <a:rPr lang="en-US" altLang="ja-JP" sz="1600" dirty="0"/>
              <a:t>…Laird</a:t>
            </a:r>
            <a:r>
              <a:rPr lang="ja-JP" altLang="en-US" sz="1600" dirty="0"/>
              <a:t>ペルチェと銅ペルチェ</a:t>
            </a:r>
            <a:endParaRPr lang="en-US" altLang="ja-JP" sz="1600" dirty="0"/>
          </a:p>
          <a:p>
            <a:r>
              <a:rPr lang="ja-JP" altLang="en-US" sz="1600" dirty="0"/>
              <a:t>を組み合わせることで、より</a:t>
            </a:r>
            <a:endParaRPr lang="en-US" altLang="ja-JP" sz="1600" dirty="0"/>
          </a:p>
          <a:p>
            <a:r>
              <a:rPr lang="ja-JP" altLang="en-US" sz="1600" dirty="0"/>
              <a:t>吸熱能力を高めることができる。</a:t>
            </a:r>
            <a:endParaRPr lang="en-US" altLang="ja-JP" sz="1600" dirty="0"/>
          </a:p>
        </p:txBody>
      </p:sp>
      <p:pic>
        <p:nvPicPr>
          <p:cNvPr id="23" name="図 22" descr="テーブル, 木製, 座る, 切る が含まれている画像&#10;&#10;自動的に生成された説明">
            <a:extLst>
              <a:ext uri="{FF2B5EF4-FFF2-40B4-BE49-F238E27FC236}">
                <a16:creationId xmlns:a16="http://schemas.microsoft.com/office/drawing/2014/main" id="{DBFC4919-13CC-4B90-BB65-C2EB67235F7E}"/>
              </a:ext>
            </a:extLst>
          </p:cNvPr>
          <p:cNvPicPr>
            <a:picLocks noChangeAspect="1"/>
          </p:cNvPicPr>
          <p:nvPr/>
        </p:nvPicPr>
        <p:blipFill rotWithShape="1">
          <a:blip r:embed="rId3">
            <a:extLst>
              <a:ext uri="{28A0092B-C50C-407E-A947-70E740481C1C}">
                <a14:useLocalDpi xmlns:a14="http://schemas.microsoft.com/office/drawing/2010/main" val="0"/>
              </a:ext>
            </a:extLst>
          </a:blip>
          <a:srcRect l="9902" t="23818" r="4028" b="29459"/>
          <a:stretch/>
        </p:blipFill>
        <p:spPr>
          <a:xfrm>
            <a:off x="3168002" y="4511941"/>
            <a:ext cx="1867846" cy="1801923"/>
          </a:xfrm>
          <a:prstGeom prst="rect">
            <a:avLst/>
          </a:prstGeom>
        </p:spPr>
      </p:pic>
      <p:sp>
        <p:nvSpPr>
          <p:cNvPr id="15" name="コンテンツ プレースホルダー 2">
            <a:extLst>
              <a:ext uri="{FF2B5EF4-FFF2-40B4-BE49-F238E27FC236}">
                <a16:creationId xmlns:a16="http://schemas.microsoft.com/office/drawing/2014/main" id="{43576A67-CC64-4D00-87CC-98D8BA8969BA}"/>
              </a:ext>
            </a:extLst>
          </p:cNvPr>
          <p:cNvSpPr txBox="1">
            <a:spLocks/>
          </p:cNvSpPr>
          <p:nvPr/>
        </p:nvSpPr>
        <p:spPr>
          <a:xfrm>
            <a:off x="5367130" y="1265113"/>
            <a:ext cx="6824870" cy="5090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b="1" dirty="0"/>
              <a:t>【</a:t>
            </a:r>
            <a:r>
              <a:rPr lang="ja-JP" altLang="en-US" sz="2000" b="1" dirty="0"/>
              <a:t>吸着治具</a:t>
            </a:r>
            <a:r>
              <a:rPr lang="en-US" altLang="ja-JP" sz="2000" b="1" dirty="0"/>
              <a:t>】</a:t>
            </a:r>
          </a:p>
          <a:p>
            <a:r>
              <a:rPr lang="ja-JP" altLang="en-US" sz="1600" dirty="0"/>
              <a:t>冷却効率を高めるために</a:t>
            </a:r>
            <a:r>
              <a:rPr lang="en-US" altLang="ja-JP" sz="1600" dirty="0"/>
              <a:t>ASIC</a:t>
            </a:r>
            <a:r>
              <a:rPr lang="ja-JP" altLang="en-US" sz="1600" dirty="0"/>
              <a:t>の発熱面とペルチェの冷却面を真空吸着する治具を設計。</a:t>
            </a:r>
          </a:p>
        </p:txBody>
      </p:sp>
      <p:pic>
        <p:nvPicPr>
          <p:cNvPr id="9" name="図 8">
            <a:extLst>
              <a:ext uri="{FF2B5EF4-FFF2-40B4-BE49-F238E27FC236}">
                <a16:creationId xmlns:a16="http://schemas.microsoft.com/office/drawing/2014/main" id="{F794A6BB-B53A-486B-B943-D9589FB71EF4}"/>
              </a:ext>
            </a:extLst>
          </p:cNvPr>
          <p:cNvPicPr>
            <a:picLocks noChangeAspect="1"/>
          </p:cNvPicPr>
          <p:nvPr/>
        </p:nvPicPr>
        <p:blipFill>
          <a:blip r:embed="rId4"/>
          <a:stretch>
            <a:fillRect/>
          </a:stretch>
        </p:blipFill>
        <p:spPr>
          <a:xfrm>
            <a:off x="8530846" y="1976130"/>
            <a:ext cx="3492742" cy="2589957"/>
          </a:xfrm>
          <a:prstGeom prst="rect">
            <a:avLst/>
          </a:prstGeom>
        </p:spPr>
      </p:pic>
      <p:sp>
        <p:nvSpPr>
          <p:cNvPr id="12" name="矢印: 環状 11">
            <a:extLst>
              <a:ext uri="{FF2B5EF4-FFF2-40B4-BE49-F238E27FC236}">
                <a16:creationId xmlns:a16="http://schemas.microsoft.com/office/drawing/2014/main" id="{75BF7103-4928-4686-AF50-FA0E14032472}"/>
              </a:ext>
            </a:extLst>
          </p:cNvPr>
          <p:cNvSpPr/>
          <p:nvPr/>
        </p:nvSpPr>
        <p:spPr>
          <a:xfrm rot="10800000" flipV="1">
            <a:off x="6714189" y="2248985"/>
            <a:ext cx="2736626" cy="2770366"/>
          </a:xfrm>
          <a:prstGeom prst="circularArrow">
            <a:avLst>
              <a:gd name="adj1" fmla="val 5861"/>
              <a:gd name="adj2" fmla="val 1142319"/>
              <a:gd name="adj3" fmla="val 20655130"/>
              <a:gd name="adj4" fmla="val 15187775"/>
              <a:gd name="adj5" fmla="val 107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98B51CF4-199D-4942-BF97-EB3AE3366CEF}"/>
              </a:ext>
            </a:extLst>
          </p:cNvPr>
          <p:cNvSpPr txBox="1"/>
          <p:nvPr/>
        </p:nvSpPr>
        <p:spPr>
          <a:xfrm>
            <a:off x="6483691" y="2377452"/>
            <a:ext cx="1026155" cy="338554"/>
          </a:xfrm>
          <a:prstGeom prst="rect">
            <a:avLst/>
          </a:prstGeom>
          <a:noFill/>
        </p:spPr>
        <p:txBody>
          <a:bodyPr wrap="square" rtlCol="0">
            <a:spAutoFit/>
          </a:bodyPr>
          <a:lstStyle/>
          <a:p>
            <a:r>
              <a:rPr kumimoji="1" lang="ja-JP" altLang="en-US" sz="1600" b="1" dirty="0"/>
              <a:t>上に固定</a:t>
            </a:r>
          </a:p>
        </p:txBody>
      </p:sp>
      <p:sp>
        <p:nvSpPr>
          <p:cNvPr id="17" name="テキスト ボックス 16">
            <a:extLst>
              <a:ext uri="{FF2B5EF4-FFF2-40B4-BE49-F238E27FC236}">
                <a16:creationId xmlns:a16="http://schemas.microsoft.com/office/drawing/2014/main" id="{E4A46D54-355A-49BB-B231-D8CF75EFCA3B}"/>
              </a:ext>
            </a:extLst>
          </p:cNvPr>
          <p:cNvSpPr txBox="1"/>
          <p:nvPr/>
        </p:nvSpPr>
        <p:spPr>
          <a:xfrm>
            <a:off x="9631109" y="5085055"/>
            <a:ext cx="2542372" cy="1015663"/>
          </a:xfrm>
          <a:prstGeom prst="rect">
            <a:avLst/>
          </a:prstGeom>
          <a:noFill/>
        </p:spPr>
        <p:txBody>
          <a:bodyPr wrap="square" rtlCol="0">
            <a:spAutoFit/>
          </a:bodyPr>
          <a:lstStyle/>
          <a:p>
            <a:r>
              <a:rPr kumimoji="1" lang="ja-JP" altLang="en-US" sz="1200" dirty="0"/>
              <a:t>・ピクセルモジュールはキャリアケース</a:t>
            </a:r>
            <a:r>
              <a:rPr kumimoji="1" lang="en-US" altLang="ja-JP" sz="1200" dirty="0"/>
              <a:t>(</a:t>
            </a:r>
            <a:r>
              <a:rPr kumimoji="1" lang="ja-JP" altLang="en-US" sz="1200" dirty="0"/>
              <a:t>左図</a:t>
            </a:r>
            <a:r>
              <a:rPr kumimoji="1" lang="en-US" altLang="ja-JP" sz="1200" dirty="0"/>
              <a:t>)</a:t>
            </a:r>
            <a:r>
              <a:rPr kumimoji="1" lang="ja-JP" altLang="en-US" sz="1200" dirty="0"/>
              <a:t>に固定される。</a:t>
            </a:r>
            <a:endParaRPr kumimoji="1" lang="en-US" altLang="ja-JP" sz="1200" dirty="0"/>
          </a:p>
          <a:p>
            <a:endParaRPr kumimoji="1" lang="en-US" altLang="ja-JP" sz="1200" dirty="0"/>
          </a:p>
          <a:p>
            <a:r>
              <a:rPr kumimoji="1" lang="ja-JP" altLang="en-US" sz="1200" dirty="0"/>
              <a:t>・ケースごと吸着治具面に</a:t>
            </a:r>
            <a:r>
              <a:rPr kumimoji="1" lang="en-US" altLang="ja-JP" sz="1200" dirty="0"/>
              <a:t>ASIC</a:t>
            </a:r>
            <a:r>
              <a:rPr kumimoji="1" lang="ja-JP" altLang="en-US" sz="1200" dirty="0"/>
              <a:t>面が載るように設計。</a:t>
            </a:r>
          </a:p>
        </p:txBody>
      </p:sp>
      <p:sp>
        <p:nvSpPr>
          <p:cNvPr id="18" name="次の値と等しい 17">
            <a:extLst>
              <a:ext uri="{FF2B5EF4-FFF2-40B4-BE49-F238E27FC236}">
                <a16:creationId xmlns:a16="http://schemas.microsoft.com/office/drawing/2014/main" id="{1F73824D-A729-4408-BA51-9BD4ACBD4678}"/>
              </a:ext>
            </a:extLst>
          </p:cNvPr>
          <p:cNvSpPr/>
          <p:nvPr/>
        </p:nvSpPr>
        <p:spPr>
          <a:xfrm rot="5400000">
            <a:off x="1352310" y="4270664"/>
            <a:ext cx="627042" cy="724182"/>
          </a:xfrm>
          <a:prstGeom prst="mathEqual">
            <a:avLst>
              <a:gd name="adj1" fmla="val 12319"/>
              <a:gd name="adj2" fmla="val 199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24" name="加算記号 23">
            <a:extLst>
              <a:ext uri="{FF2B5EF4-FFF2-40B4-BE49-F238E27FC236}">
                <a16:creationId xmlns:a16="http://schemas.microsoft.com/office/drawing/2014/main" id="{2431C562-C4CE-49CB-8E6E-07C7CE5CC754}"/>
              </a:ext>
            </a:extLst>
          </p:cNvPr>
          <p:cNvSpPr/>
          <p:nvPr/>
        </p:nvSpPr>
        <p:spPr>
          <a:xfrm>
            <a:off x="1377519" y="2352545"/>
            <a:ext cx="576625" cy="576625"/>
          </a:xfrm>
          <a:prstGeom prst="mathPlus">
            <a:avLst>
              <a:gd name="adj1" fmla="val 1175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0" name="図 9" descr="テーブル が含まれている画像&#10;&#10;自動的に生成された説明">
            <a:extLst>
              <a:ext uri="{FF2B5EF4-FFF2-40B4-BE49-F238E27FC236}">
                <a16:creationId xmlns:a16="http://schemas.microsoft.com/office/drawing/2014/main" id="{55D2639D-0A54-42D8-AB5F-10B0657679D8}"/>
              </a:ext>
            </a:extLst>
          </p:cNvPr>
          <p:cNvPicPr>
            <a:picLocks noChangeAspect="1"/>
          </p:cNvPicPr>
          <p:nvPr/>
        </p:nvPicPr>
        <p:blipFill rotWithShape="1">
          <a:blip r:embed="rId5">
            <a:extLst>
              <a:ext uri="{28A0092B-C50C-407E-A947-70E740481C1C}">
                <a14:useLocalDpi xmlns:a14="http://schemas.microsoft.com/office/drawing/2010/main" val="0"/>
              </a:ext>
            </a:extLst>
          </a:blip>
          <a:srcRect l="8343" t="25769" r="14493" b="28805"/>
          <a:stretch/>
        </p:blipFill>
        <p:spPr>
          <a:xfrm>
            <a:off x="5367130" y="3847855"/>
            <a:ext cx="2333814" cy="2441540"/>
          </a:xfrm>
          <a:prstGeom prst="rect">
            <a:avLst/>
          </a:prstGeom>
        </p:spPr>
      </p:pic>
    </p:spTree>
    <p:extLst>
      <p:ext uri="{BB962C8B-B14F-4D97-AF65-F5344CB8AC3E}">
        <p14:creationId xmlns:p14="http://schemas.microsoft.com/office/powerpoint/2010/main" val="158398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散らかった, テーブル, 乱雑, 開く が含まれている画像&#10;&#10;自動的に生成された説明">
            <a:extLst>
              <a:ext uri="{FF2B5EF4-FFF2-40B4-BE49-F238E27FC236}">
                <a16:creationId xmlns:a16="http://schemas.microsoft.com/office/drawing/2014/main" id="{9C1EC6BB-D195-423A-BA52-DC1B566AAC96}"/>
              </a:ext>
            </a:extLst>
          </p:cNvPr>
          <p:cNvPicPr>
            <a:picLocks noChangeAspect="1"/>
          </p:cNvPicPr>
          <p:nvPr/>
        </p:nvPicPr>
        <p:blipFill rotWithShape="1">
          <a:blip r:embed="rId2">
            <a:extLst>
              <a:ext uri="{28A0092B-C50C-407E-A947-70E740481C1C}">
                <a14:useLocalDpi xmlns:a14="http://schemas.microsoft.com/office/drawing/2010/main" val="0"/>
              </a:ext>
            </a:extLst>
          </a:blip>
          <a:srcRect l="10746" t="9259" r="5281" b="27536"/>
          <a:stretch/>
        </p:blipFill>
        <p:spPr>
          <a:xfrm>
            <a:off x="2084333" y="3160333"/>
            <a:ext cx="7770024" cy="3290977"/>
          </a:xfrm>
          <a:prstGeom prst="rect">
            <a:avLst/>
          </a:prstGeom>
        </p:spPr>
      </p:pic>
      <p:sp>
        <p:nvSpPr>
          <p:cNvPr id="30" name="正方形/長方形 29">
            <a:extLst>
              <a:ext uri="{FF2B5EF4-FFF2-40B4-BE49-F238E27FC236}">
                <a16:creationId xmlns:a16="http://schemas.microsoft.com/office/drawing/2014/main" id="{4E61045F-D0A1-4552-A37A-F616DDF20707}"/>
              </a:ext>
            </a:extLst>
          </p:cNvPr>
          <p:cNvSpPr/>
          <p:nvPr/>
        </p:nvSpPr>
        <p:spPr>
          <a:xfrm>
            <a:off x="33261" y="2436279"/>
            <a:ext cx="3107003" cy="140421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A21E1AE9-B4ED-4194-BAF3-962D6FD98909}"/>
              </a:ext>
            </a:extLst>
          </p:cNvPr>
          <p:cNvSpPr/>
          <p:nvPr/>
        </p:nvSpPr>
        <p:spPr>
          <a:xfrm>
            <a:off x="3357153" y="1106638"/>
            <a:ext cx="8405949" cy="17418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CA4E966-A54C-4CAC-A28F-373C727F9F7D}"/>
              </a:ext>
            </a:extLst>
          </p:cNvPr>
          <p:cNvSpPr>
            <a:spLocks noGrp="1"/>
          </p:cNvSpPr>
          <p:nvPr>
            <p:ph type="title"/>
          </p:nvPr>
        </p:nvSpPr>
        <p:spPr>
          <a:xfrm>
            <a:off x="838200" y="39036"/>
            <a:ext cx="10515600" cy="1041288"/>
          </a:xfrm>
        </p:spPr>
        <p:txBody>
          <a:bodyPr/>
          <a:lstStyle/>
          <a:p>
            <a:r>
              <a:rPr lang="ja-JP" altLang="en-US" b="1" dirty="0"/>
              <a:t>冷却</a:t>
            </a:r>
            <a:r>
              <a:rPr kumimoji="1" lang="ja-JP" altLang="en-US" b="1" dirty="0"/>
              <a:t>システムのセットアップ</a:t>
            </a:r>
          </a:p>
        </p:txBody>
      </p:sp>
      <p:sp>
        <p:nvSpPr>
          <p:cNvPr id="3" name="コンテンツ プレースホルダー 2">
            <a:extLst>
              <a:ext uri="{FF2B5EF4-FFF2-40B4-BE49-F238E27FC236}">
                <a16:creationId xmlns:a16="http://schemas.microsoft.com/office/drawing/2014/main" id="{61937452-CBA4-4BCD-A26C-DE77413F7F5B}"/>
              </a:ext>
            </a:extLst>
          </p:cNvPr>
          <p:cNvSpPr>
            <a:spLocks noGrp="1"/>
          </p:cNvSpPr>
          <p:nvPr>
            <p:ph idx="1"/>
          </p:nvPr>
        </p:nvSpPr>
        <p:spPr>
          <a:xfrm>
            <a:off x="3577136" y="1300438"/>
            <a:ext cx="3591162" cy="1404216"/>
          </a:xfrm>
        </p:spPr>
        <p:txBody>
          <a:bodyPr>
            <a:normAutofit fontScale="92500"/>
          </a:bodyPr>
          <a:lstStyle/>
          <a:p>
            <a:pPr marL="0" indent="0">
              <a:buNone/>
            </a:pPr>
            <a:r>
              <a:rPr lang="en-US" altLang="ja-JP" sz="2200" b="1" dirty="0"/>
              <a:t>【</a:t>
            </a:r>
            <a:r>
              <a:rPr lang="ja-JP" altLang="en-US" sz="2200" b="1" dirty="0"/>
              <a:t>恒温槽</a:t>
            </a:r>
            <a:r>
              <a:rPr lang="en-US" altLang="ja-JP" sz="2200" b="1" dirty="0"/>
              <a:t>】</a:t>
            </a:r>
            <a:r>
              <a:rPr lang="en-US" altLang="ja-JP" sz="1300" b="1" dirty="0"/>
              <a:t>※</a:t>
            </a:r>
            <a:r>
              <a:rPr lang="ja-JP" altLang="en-US" sz="1300" b="1" dirty="0"/>
              <a:t>最低設定温度</a:t>
            </a:r>
            <a:r>
              <a:rPr lang="en-US" altLang="ja-JP" sz="1300" b="1" dirty="0"/>
              <a:t>-45</a:t>
            </a:r>
            <a:r>
              <a:rPr lang="ja-JP" altLang="en-US" sz="1300" b="1" dirty="0"/>
              <a:t>℃</a:t>
            </a:r>
            <a:endParaRPr lang="en-US" altLang="ja-JP" sz="2200" b="1" dirty="0"/>
          </a:p>
          <a:p>
            <a:r>
              <a:rPr lang="ja-JP" altLang="en-US" sz="1700" dirty="0"/>
              <a:t>（株）</a:t>
            </a:r>
            <a:r>
              <a:rPr lang="en-US" altLang="ja-JP" sz="1700" dirty="0"/>
              <a:t>ESPEC</a:t>
            </a:r>
            <a:r>
              <a:rPr lang="ja-JP" altLang="en-US" sz="1700" dirty="0"/>
              <a:t>製</a:t>
            </a:r>
            <a:r>
              <a:rPr lang="en-US" altLang="ja-JP" sz="1700" dirty="0"/>
              <a:t>SU-241</a:t>
            </a:r>
            <a:r>
              <a:rPr lang="ja-JP" altLang="en-US" sz="1700" dirty="0"/>
              <a:t>型</a:t>
            </a:r>
            <a:endParaRPr lang="en-US" altLang="ja-JP" sz="1700" dirty="0"/>
          </a:p>
          <a:p>
            <a:pPr marL="0" indent="0">
              <a:buNone/>
            </a:pPr>
            <a:r>
              <a:rPr lang="en-US" altLang="ja-JP" sz="1500" dirty="0"/>
              <a:t>…</a:t>
            </a:r>
            <a:r>
              <a:rPr lang="ja-JP" altLang="en-US" sz="1500" dirty="0"/>
              <a:t>ファンからの排熱を外部へ放熱する役割。</a:t>
            </a:r>
            <a:endParaRPr lang="en-US" altLang="ja-JP" sz="1500" dirty="0"/>
          </a:p>
          <a:p>
            <a:pPr marL="0" indent="0">
              <a:buNone/>
            </a:pPr>
            <a:r>
              <a:rPr lang="ja-JP" altLang="en-US" sz="1500" dirty="0"/>
              <a:t>　</a:t>
            </a:r>
            <a:r>
              <a:rPr lang="ja-JP" altLang="en-US" sz="1500" b="1" dirty="0"/>
              <a:t>中にペルチェシステム</a:t>
            </a:r>
            <a:r>
              <a:rPr lang="en-US" altLang="ja-JP" sz="1500" b="1" dirty="0"/>
              <a:t>+</a:t>
            </a:r>
            <a:r>
              <a:rPr lang="ja-JP" altLang="en-US" sz="1500" b="1" dirty="0"/>
              <a:t>吸着治具を配置。</a:t>
            </a:r>
            <a:endParaRPr lang="en-US" altLang="ja-JP" sz="1500" b="1" dirty="0"/>
          </a:p>
          <a:p>
            <a:pPr marL="0" indent="0">
              <a:buNone/>
            </a:pPr>
            <a:endParaRPr lang="en-US" altLang="ja-JP" sz="2000" b="1" dirty="0"/>
          </a:p>
        </p:txBody>
      </p:sp>
      <p:sp>
        <p:nvSpPr>
          <p:cNvPr id="4" name="日付プレースホルダー 3">
            <a:extLst>
              <a:ext uri="{FF2B5EF4-FFF2-40B4-BE49-F238E27FC236}">
                <a16:creationId xmlns:a16="http://schemas.microsoft.com/office/drawing/2014/main" id="{FB742361-5ECE-4C8E-AB0D-FA84BB09BBD9}"/>
              </a:ext>
            </a:extLst>
          </p:cNvPr>
          <p:cNvSpPr>
            <a:spLocks noGrp="1"/>
          </p:cNvSpPr>
          <p:nvPr>
            <p:ph type="dt" sz="half" idx="10"/>
          </p:nvPr>
        </p:nvSpPr>
        <p:spPr/>
        <p:txBody>
          <a:bodyPr/>
          <a:lstStyle/>
          <a:p>
            <a:fld id="{A289BC25-FE7D-46DF-A57A-4D0788E46FF9}"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49CC7AA4-1856-414F-AA4D-85BCEC64267D}"/>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EE0E53B6-6B51-4FAE-97B5-2124C5C1D82B}"/>
              </a:ext>
            </a:extLst>
          </p:cNvPr>
          <p:cNvSpPr>
            <a:spLocks noGrp="1"/>
          </p:cNvSpPr>
          <p:nvPr>
            <p:ph type="sldNum" sz="quarter" idx="12"/>
          </p:nvPr>
        </p:nvSpPr>
        <p:spPr/>
        <p:txBody>
          <a:bodyPr/>
          <a:lstStyle/>
          <a:p>
            <a:fld id="{873D15FD-F8EE-4448-9627-910D82C7767E}" type="slidenum">
              <a:rPr lang="ja-JP" altLang="en-US" smtClean="0"/>
              <a:pPr/>
              <a:t>6</a:t>
            </a:fld>
            <a:endParaRPr lang="ja-JP" altLang="en-US" dirty="0"/>
          </a:p>
        </p:txBody>
      </p:sp>
      <p:sp>
        <p:nvSpPr>
          <p:cNvPr id="16" name="楕円 15">
            <a:extLst>
              <a:ext uri="{FF2B5EF4-FFF2-40B4-BE49-F238E27FC236}">
                <a16:creationId xmlns:a16="http://schemas.microsoft.com/office/drawing/2014/main" id="{FB310E94-688F-47F1-8D48-41438F379F75}"/>
              </a:ext>
            </a:extLst>
          </p:cNvPr>
          <p:cNvSpPr/>
          <p:nvPr/>
        </p:nvSpPr>
        <p:spPr>
          <a:xfrm>
            <a:off x="7606926" y="5001472"/>
            <a:ext cx="2335518" cy="1565408"/>
          </a:xfrm>
          <a:prstGeom prst="ellipse">
            <a:avLst/>
          </a:prstGeom>
          <a:no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0C82D243-758E-46B7-A274-CF22067394F1}"/>
              </a:ext>
            </a:extLst>
          </p:cNvPr>
          <p:cNvSpPr/>
          <p:nvPr/>
        </p:nvSpPr>
        <p:spPr>
          <a:xfrm>
            <a:off x="3694297" y="3085440"/>
            <a:ext cx="3081717" cy="3290976"/>
          </a:xfrm>
          <a:prstGeom prst="ellipse">
            <a:avLst/>
          </a:prstGeom>
          <a:no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BB26CDB4-62DD-4BA5-BC28-32F5C1B54E00}"/>
              </a:ext>
            </a:extLst>
          </p:cNvPr>
          <p:cNvSpPr/>
          <p:nvPr/>
        </p:nvSpPr>
        <p:spPr>
          <a:xfrm>
            <a:off x="1996246" y="4148425"/>
            <a:ext cx="1784874" cy="1937169"/>
          </a:xfrm>
          <a:prstGeom prst="ellipse">
            <a:avLst/>
          </a:prstGeom>
          <a:no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FF17F706-CBDA-4622-B238-B6ADA16F2ADF}"/>
              </a:ext>
            </a:extLst>
          </p:cNvPr>
          <p:cNvCxnSpPr>
            <a:cxnSpLocks/>
          </p:cNvCxnSpPr>
          <p:nvPr/>
        </p:nvCxnSpPr>
        <p:spPr>
          <a:xfrm flipH="1">
            <a:off x="9854358" y="4782572"/>
            <a:ext cx="758234" cy="6844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3A83E99B-CE81-47EB-906E-E8BDB185A7E5}"/>
              </a:ext>
            </a:extLst>
          </p:cNvPr>
          <p:cNvSpPr/>
          <p:nvPr/>
        </p:nvSpPr>
        <p:spPr>
          <a:xfrm>
            <a:off x="7398203" y="3257961"/>
            <a:ext cx="4498935" cy="152461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コンテンツ プレースホルダー 2">
            <a:extLst>
              <a:ext uri="{FF2B5EF4-FFF2-40B4-BE49-F238E27FC236}">
                <a16:creationId xmlns:a16="http://schemas.microsoft.com/office/drawing/2014/main" id="{9E484AAB-7EBB-4B7B-AFD1-C790CF606A27}"/>
              </a:ext>
            </a:extLst>
          </p:cNvPr>
          <p:cNvSpPr txBox="1">
            <a:spLocks/>
          </p:cNvSpPr>
          <p:nvPr/>
        </p:nvSpPr>
        <p:spPr>
          <a:xfrm>
            <a:off x="7606925" y="3497444"/>
            <a:ext cx="4498935" cy="1301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b="1" dirty="0"/>
              <a:t>【</a:t>
            </a:r>
            <a:r>
              <a:rPr lang="ja-JP" altLang="en-US" sz="2000" b="1" dirty="0"/>
              <a:t>真空ポンプ</a:t>
            </a:r>
            <a:r>
              <a:rPr lang="en-US" altLang="ja-JP" sz="2000" b="1" dirty="0"/>
              <a:t>】</a:t>
            </a:r>
          </a:p>
          <a:p>
            <a:r>
              <a:rPr lang="ja-JP" altLang="en-US" sz="1600" dirty="0"/>
              <a:t>（株）</a:t>
            </a:r>
            <a:r>
              <a:rPr lang="en-US" altLang="ja-JP" sz="1600" dirty="0"/>
              <a:t>ULVAC</a:t>
            </a:r>
            <a:r>
              <a:rPr lang="ja-JP" altLang="en-US" sz="1600" dirty="0"/>
              <a:t>製</a:t>
            </a:r>
            <a:r>
              <a:rPr lang="en-US" altLang="ja-JP" sz="1600" dirty="0"/>
              <a:t>DA-60S</a:t>
            </a:r>
            <a:r>
              <a:rPr lang="ja-JP" altLang="en-US" sz="1600" dirty="0"/>
              <a:t>型</a:t>
            </a:r>
            <a:endParaRPr lang="en-US" altLang="ja-JP" sz="1600" dirty="0"/>
          </a:p>
          <a:p>
            <a:pPr marL="0" indent="0">
              <a:buFont typeface="Arial" panose="020B0604020202020204" pitchFamily="34" charset="0"/>
              <a:buNone/>
            </a:pPr>
            <a:r>
              <a:rPr lang="en-US" altLang="ja-JP" sz="1400" dirty="0"/>
              <a:t>…</a:t>
            </a:r>
            <a:r>
              <a:rPr lang="ja-JP" altLang="en-US" sz="1400" dirty="0"/>
              <a:t>チューブを通して吸着治具面の空気を引く役割。</a:t>
            </a:r>
          </a:p>
        </p:txBody>
      </p:sp>
      <p:cxnSp>
        <p:nvCxnSpPr>
          <p:cNvPr id="27" name="直線矢印コネクタ 26">
            <a:extLst>
              <a:ext uri="{FF2B5EF4-FFF2-40B4-BE49-F238E27FC236}">
                <a16:creationId xmlns:a16="http://schemas.microsoft.com/office/drawing/2014/main" id="{5B0867AD-C6E3-4045-BF05-FE6AC79A802B}"/>
              </a:ext>
            </a:extLst>
          </p:cNvPr>
          <p:cNvCxnSpPr>
            <a:cxnSpLocks/>
          </p:cNvCxnSpPr>
          <p:nvPr/>
        </p:nvCxnSpPr>
        <p:spPr>
          <a:xfrm flipH="1">
            <a:off x="6259376" y="2840318"/>
            <a:ext cx="323986" cy="6547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コンテンツ プレースホルダー 2">
            <a:extLst>
              <a:ext uri="{FF2B5EF4-FFF2-40B4-BE49-F238E27FC236}">
                <a16:creationId xmlns:a16="http://schemas.microsoft.com/office/drawing/2014/main" id="{9EC5036D-D394-4239-A58E-D7205AB00388}"/>
              </a:ext>
            </a:extLst>
          </p:cNvPr>
          <p:cNvSpPr txBox="1">
            <a:spLocks/>
          </p:cNvSpPr>
          <p:nvPr/>
        </p:nvSpPr>
        <p:spPr>
          <a:xfrm>
            <a:off x="111997" y="2616050"/>
            <a:ext cx="2941444" cy="1404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b="1" dirty="0"/>
              <a:t>【</a:t>
            </a:r>
            <a:r>
              <a:rPr lang="ja-JP" altLang="en-US" sz="2200" b="1" dirty="0"/>
              <a:t>電源</a:t>
            </a:r>
            <a:r>
              <a:rPr lang="en-US" altLang="ja-JP" sz="2200" b="1" dirty="0"/>
              <a:t>】</a:t>
            </a:r>
          </a:p>
          <a:p>
            <a:pPr marL="0" indent="0">
              <a:buNone/>
            </a:pPr>
            <a:r>
              <a:rPr lang="en-US" altLang="ja-JP" sz="1400" dirty="0"/>
              <a:t>…</a:t>
            </a:r>
            <a:r>
              <a:rPr lang="ja-JP" altLang="en-US" sz="1400" dirty="0"/>
              <a:t>銅ペルチェユニット・</a:t>
            </a:r>
            <a:r>
              <a:rPr lang="en-US" altLang="ja-JP" sz="1400" dirty="0"/>
              <a:t>Laird</a:t>
            </a:r>
            <a:r>
              <a:rPr lang="ja-JP" altLang="en-US" sz="1400" dirty="0"/>
              <a:t>ペルチェ・ファンそれぞれに独立した電源を接続。</a:t>
            </a:r>
            <a:endParaRPr lang="en-US" altLang="ja-JP" sz="1200" dirty="0"/>
          </a:p>
          <a:p>
            <a:pPr marL="0" indent="0">
              <a:buFont typeface="Arial" panose="020B0604020202020204" pitchFamily="34" charset="0"/>
              <a:buNone/>
            </a:pPr>
            <a:endParaRPr lang="en-US" altLang="ja-JP" sz="2000" b="1" dirty="0"/>
          </a:p>
        </p:txBody>
      </p:sp>
      <p:cxnSp>
        <p:nvCxnSpPr>
          <p:cNvPr id="31" name="直線矢印コネクタ 30">
            <a:extLst>
              <a:ext uri="{FF2B5EF4-FFF2-40B4-BE49-F238E27FC236}">
                <a16:creationId xmlns:a16="http://schemas.microsoft.com/office/drawing/2014/main" id="{DF71EF2A-C2A7-4CE9-A85A-FDEEBD681C5A}"/>
              </a:ext>
            </a:extLst>
          </p:cNvPr>
          <p:cNvCxnSpPr>
            <a:cxnSpLocks/>
          </p:cNvCxnSpPr>
          <p:nvPr/>
        </p:nvCxnSpPr>
        <p:spPr>
          <a:xfrm>
            <a:off x="990845" y="3851967"/>
            <a:ext cx="1093487" cy="9251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表 7">
            <a:extLst>
              <a:ext uri="{FF2B5EF4-FFF2-40B4-BE49-F238E27FC236}">
                <a16:creationId xmlns:a16="http://schemas.microsoft.com/office/drawing/2014/main" id="{AD279C7A-29DE-4A2A-AD9C-A6BE64E63455}"/>
              </a:ext>
            </a:extLst>
          </p:cNvPr>
          <p:cNvGraphicFramePr>
            <a:graphicFrameLocks noGrp="1"/>
          </p:cNvGraphicFramePr>
          <p:nvPr/>
        </p:nvGraphicFramePr>
        <p:xfrm>
          <a:off x="7296341" y="1321542"/>
          <a:ext cx="4338717" cy="1344930"/>
        </p:xfrm>
        <a:graphic>
          <a:graphicData uri="http://schemas.openxmlformats.org/drawingml/2006/table">
            <a:tbl>
              <a:tblPr>
                <a:tableStyleId>{5C22544A-7EE6-4342-B048-85BDC9FD1C3A}</a:tableStyleId>
              </a:tblPr>
              <a:tblGrid>
                <a:gridCol w="2563788">
                  <a:extLst>
                    <a:ext uri="{9D8B030D-6E8A-4147-A177-3AD203B41FA5}">
                      <a16:colId xmlns:a16="http://schemas.microsoft.com/office/drawing/2014/main" val="2796024264"/>
                    </a:ext>
                  </a:extLst>
                </a:gridCol>
                <a:gridCol w="1774929">
                  <a:extLst>
                    <a:ext uri="{9D8B030D-6E8A-4147-A177-3AD203B41FA5}">
                      <a16:colId xmlns:a16="http://schemas.microsoft.com/office/drawing/2014/main" val="2034163069"/>
                    </a:ext>
                  </a:extLst>
                </a:gridCol>
              </a:tblGrid>
              <a:tr h="224155">
                <a:tc>
                  <a:txBody>
                    <a:bodyPr/>
                    <a:lstStyle/>
                    <a:p>
                      <a:pPr algn="l" fontAlgn="ctr"/>
                      <a:r>
                        <a:rPr lang="ja-JP" altLang="en-US" sz="1100" u="none" strike="noStrike">
                          <a:effectLst/>
                        </a:rPr>
                        <a:t>温度変動</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altLang="ja-JP" sz="1100" u="none" strike="noStrike">
                          <a:effectLst/>
                        </a:rPr>
                        <a:t>±0.3℃(-40℃</a:t>
                      </a:r>
                      <a:r>
                        <a:rPr lang="ja-JP" altLang="en-US" sz="1100" u="none" strike="noStrike">
                          <a:effectLst/>
                        </a:rPr>
                        <a:t>～</a:t>
                      </a:r>
                      <a:r>
                        <a:rPr lang="en-US" altLang="ja-JP" sz="1100" u="none" strike="noStrike">
                          <a:effectLst/>
                        </a:rPr>
                        <a:t>+100℃)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455365883"/>
                  </a:ext>
                </a:extLst>
              </a:tr>
              <a:tr h="224155">
                <a:tc>
                  <a:txBody>
                    <a:bodyPr/>
                    <a:lstStyle/>
                    <a:p>
                      <a:pPr algn="l" fontAlgn="ctr"/>
                      <a:r>
                        <a:rPr lang="ja-JP" altLang="en-US" sz="1100" u="none" strike="noStrike">
                          <a:effectLst/>
                        </a:rPr>
                        <a:t>温度制御範囲</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altLang="ja-JP" sz="1100" u="none" strike="noStrike">
                          <a:effectLst/>
                        </a:rPr>
                        <a:t>-40℃</a:t>
                      </a:r>
                      <a:r>
                        <a:rPr lang="ja-JP" altLang="en-US" sz="1100" u="none" strike="noStrike">
                          <a:effectLst/>
                        </a:rPr>
                        <a:t>～</a:t>
                      </a:r>
                      <a:r>
                        <a:rPr lang="en-US" altLang="ja-JP" sz="1100" u="none" strike="noStrike">
                          <a:effectLst/>
                        </a:rPr>
                        <a:t>+150℃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3788024495"/>
                  </a:ext>
                </a:extLst>
              </a:tr>
              <a:tr h="224155">
                <a:tc>
                  <a:txBody>
                    <a:bodyPr/>
                    <a:lstStyle/>
                    <a:p>
                      <a:pPr algn="l" fontAlgn="ctr"/>
                      <a:r>
                        <a:rPr lang="zh-CN" altLang="en-US" sz="1100" u="none" strike="noStrike">
                          <a:effectLst/>
                        </a:rPr>
                        <a:t>温度変化速度</a:t>
                      </a:r>
                      <a:r>
                        <a:rPr lang="en-US" altLang="zh-CN" sz="1100" u="none" strike="noStrike">
                          <a:effectLst/>
                        </a:rPr>
                        <a:t>(</a:t>
                      </a:r>
                      <a:r>
                        <a:rPr lang="zh-CN" altLang="en-US" sz="1100" u="none" strike="noStrike">
                          <a:effectLst/>
                        </a:rPr>
                        <a:t>下降</a:t>
                      </a:r>
                      <a:r>
                        <a:rPr lang="en-US" altLang="zh-CN" sz="1100" u="none" strike="noStrike">
                          <a:effectLst/>
                        </a:rPr>
                        <a:t>)</a:t>
                      </a:r>
                      <a:endParaRPr lang="en-US" altLang="zh-CN"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altLang="ja-JP" sz="1100" u="none" strike="noStrike">
                          <a:effectLst/>
                        </a:rPr>
                        <a:t>2.1℃/</a:t>
                      </a:r>
                      <a:r>
                        <a:rPr lang="ja-JP" altLang="en-US" sz="1100" u="none" strike="noStrike">
                          <a:effectLst/>
                        </a:rPr>
                        <a:t>分</a:t>
                      </a:r>
                      <a:r>
                        <a:rPr lang="en-US" altLang="ja-JP" sz="1100" u="none" strike="noStrike">
                          <a:effectLst/>
                        </a:rPr>
                        <a:t>(+131℃→-21℃)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745100247"/>
                  </a:ext>
                </a:extLst>
              </a:tr>
              <a:tr h="224155">
                <a:tc>
                  <a:txBody>
                    <a:bodyPr/>
                    <a:lstStyle/>
                    <a:p>
                      <a:pPr algn="l" fontAlgn="ctr"/>
                      <a:r>
                        <a:rPr lang="ja-JP" altLang="en-US" sz="1100" u="none" strike="noStrike">
                          <a:effectLst/>
                        </a:rPr>
                        <a:t>最低到達温度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altLang="ja-JP" sz="1100" u="none" strike="noStrike">
                          <a:effectLst/>
                        </a:rPr>
                        <a:t>-40℃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4083797091"/>
                  </a:ext>
                </a:extLst>
              </a:tr>
              <a:tr h="224155">
                <a:tc>
                  <a:txBody>
                    <a:bodyPr/>
                    <a:lstStyle/>
                    <a:p>
                      <a:pPr algn="l" fontAlgn="ctr"/>
                      <a:r>
                        <a:rPr lang="zh-TW" altLang="en-US" sz="1100" u="none" strike="noStrike">
                          <a:effectLst/>
                        </a:rPr>
                        <a:t>最低温度到達時間</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altLang="ja-JP" sz="1100" u="none" strike="noStrike">
                          <a:effectLst/>
                        </a:rPr>
                        <a:t>50</a:t>
                      </a:r>
                      <a:r>
                        <a:rPr lang="ja-JP" altLang="en-US" sz="1100" u="none" strike="noStrike">
                          <a:effectLst/>
                        </a:rPr>
                        <a:t>分</a:t>
                      </a:r>
                      <a:r>
                        <a:rPr lang="en-US" altLang="ja-JP" sz="1100" u="none" strike="noStrike">
                          <a:effectLst/>
                        </a:rPr>
                        <a:t>(+20℃→</a:t>
                      </a:r>
                      <a:r>
                        <a:rPr lang="ja-JP" altLang="en-US" sz="1100" u="none" strike="noStrike">
                          <a:effectLst/>
                        </a:rPr>
                        <a:t>ー</a:t>
                      </a:r>
                      <a:r>
                        <a:rPr lang="en-US" altLang="ja-JP" sz="1100" u="none" strike="noStrike">
                          <a:effectLst/>
                        </a:rPr>
                        <a:t>40℃)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750900263"/>
                  </a:ext>
                </a:extLst>
              </a:tr>
              <a:tr h="224155">
                <a:tc>
                  <a:txBody>
                    <a:bodyPr/>
                    <a:lstStyle/>
                    <a:p>
                      <a:pPr algn="l" fontAlgn="ctr"/>
                      <a:r>
                        <a:rPr lang="ja-JP" altLang="en-US" sz="1100" u="none" strike="noStrike">
                          <a:effectLst/>
                        </a:rPr>
                        <a:t>空間温度偏差</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tc>
                  <a:txBody>
                    <a:bodyPr/>
                    <a:lstStyle/>
                    <a:p>
                      <a:pPr algn="l" fontAlgn="ctr"/>
                      <a:r>
                        <a:rPr lang="en-US" altLang="ja-JP" sz="1100" u="none" strike="noStrike" dirty="0">
                          <a:effectLst/>
                        </a:rPr>
                        <a:t>2.5℃</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tc>
                <a:extLst>
                  <a:ext uri="{0D108BD9-81ED-4DB2-BD59-A6C34878D82A}">
                    <a16:rowId xmlns:a16="http://schemas.microsoft.com/office/drawing/2014/main" val="1481652326"/>
                  </a:ext>
                </a:extLst>
              </a:tr>
            </a:tbl>
          </a:graphicData>
        </a:graphic>
      </p:graphicFrame>
    </p:spTree>
    <p:extLst>
      <p:ext uri="{BB962C8B-B14F-4D97-AF65-F5344CB8AC3E}">
        <p14:creationId xmlns:p14="http://schemas.microsoft.com/office/powerpoint/2010/main" val="64997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240C1-F77D-42A3-9F52-12E9D83CBB5E}"/>
              </a:ext>
            </a:extLst>
          </p:cNvPr>
          <p:cNvSpPr>
            <a:spLocks noGrp="1"/>
          </p:cNvSpPr>
          <p:nvPr>
            <p:ph type="title"/>
          </p:nvPr>
        </p:nvSpPr>
        <p:spPr/>
        <p:txBody>
          <a:bodyPr/>
          <a:lstStyle/>
          <a:p>
            <a:r>
              <a:rPr lang="ja-JP" altLang="en-US" b="1" dirty="0"/>
              <a:t>ヒーターモジュール</a:t>
            </a:r>
            <a:endParaRPr kumimoji="1" lang="ja-JP" altLang="en-US" b="1" dirty="0"/>
          </a:p>
        </p:txBody>
      </p:sp>
      <p:sp>
        <p:nvSpPr>
          <p:cNvPr id="3" name="コンテンツ プレースホルダー 2">
            <a:extLst>
              <a:ext uri="{FF2B5EF4-FFF2-40B4-BE49-F238E27FC236}">
                <a16:creationId xmlns:a16="http://schemas.microsoft.com/office/drawing/2014/main" id="{C6776E93-D03E-47FB-B4B7-0F258F905E41}"/>
              </a:ext>
            </a:extLst>
          </p:cNvPr>
          <p:cNvSpPr>
            <a:spLocks noGrp="1"/>
          </p:cNvSpPr>
          <p:nvPr>
            <p:ph idx="1"/>
          </p:nvPr>
        </p:nvSpPr>
        <p:spPr>
          <a:xfrm>
            <a:off x="838200" y="1186173"/>
            <a:ext cx="11353800" cy="5267279"/>
          </a:xfrm>
        </p:spPr>
        <p:txBody>
          <a:bodyPr>
            <a:normAutofit/>
          </a:bodyPr>
          <a:lstStyle/>
          <a:p>
            <a:pPr marL="0" indent="0">
              <a:buNone/>
            </a:pPr>
            <a:r>
              <a:rPr lang="en-US" altLang="ja-JP" sz="1800" b="1" dirty="0"/>
              <a:t>【</a:t>
            </a:r>
            <a:r>
              <a:rPr lang="ja-JP" altLang="en-US" sz="1800" b="1" dirty="0"/>
              <a:t>ヒーターモジュール</a:t>
            </a:r>
            <a:r>
              <a:rPr lang="en-US" altLang="ja-JP" sz="1800" b="1" dirty="0"/>
              <a:t>】</a:t>
            </a:r>
          </a:p>
          <a:p>
            <a:pPr marL="0" indent="0">
              <a:buNone/>
            </a:pPr>
            <a:r>
              <a:rPr lang="en-US" altLang="ja-JP" sz="1600" dirty="0"/>
              <a:t>…</a:t>
            </a:r>
            <a:r>
              <a:rPr lang="ja-JP" altLang="en-US" sz="1600" dirty="0"/>
              <a:t>実際のモジュールの代わりに</a:t>
            </a:r>
            <a:r>
              <a:rPr lang="en-US" altLang="ja-JP" sz="1600" dirty="0"/>
              <a:t>ASIC</a:t>
            </a:r>
            <a:r>
              <a:rPr lang="ja-JP" altLang="en-US" sz="1600" dirty="0"/>
              <a:t>の発熱を再現可能なモジュールを冷却システムの今回の性能評価に使用。</a:t>
            </a:r>
            <a:endParaRPr lang="en-US" altLang="ja-JP" sz="1600" dirty="0"/>
          </a:p>
          <a:p>
            <a:r>
              <a:rPr lang="ja-JP" altLang="en-US" sz="1600" dirty="0"/>
              <a:t>吸着治具面上にセンサー部を載せ、温度を測定。</a:t>
            </a:r>
            <a:endParaRPr kumimoji="1" lang="en-US" altLang="ja-JP" sz="1600" dirty="0"/>
          </a:p>
          <a:p>
            <a:endParaRPr kumimoji="1" lang="en-US" altLang="ja-JP" sz="1600" dirty="0"/>
          </a:p>
          <a:p>
            <a:endParaRPr lang="en-US" altLang="ja-JP" sz="1600" dirty="0"/>
          </a:p>
          <a:p>
            <a:endParaRPr kumimoji="1" lang="en-US" altLang="ja-JP" sz="1600" dirty="0"/>
          </a:p>
          <a:p>
            <a:endParaRPr kumimoji="1" lang="en-US" altLang="ja-JP" sz="1600" dirty="0"/>
          </a:p>
          <a:p>
            <a:endParaRPr lang="en-US" altLang="ja-JP" sz="1600" dirty="0"/>
          </a:p>
          <a:p>
            <a:endParaRPr kumimoji="1" lang="en-US" altLang="ja-JP" sz="1600" dirty="0"/>
          </a:p>
          <a:p>
            <a:endParaRPr lang="en-US" altLang="ja-JP" sz="1600" dirty="0"/>
          </a:p>
          <a:p>
            <a:endParaRPr kumimoji="1" lang="ja-JP" altLang="en-US" sz="1600" dirty="0"/>
          </a:p>
        </p:txBody>
      </p:sp>
      <p:sp>
        <p:nvSpPr>
          <p:cNvPr id="4" name="日付プレースホルダー 3">
            <a:extLst>
              <a:ext uri="{FF2B5EF4-FFF2-40B4-BE49-F238E27FC236}">
                <a16:creationId xmlns:a16="http://schemas.microsoft.com/office/drawing/2014/main" id="{73D09D37-5A88-46BB-939C-B166F3D3985F}"/>
              </a:ext>
            </a:extLst>
          </p:cNvPr>
          <p:cNvSpPr>
            <a:spLocks noGrp="1"/>
          </p:cNvSpPr>
          <p:nvPr>
            <p:ph type="dt" sz="half" idx="10"/>
          </p:nvPr>
        </p:nvSpPr>
        <p:spPr/>
        <p:txBody>
          <a:bodyPr/>
          <a:lstStyle/>
          <a:p>
            <a:fld id="{1BA63FFF-1897-4689-A610-2AB050F39E86}" type="datetime1">
              <a:rPr lang="ja-JP" altLang="en-US" smtClean="0"/>
              <a:t>2022/3/17</a:t>
            </a:fld>
            <a:endParaRPr lang="ja-JP" altLang="en-US" dirty="0"/>
          </a:p>
        </p:txBody>
      </p:sp>
      <p:sp>
        <p:nvSpPr>
          <p:cNvPr id="5" name="フッター プレースホルダー 4">
            <a:extLst>
              <a:ext uri="{FF2B5EF4-FFF2-40B4-BE49-F238E27FC236}">
                <a16:creationId xmlns:a16="http://schemas.microsoft.com/office/drawing/2014/main" id="{540FECC5-4013-4568-801A-3C1243BE24A3}"/>
              </a:ext>
            </a:extLst>
          </p:cNvPr>
          <p:cNvSpPr>
            <a:spLocks noGrp="1"/>
          </p:cNvSpPr>
          <p:nvPr>
            <p:ph type="ftr" sz="quarter" idx="11"/>
          </p:nvPr>
        </p:nvSpPr>
        <p:spPr/>
        <p:txBody>
          <a:bodyPr/>
          <a:lstStyle/>
          <a:p>
            <a:r>
              <a:rPr lang="en-US" altLang="ja-JP"/>
              <a:t>TCHoU</a:t>
            </a:r>
            <a:endParaRPr lang="ja-JP" altLang="en-US" dirty="0"/>
          </a:p>
        </p:txBody>
      </p:sp>
      <p:sp>
        <p:nvSpPr>
          <p:cNvPr id="6" name="スライド番号プレースホルダー 5">
            <a:extLst>
              <a:ext uri="{FF2B5EF4-FFF2-40B4-BE49-F238E27FC236}">
                <a16:creationId xmlns:a16="http://schemas.microsoft.com/office/drawing/2014/main" id="{442D4C5B-8AAC-4342-A212-6286C70ED7E6}"/>
              </a:ext>
            </a:extLst>
          </p:cNvPr>
          <p:cNvSpPr>
            <a:spLocks noGrp="1"/>
          </p:cNvSpPr>
          <p:nvPr>
            <p:ph type="sldNum" sz="quarter" idx="12"/>
          </p:nvPr>
        </p:nvSpPr>
        <p:spPr/>
        <p:txBody>
          <a:bodyPr/>
          <a:lstStyle/>
          <a:p>
            <a:fld id="{873D15FD-F8EE-4448-9627-910D82C7767E}" type="slidenum">
              <a:rPr lang="ja-JP" altLang="en-US" smtClean="0"/>
              <a:pPr/>
              <a:t>7</a:t>
            </a:fld>
            <a:endParaRPr lang="ja-JP" altLang="en-US" dirty="0"/>
          </a:p>
        </p:txBody>
      </p:sp>
      <p:grpSp>
        <p:nvGrpSpPr>
          <p:cNvPr id="7" name="グループ化 6">
            <a:extLst>
              <a:ext uri="{FF2B5EF4-FFF2-40B4-BE49-F238E27FC236}">
                <a16:creationId xmlns:a16="http://schemas.microsoft.com/office/drawing/2014/main" id="{DDAFE7EB-F145-429C-98E6-B79BC0848359}"/>
              </a:ext>
            </a:extLst>
          </p:cNvPr>
          <p:cNvGrpSpPr/>
          <p:nvPr/>
        </p:nvGrpSpPr>
        <p:grpSpPr>
          <a:xfrm>
            <a:off x="144328" y="1890673"/>
            <a:ext cx="7788543" cy="2435582"/>
            <a:chOff x="1117598" y="3516539"/>
            <a:chExt cx="8944912" cy="2797194"/>
          </a:xfrm>
        </p:grpSpPr>
        <p:grpSp>
          <p:nvGrpSpPr>
            <p:cNvPr id="8" name="グループ化 7">
              <a:extLst>
                <a:ext uri="{FF2B5EF4-FFF2-40B4-BE49-F238E27FC236}">
                  <a16:creationId xmlns:a16="http://schemas.microsoft.com/office/drawing/2014/main" id="{719B06D0-08B5-4F41-AD0E-6E91A3387C91}"/>
                </a:ext>
              </a:extLst>
            </p:cNvPr>
            <p:cNvGrpSpPr/>
            <p:nvPr/>
          </p:nvGrpSpPr>
          <p:grpSpPr>
            <a:xfrm>
              <a:off x="1117598" y="3516539"/>
              <a:ext cx="8944912" cy="2797194"/>
              <a:chOff x="722870" y="1743046"/>
              <a:chExt cx="8944912" cy="2797194"/>
            </a:xfrm>
          </p:grpSpPr>
          <p:pic>
            <p:nvPicPr>
              <p:cNvPr id="12" name="グラフィックス 11" descr="コンピューター 単色塗りつぶし">
                <a:extLst>
                  <a:ext uri="{FF2B5EF4-FFF2-40B4-BE49-F238E27FC236}">
                    <a16:creationId xmlns:a16="http://schemas.microsoft.com/office/drawing/2014/main" id="{7D34EF99-1217-4ED3-81E4-BE7717CD16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870" y="1743046"/>
                <a:ext cx="2570825" cy="2570825"/>
              </a:xfrm>
              <a:prstGeom prst="rect">
                <a:avLst/>
              </a:prstGeom>
            </p:spPr>
          </p:pic>
          <p:grpSp>
            <p:nvGrpSpPr>
              <p:cNvPr id="13" name="グループ化 12">
                <a:extLst>
                  <a:ext uri="{FF2B5EF4-FFF2-40B4-BE49-F238E27FC236}">
                    <a16:creationId xmlns:a16="http://schemas.microsoft.com/office/drawing/2014/main" id="{15BFA9C6-507C-4EBE-AFA1-E39A26BCAAC4}"/>
                  </a:ext>
                </a:extLst>
              </p:cNvPr>
              <p:cNvGrpSpPr/>
              <p:nvPr/>
            </p:nvGrpSpPr>
            <p:grpSpPr>
              <a:xfrm>
                <a:off x="3325216" y="3519308"/>
                <a:ext cx="1933891" cy="1020932"/>
                <a:chOff x="4520953" y="4243527"/>
                <a:chExt cx="1933891" cy="1020932"/>
              </a:xfrm>
            </p:grpSpPr>
            <p:sp>
              <p:nvSpPr>
                <p:cNvPr id="22" name="正方形/長方形 21">
                  <a:extLst>
                    <a:ext uri="{FF2B5EF4-FFF2-40B4-BE49-F238E27FC236}">
                      <a16:creationId xmlns:a16="http://schemas.microsoft.com/office/drawing/2014/main" id="{5E361F1A-0EBE-4A5A-9207-86A1FDE210D0}"/>
                    </a:ext>
                  </a:extLst>
                </p:cNvPr>
                <p:cNvSpPr/>
                <p:nvPr/>
              </p:nvSpPr>
              <p:spPr>
                <a:xfrm>
                  <a:off x="4678531" y="4243527"/>
                  <a:ext cx="1485569" cy="102093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0B0E26A-3E6F-4C48-93A6-29AEEBAB94F7}"/>
                    </a:ext>
                  </a:extLst>
                </p:cNvPr>
                <p:cNvSpPr/>
                <p:nvPr/>
              </p:nvSpPr>
              <p:spPr>
                <a:xfrm>
                  <a:off x="5752730" y="4376692"/>
                  <a:ext cx="702114" cy="7457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MAX</a:t>
                  </a:r>
                </a:p>
                <a:p>
                  <a:pPr algn="ctr"/>
                  <a:r>
                    <a:rPr kumimoji="1" lang="en-US" altLang="ja-JP" sz="1200" dirty="0"/>
                    <a:t>31865</a:t>
                  </a:r>
                  <a:endParaRPr kumimoji="1" lang="ja-JP" altLang="en-US" sz="1200" dirty="0"/>
                </a:p>
              </p:txBody>
            </p:sp>
            <p:sp>
              <p:nvSpPr>
                <p:cNvPr id="24" name="正方形/長方形 23">
                  <a:extLst>
                    <a:ext uri="{FF2B5EF4-FFF2-40B4-BE49-F238E27FC236}">
                      <a16:creationId xmlns:a16="http://schemas.microsoft.com/office/drawing/2014/main" id="{2C053C69-5FD9-4336-9A3F-122CB3382685}"/>
                    </a:ext>
                  </a:extLst>
                </p:cNvPr>
                <p:cNvSpPr/>
                <p:nvPr/>
              </p:nvSpPr>
              <p:spPr>
                <a:xfrm>
                  <a:off x="4520953" y="4527624"/>
                  <a:ext cx="1239915" cy="47936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Arduino Nano</a:t>
                  </a:r>
                  <a:endParaRPr kumimoji="1" lang="ja-JP" altLang="en-US" sz="1400" dirty="0"/>
                </a:p>
              </p:txBody>
            </p:sp>
          </p:grpSp>
          <p:cxnSp>
            <p:nvCxnSpPr>
              <p:cNvPr id="14" name="コネクタ: 曲線 13">
                <a:extLst>
                  <a:ext uri="{FF2B5EF4-FFF2-40B4-BE49-F238E27FC236}">
                    <a16:creationId xmlns:a16="http://schemas.microsoft.com/office/drawing/2014/main" id="{F2279719-0BB1-4968-83A3-DCBCD0BA29E6}"/>
                  </a:ext>
                </a:extLst>
              </p:cNvPr>
              <p:cNvCxnSpPr>
                <a:endCxn id="24" idx="1"/>
              </p:cNvCxnSpPr>
              <p:nvPr/>
            </p:nvCxnSpPr>
            <p:spPr>
              <a:xfrm rot="16200000" flipH="1">
                <a:off x="2825583" y="3543457"/>
                <a:ext cx="523782" cy="475484"/>
              </a:xfrm>
              <a:prstGeom prst="curvedConnector2">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47E62677-5D66-464B-9D7D-37B44DF84494}"/>
                  </a:ext>
                </a:extLst>
              </p:cNvPr>
              <p:cNvGrpSpPr/>
              <p:nvPr/>
            </p:nvGrpSpPr>
            <p:grpSpPr>
              <a:xfrm>
                <a:off x="5808098" y="3514869"/>
                <a:ext cx="2046301" cy="1020932"/>
                <a:chOff x="5755320" y="3514869"/>
                <a:chExt cx="2046301" cy="1020932"/>
              </a:xfrm>
            </p:grpSpPr>
            <p:sp>
              <p:nvSpPr>
                <p:cNvPr id="20" name="正方形/長方形 19">
                  <a:extLst>
                    <a:ext uri="{FF2B5EF4-FFF2-40B4-BE49-F238E27FC236}">
                      <a16:creationId xmlns:a16="http://schemas.microsoft.com/office/drawing/2014/main" id="{E5E09C3D-CDD9-4A22-A142-AD565D6A1454}"/>
                    </a:ext>
                  </a:extLst>
                </p:cNvPr>
                <p:cNvSpPr/>
                <p:nvPr/>
              </p:nvSpPr>
              <p:spPr>
                <a:xfrm>
                  <a:off x="5955146" y="3514869"/>
                  <a:ext cx="1846475" cy="1020932"/>
                </a:xfrm>
                <a:prstGeom prst="rect">
                  <a:avLst/>
                </a:prstGeom>
                <a:solidFill>
                  <a:schemeClr val="accent6">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コネクタカード</a:t>
                  </a:r>
                </a:p>
              </p:txBody>
            </p:sp>
            <p:sp>
              <p:nvSpPr>
                <p:cNvPr id="21" name="四角形: 角を丸くする 20">
                  <a:extLst>
                    <a:ext uri="{FF2B5EF4-FFF2-40B4-BE49-F238E27FC236}">
                      <a16:creationId xmlns:a16="http://schemas.microsoft.com/office/drawing/2014/main" id="{9169BE6A-B158-4E02-A4ED-1BC505EF23CE}"/>
                    </a:ext>
                  </a:extLst>
                </p:cNvPr>
                <p:cNvSpPr/>
                <p:nvPr/>
              </p:nvSpPr>
              <p:spPr>
                <a:xfrm>
                  <a:off x="5755320" y="3781198"/>
                  <a:ext cx="286014" cy="532673"/>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 name="直線コネクタ 15">
                <a:extLst>
                  <a:ext uri="{FF2B5EF4-FFF2-40B4-BE49-F238E27FC236}">
                    <a16:creationId xmlns:a16="http://schemas.microsoft.com/office/drawing/2014/main" id="{3CCC2217-87DF-4B43-B06D-5D43637B83BB}"/>
                  </a:ext>
                </a:extLst>
              </p:cNvPr>
              <p:cNvCxnSpPr>
                <a:cxnSpLocks/>
              </p:cNvCxnSpPr>
              <p:nvPr/>
            </p:nvCxnSpPr>
            <p:spPr>
              <a:xfrm>
                <a:off x="5259107" y="4166669"/>
                <a:ext cx="548991" cy="222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04F4D95-FE38-4F06-A233-771F469ACAD3}"/>
                  </a:ext>
                </a:extLst>
              </p:cNvPr>
              <p:cNvCxnSpPr/>
              <p:nvPr/>
            </p:nvCxnSpPr>
            <p:spPr>
              <a:xfrm>
                <a:off x="5259107" y="4228315"/>
                <a:ext cx="548991" cy="2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L 字 17">
                <a:extLst>
                  <a:ext uri="{FF2B5EF4-FFF2-40B4-BE49-F238E27FC236}">
                    <a16:creationId xmlns:a16="http://schemas.microsoft.com/office/drawing/2014/main" id="{66274030-B2CF-4F12-8AC7-511A30DEDFA7}"/>
                  </a:ext>
                </a:extLst>
              </p:cNvPr>
              <p:cNvSpPr/>
              <p:nvPr/>
            </p:nvSpPr>
            <p:spPr>
              <a:xfrm rot="16200000">
                <a:off x="8100265" y="3266054"/>
                <a:ext cx="634097" cy="1125828"/>
              </a:xfrm>
              <a:prstGeom prst="corner">
                <a:avLst>
                  <a:gd name="adj1" fmla="val 47149"/>
                  <a:gd name="adj2" fmla="val 36518"/>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0553E69-6C16-4375-93C2-B07707E55FAE}"/>
                  </a:ext>
                </a:extLst>
              </p:cNvPr>
              <p:cNvSpPr/>
              <p:nvPr/>
            </p:nvSpPr>
            <p:spPr>
              <a:xfrm>
                <a:off x="8054225" y="2334827"/>
                <a:ext cx="1613557" cy="118448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センサー部</a:t>
                </a:r>
                <a:endParaRPr kumimoji="1" lang="en-US" altLang="ja-JP" b="1" dirty="0"/>
              </a:p>
              <a:p>
                <a:pPr algn="ctr"/>
                <a:r>
                  <a:rPr lang="en-US" altLang="ja-JP" sz="1400" b="1" dirty="0"/>
                  <a:t>(</a:t>
                </a:r>
                <a:r>
                  <a:rPr lang="ja-JP" altLang="en-US" sz="1400" b="1" dirty="0"/>
                  <a:t>シリコン製</a:t>
                </a:r>
                <a:r>
                  <a:rPr lang="en-US" altLang="ja-JP" sz="1400" b="1" dirty="0"/>
                  <a:t>)</a:t>
                </a:r>
                <a:endParaRPr kumimoji="1" lang="ja-JP" altLang="en-US" sz="1400" b="1" dirty="0"/>
              </a:p>
            </p:txBody>
          </p:sp>
        </p:grpSp>
        <p:sp>
          <p:nvSpPr>
            <p:cNvPr id="9" name="正方形/長方形 8">
              <a:extLst>
                <a:ext uri="{FF2B5EF4-FFF2-40B4-BE49-F238E27FC236}">
                  <a16:creationId xmlns:a16="http://schemas.microsoft.com/office/drawing/2014/main" id="{9DBF92C2-FB9B-4B04-BBEA-126B987B572C}"/>
                </a:ext>
              </a:extLst>
            </p:cNvPr>
            <p:cNvSpPr/>
            <p:nvPr/>
          </p:nvSpPr>
          <p:spPr>
            <a:xfrm>
              <a:off x="5085501" y="4044755"/>
              <a:ext cx="1098181" cy="703453"/>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電源</a:t>
              </a:r>
            </a:p>
          </p:txBody>
        </p:sp>
        <p:cxnSp>
          <p:nvCxnSpPr>
            <p:cNvPr id="10" name="コネクタ: 曲線 9">
              <a:extLst>
                <a:ext uri="{FF2B5EF4-FFF2-40B4-BE49-F238E27FC236}">
                  <a16:creationId xmlns:a16="http://schemas.microsoft.com/office/drawing/2014/main" id="{5D2BC9E2-D437-4643-8C3F-2EEA469E04B8}"/>
                </a:ext>
              </a:extLst>
            </p:cNvPr>
            <p:cNvCxnSpPr>
              <a:cxnSpLocks/>
              <a:endCxn id="21" idx="1"/>
            </p:cNvCxnSpPr>
            <p:nvPr/>
          </p:nvCxnSpPr>
          <p:spPr>
            <a:xfrm rot="16200000" flipH="1">
              <a:off x="5411535" y="5029737"/>
              <a:ext cx="1078058" cy="504524"/>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コネクタ: 曲線 10">
              <a:extLst>
                <a:ext uri="{FF2B5EF4-FFF2-40B4-BE49-F238E27FC236}">
                  <a16:creationId xmlns:a16="http://schemas.microsoft.com/office/drawing/2014/main" id="{34FE2B2C-B89A-454F-93E2-49D2231D4116}"/>
                </a:ext>
              </a:extLst>
            </p:cNvPr>
            <p:cNvCxnSpPr>
              <a:cxnSpLocks/>
            </p:cNvCxnSpPr>
            <p:nvPr/>
          </p:nvCxnSpPr>
          <p:spPr>
            <a:xfrm rot="16200000" flipH="1">
              <a:off x="5493258" y="5036110"/>
              <a:ext cx="1014163" cy="421981"/>
            </a:xfrm>
            <a:prstGeom prst="curvedConnector3">
              <a:avLst>
                <a:gd name="adj1" fmla="val 104"/>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9" name="グループ化 88">
            <a:extLst>
              <a:ext uri="{FF2B5EF4-FFF2-40B4-BE49-F238E27FC236}">
                <a16:creationId xmlns:a16="http://schemas.microsoft.com/office/drawing/2014/main" id="{49014CFF-EAA4-4796-A71C-CD038A6A8668}"/>
              </a:ext>
            </a:extLst>
          </p:cNvPr>
          <p:cNvGrpSpPr/>
          <p:nvPr/>
        </p:nvGrpSpPr>
        <p:grpSpPr>
          <a:xfrm>
            <a:off x="8610599" y="2173251"/>
            <a:ext cx="3206793" cy="1849731"/>
            <a:chOff x="8820537" y="3876814"/>
            <a:chExt cx="3134794" cy="1849731"/>
          </a:xfrm>
        </p:grpSpPr>
        <p:sp>
          <p:nvSpPr>
            <p:cNvPr id="87" name="正方形/長方形 86">
              <a:extLst>
                <a:ext uri="{FF2B5EF4-FFF2-40B4-BE49-F238E27FC236}">
                  <a16:creationId xmlns:a16="http://schemas.microsoft.com/office/drawing/2014/main" id="{914EB2EF-7EAE-4F03-B603-70BB0C9FE49A}"/>
                </a:ext>
              </a:extLst>
            </p:cNvPr>
            <p:cNvSpPr/>
            <p:nvPr/>
          </p:nvSpPr>
          <p:spPr>
            <a:xfrm>
              <a:off x="8820537" y="3876814"/>
              <a:ext cx="3125716" cy="184973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テキスト ボックス 87">
              <a:extLst>
                <a:ext uri="{FF2B5EF4-FFF2-40B4-BE49-F238E27FC236}">
                  <a16:creationId xmlns:a16="http://schemas.microsoft.com/office/drawing/2014/main" id="{DB72FE31-BA1B-477A-809B-E17FF9F4A83B}"/>
                </a:ext>
              </a:extLst>
            </p:cNvPr>
            <p:cNvSpPr txBox="1"/>
            <p:nvPr/>
          </p:nvSpPr>
          <p:spPr>
            <a:xfrm>
              <a:off x="8851588" y="4036681"/>
              <a:ext cx="3103743" cy="1569660"/>
            </a:xfrm>
            <a:prstGeom prst="rect">
              <a:avLst/>
            </a:prstGeom>
            <a:noFill/>
          </p:spPr>
          <p:txBody>
            <a:bodyPr wrap="square" rtlCol="0">
              <a:spAutoFit/>
            </a:bodyPr>
            <a:lstStyle/>
            <a:p>
              <a:r>
                <a:rPr lang="ja-JP" altLang="en-US" sz="1600" b="1" dirty="0"/>
                <a:t>センサー</a:t>
              </a:r>
              <a:r>
                <a:rPr kumimoji="1" lang="ja-JP" altLang="en-US" sz="1600" b="1" dirty="0"/>
                <a:t> </a:t>
              </a:r>
              <a:r>
                <a:rPr kumimoji="1" lang="en-US" altLang="ja-JP" dirty="0"/>
                <a:t>…</a:t>
              </a:r>
              <a:r>
                <a:rPr kumimoji="1" lang="ja-JP" altLang="en-US" sz="1400" dirty="0"/>
                <a:t>シリコン製の基板に</a:t>
              </a:r>
              <a:r>
                <a:rPr kumimoji="1" lang="en-US" altLang="ja-JP" sz="1400" dirty="0"/>
                <a:t>RTD</a:t>
              </a:r>
              <a:r>
                <a:rPr kumimoji="1" lang="ja-JP" altLang="en-US" sz="1400" dirty="0"/>
                <a:t>と発熱体</a:t>
              </a:r>
              <a:r>
                <a:rPr kumimoji="1" lang="en-US" altLang="ja-JP" sz="1400" dirty="0"/>
                <a:t>(</a:t>
              </a:r>
              <a:r>
                <a:rPr kumimoji="1" lang="ja-JP" altLang="en-US" sz="1400" dirty="0"/>
                <a:t>今回は</a:t>
              </a:r>
              <a:r>
                <a:rPr kumimoji="1" lang="en-US" altLang="ja-JP" sz="1400" b="1" dirty="0"/>
                <a:t>12.87W</a:t>
              </a:r>
              <a:r>
                <a:rPr kumimoji="1" lang="ja-JP" altLang="en-US" sz="1400" dirty="0"/>
                <a:t>の発熱</a:t>
              </a:r>
              <a:r>
                <a:rPr kumimoji="1" lang="en-US" altLang="ja-JP" sz="1400" dirty="0"/>
                <a:t>)</a:t>
              </a:r>
              <a:r>
                <a:rPr kumimoji="1" lang="ja-JP" altLang="en-US" sz="1400" dirty="0"/>
                <a:t>が載っている</a:t>
              </a:r>
              <a:endParaRPr kumimoji="1" lang="en-US" altLang="ja-JP" sz="1400" dirty="0"/>
            </a:p>
            <a:p>
              <a:pPr marL="285750" indent="-285750">
                <a:buFont typeface="Arial" panose="020B0604020202020204" pitchFamily="34" charset="0"/>
                <a:buChar char="•"/>
              </a:pPr>
              <a:endParaRPr kumimoji="1" lang="en-US" altLang="ja-JP" dirty="0"/>
            </a:p>
            <a:p>
              <a:r>
                <a:rPr kumimoji="1" lang="ja-JP" altLang="en-US" sz="1600" b="1" dirty="0"/>
                <a:t>読み出しボード</a:t>
              </a:r>
              <a:r>
                <a:rPr kumimoji="1" lang="en-US" altLang="ja-JP" dirty="0"/>
                <a:t>…</a:t>
              </a:r>
              <a:r>
                <a:rPr kumimoji="1" lang="en-US" altLang="ja-JP" sz="1400" dirty="0"/>
                <a:t>MAX</a:t>
              </a:r>
              <a:r>
                <a:rPr kumimoji="1" lang="ja-JP" altLang="en-US" sz="1400" dirty="0"/>
                <a:t>と</a:t>
              </a:r>
              <a:r>
                <a:rPr kumimoji="1" lang="en-US" altLang="ja-JP" sz="1400" dirty="0"/>
                <a:t>Arduino</a:t>
              </a:r>
              <a:r>
                <a:rPr kumimoji="1" lang="ja-JP" altLang="en-US" sz="1400" dirty="0"/>
                <a:t>で抵抗値の読み出しを行う</a:t>
              </a:r>
              <a:endParaRPr kumimoji="1" lang="ja-JP" altLang="en-US" dirty="0"/>
            </a:p>
          </p:txBody>
        </p:sp>
      </p:grpSp>
      <p:pic>
        <p:nvPicPr>
          <p:cNvPr id="60" name="図 59">
            <a:extLst>
              <a:ext uri="{FF2B5EF4-FFF2-40B4-BE49-F238E27FC236}">
                <a16:creationId xmlns:a16="http://schemas.microsoft.com/office/drawing/2014/main" id="{A88BAC43-B8A9-4648-80BD-AD153D955173}"/>
              </a:ext>
            </a:extLst>
          </p:cNvPr>
          <p:cNvPicPr>
            <a:picLocks noChangeAspect="1"/>
          </p:cNvPicPr>
          <p:nvPr/>
        </p:nvPicPr>
        <p:blipFill rotWithShape="1">
          <a:blip r:embed="rId4"/>
          <a:srcRect l="8637" t="39587" r="28437"/>
          <a:stretch/>
        </p:blipFill>
        <p:spPr>
          <a:xfrm rot="5400000" flipV="1">
            <a:off x="6579501" y="4125790"/>
            <a:ext cx="2177731" cy="2448791"/>
          </a:xfrm>
          <a:prstGeom prst="rect">
            <a:avLst/>
          </a:prstGeom>
        </p:spPr>
      </p:pic>
      <p:pic>
        <p:nvPicPr>
          <p:cNvPr id="29" name="図 28">
            <a:extLst>
              <a:ext uri="{FF2B5EF4-FFF2-40B4-BE49-F238E27FC236}">
                <a16:creationId xmlns:a16="http://schemas.microsoft.com/office/drawing/2014/main" id="{EC2EF8CD-BD25-4775-B65D-46D2B794DDDE}"/>
              </a:ext>
            </a:extLst>
          </p:cNvPr>
          <p:cNvPicPr>
            <a:picLocks noChangeAspect="1"/>
          </p:cNvPicPr>
          <p:nvPr/>
        </p:nvPicPr>
        <p:blipFill>
          <a:blip r:embed="rId5"/>
          <a:stretch>
            <a:fillRect/>
          </a:stretch>
        </p:blipFill>
        <p:spPr>
          <a:xfrm flipH="1">
            <a:off x="1985524" y="4449945"/>
            <a:ext cx="2347620" cy="1989106"/>
          </a:xfrm>
          <a:prstGeom prst="rect">
            <a:avLst/>
          </a:prstGeom>
        </p:spPr>
      </p:pic>
    </p:spTree>
    <p:extLst>
      <p:ext uri="{BB962C8B-B14F-4D97-AF65-F5344CB8AC3E}">
        <p14:creationId xmlns:p14="http://schemas.microsoft.com/office/powerpoint/2010/main" val="233371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7FABF-708D-43D1-9B6F-A61B979E637B}"/>
              </a:ext>
            </a:extLst>
          </p:cNvPr>
          <p:cNvSpPr>
            <a:spLocks noGrp="1"/>
          </p:cNvSpPr>
          <p:nvPr>
            <p:ph type="title"/>
          </p:nvPr>
        </p:nvSpPr>
        <p:spPr>
          <a:xfrm>
            <a:off x="838200" y="18256"/>
            <a:ext cx="10515600" cy="1086644"/>
          </a:xfrm>
        </p:spPr>
        <p:txBody>
          <a:bodyPr/>
          <a:lstStyle/>
          <a:p>
            <a:r>
              <a:rPr kumimoji="1" lang="ja-JP" altLang="en-US" b="1" dirty="0"/>
              <a:t>測定</a:t>
            </a:r>
            <a:r>
              <a:rPr kumimoji="1" lang="en-US" altLang="ja-JP" b="1" dirty="0"/>
              <a:t>(</a:t>
            </a:r>
            <a:r>
              <a:rPr kumimoji="1" lang="ja-JP" altLang="en-US" b="1" dirty="0"/>
              <a:t>恒温槽のみでの冷却</a:t>
            </a:r>
            <a:r>
              <a:rPr kumimoji="1" lang="en-US" altLang="ja-JP" b="1" dirty="0"/>
              <a:t>)</a:t>
            </a:r>
            <a:endParaRPr kumimoji="1" lang="ja-JP" altLang="en-US" b="1" dirty="0"/>
          </a:p>
        </p:txBody>
      </p:sp>
      <p:sp>
        <p:nvSpPr>
          <p:cNvPr id="3" name="コンテンツ プレースホルダー 2">
            <a:extLst>
              <a:ext uri="{FF2B5EF4-FFF2-40B4-BE49-F238E27FC236}">
                <a16:creationId xmlns:a16="http://schemas.microsoft.com/office/drawing/2014/main" id="{9307FF4D-70CA-43F0-9DC1-DC00C2FF8C2E}"/>
              </a:ext>
            </a:extLst>
          </p:cNvPr>
          <p:cNvSpPr>
            <a:spLocks noGrp="1"/>
          </p:cNvSpPr>
          <p:nvPr>
            <p:ph idx="1"/>
          </p:nvPr>
        </p:nvSpPr>
        <p:spPr>
          <a:xfrm>
            <a:off x="262669" y="1236605"/>
            <a:ext cx="6392109" cy="4935992"/>
          </a:xfrm>
        </p:spPr>
        <p:txBody>
          <a:bodyPr>
            <a:normAutofit/>
          </a:bodyPr>
          <a:lstStyle/>
          <a:p>
            <a:pPr marL="0" indent="0">
              <a:buNone/>
            </a:pPr>
            <a:r>
              <a:rPr lang="en-US" altLang="ja-JP" sz="2000" b="1" dirty="0"/>
              <a:t>【</a:t>
            </a:r>
            <a:r>
              <a:rPr lang="ja-JP" altLang="en-US" sz="2000" b="1" dirty="0"/>
              <a:t>測定手順</a:t>
            </a:r>
            <a:r>
              <a:rPr lang="en-US" altLang="ja-JP" sz="2000" b="1" dirty="0"/>
              <a:t>】</a:t>
            </a:r>
          </a:p>
          <a:p>
            <a:r>
              <a:rPr lang="ja-JP" altLang="en-US" sz="1600" dirty="0"/>
              <a:t>熱伝導率の悪いポリスチレン板上にヒーターモジュールを配置。</a:t>
            </a:r>
            <a:r>
              <a:rPr lang="ja-JP" altLang="en-US" sz="1600" b="1" dirty="0"/>
              <a:t>恒温槽のみで冷却し、</a:t>
            </a:r>
            <a:r>
              <a:rPr lang="ja-JP" altLang="en-US" sz="1600" dirty="0"/>
              <a:t>ヒーターモジュールが温度平衡になった時の温度を測定。</a:t>
            </a:r>
            <a:r>
              <a:rPr lang="en-US" altLang="ja-JP" sz="1200" dirty="0"/>
              <a:t>(</a:t>
            </a:r>
            <a:r>
              <a:rPr lang="ja-JP" altLang="en-US" sz="1200" dirty="0"/>
              <a:t>以降ヒーターモジュールの発熱体には</a:t>
            </a:r>
            <a:r>
              <a:rPr lang="en-US" altLang="ja-JP" sz="1200" dirty="0"/>
              <a:t>12.87W</a:t>
            </a:r>
            <a:r>
              <a:rPr lang="ja-JP" altLang="en-US" sz="1200" dirty="0"/>
              <a:t>の発熱をさせる。</a:t>
            </a:r>
            <a:r>
              <a:rPr lang="en-US" altLang="ja-JP" sz="1200" dirty="0"/>
              <a:t>)</a:t>
            </a:r>
            <a:endParaRPr lang="en-US" altLang="ja-JP" sz="1600" dirty="0"/>
          </a:p>
          <a:p>
            <a:pPr marL="0" indent="0">
              <a:buNone/>
            </a:pPr>
            <a:endParaRPr lang="en-US" altLang="ja-JP" sz="1600" dirty="0"/>
          </a:p>
          <a:p>
            <a:pPr marL="0" indent="0">
              <a:buNone/>
            </a:pPr>
            <a:r>
              <a:rPr lang="en-US" altLang="ja-JP" sz="2000" b="1" dirty="0"/>
              <a:t>【</a:t>
            </a:r>
            <a:r>
              <a:rPr lang="ja-JP" altLang="en-US" sz="2000" b="1" dirty="0"/>
              <a:t>結果</a:t>
            </a:r>
            <a:r>
              <a:rPr lang="en-US" altLang="ja-JP" sz="2000" b="1" dirty="0"/>
              <a:t>】</a:t>
            </a:r>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kumimoji="1" lang="en-US" altLang="ja-JP" sz="1600" dirty="0"/>
          </a:p>
        </p:txBody>
      </p:sp>
      <p:sp>
        <p:nvSpPr>
          <p:cNvPr id="4" name="日付プレースホルダー 3">
            <a:extLst>
              <a:ext uri="{FF2B5EF4-FFF2-40B4-BE49-F238E27FC236}">
                <a16:creationId xmlns:a16="http://schemas.microsoft.com/office/drawing/2014/main" id="{5DD1216E-43DB-4D4A-B585-CCB9DA30B92B}"/>
              </a:ext>
            </a:extLst>
          </p:cNvPr>
          <p:cNvSpPr>
            <a:spLocks noGrp="1"/>
          </p:cNvSpPr>
          <p:nvPr>
            <p:ph type="dt" sz="half" idx="10"/>
          </p:nvPr>
        </p:nvSpPr>
        <p:spPr/>
        <p:txBody>
          <a:bodyPr/>
          <a:lstStyle/>
          <a:p>
            <a:fld id="{31FEE9E0-AEC7-4A54-A95E-6763B4DDA5AE}"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D56C0B35-E7C0-41ED-8B64-BBA7B5098556}"/>
              </a:ext>
            </a:extLst>
          </p:cNvPr>
          <p:cNvSpPr>
            <a:spLocks noGrp="1"/>
          </p:cNvSpPr>
          <p:nvPr>
            <p:ph type="ftr" sz="quarter" idx="11"/>
          </p:nvPr>
        </p:nvSpPr>
        <p:spPr/>
        <p:txBody>
          <a:bodyPr/>
          <a:lstStyle/>
          <a:p>
            <a:r>
              <a:rPr kumimoji="1" lang="en-US" altLang="ja-JP"/>
              <a:t>TCHoU</a:t>
            </a:r>
            <a:endParaRPr kumimoji="1" lang="ja-JP" altLang="en-US" dirty="0"/>
          </a:p>
        </p:txBody>
      </p:sp>
      <p:sp>
        <p:nvSpPr>
          <p:cNvPr id="6" name="スライド番号プレースホルダー 5">
            <a:extLst>
              <a:ext uri="{FF2B5EF4-FFF2-40B4-BE49-F238E27FC236}">
                <a16:creationId xmlns:a16="http://schemas.microsoft.com/office/drawing/2014/main" id="{BD4648B1-DFD9-4621-B58E-B6F0F125F5F6}"/>
              </a:ext>
            </a:extLst>
          </p:cNvPr>
          <p:cNvSpPr>
            <a:spLocks noGrp="1"/>
          </p:cNvSpPr>
          <p:nvPr>
            <p:ph type="sldNum" sz="quarter" idx="12"/>
          </p:nvPr>
        </p:nvSpPr>
        <p:spPr/>
        <p:txBody>
          <a:bodyPr/>
          <a:lstStyle/>
          <a:p>
            <a:fld id="{873D15FD-F8EE-4448-9627-910D82C7767E}" type="slidenum">
              <a:rPr kumimoji="1" lang="ja-JP" altLang="en-US" smtClean="0"/>
              <a:t>8</a:t>
            </a:fld>
            <a:endParaRPr kumimoji="1" lang="ja-JP" altLang="en-US"/>
          </a:p>
        </p:txBody>
      </p:sp>
      <p:sp>
        <p:nvSpPr>
          <p:cNvPr id="8" name="コンテンツ プレースホルダー 2">
            <a:extLst>
              <a:ext uri="{FF2B5EF4-FFF2-40B4-BE49-F238E27FC236}">
                <a16:creationId xmlns:a16="http://schemas.microsoft.com/office/drawing/2014/main" id="{450CD1C3-567F-46E8-9541-2002EB23B3D2}"/>
              </a:ext>
            </a:extLst>
          </p:cNvPr>
          <p:cNvSpPr txBox="1">
            <a:spLocks/>
          </p:cNvSpPr>
          <p:nvPr/>
        </p:nvSpPr>
        <p:spPr>
          <a:xfrm>
            <a:off x="6211330" y="1240971"/>
            <a:ext cx="5824151" cy="5577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600" dirty="0"/>
          </a:p>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p:txBody>
      </p:sp>
      <p:sp>
        <p:nvSpPr>
          <p:cNvPr id="34" name="正方形/長方形 33">
            <a:extLst>
              <a:ext uri="{FF2B5EF4-FFF2-40B4-BE49-F238E27FC236}">
                <a16:creationId xmlns:a16="http://schemas.microsoft.com/office/drawing/2014/main" id="{C6243E18-AA92-4BD9-AB20-E51D9A967428}"/>
              </a:ext>
            </a:extLst>
          </p:cNvPr>
          <p:cNvSpPr/>
          <p:nvPr/>
        </p:nvSpPr>
        <p:spPr>
          <a:xfrm>
            <a:off x="11291455" y="3515002"/>
            <a:ext cx="397365" cy="193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D2126A2-93DF-409C-BBE8-BDCF2A521C8E}"/>
              </a:ext>
            </a:extLst>
          </p:cNvPr>
          <p:cNvSpPr/>
          <p:nvPr/>
        </p:nvSpPr>
        <p:spPr>
          <a:xfrm>
            <a:off x="7296588" y="3515002"/>
            <a:ext cx="397365" cy="193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0FB148BC-6855-430F-A936-CE1D62935D18}"/>
              </a:ext>
            </a:extLst>
          </p:cNvPr>
          <p:cNvGrpSpPr/>
          <p:nvPr/>
        </p:nvGrpSpPr>
        <p:grpSpPr>
          <a:xfrm>
            <a:off x="7143722" y="1815562"/>
            <a:ext cx="4519113" cy="4357035"/>
            <a:chOff x="7167423" y="1867403"/>
            <a:chExt cx="4519113" cy="4357035"/>
          </a:xfrm>
        </p:grpSpPr>
        <p:cxnSp>
          <p:nvCxnSpPr>
            <p:cNvPr id="51" name="直線矢印コネクタ 50">
              <a:extLst>
                <a:ext uri="{FF2B5EF4-FFF2-40B4-BE49-F238E27FC236}">
                  <a16:creationId xmlns:a16="http://schemas.microsoft.com/office/drawing/2014/main" id="{B9684810-9326-4DD9-BBAF-4D52EA8D7EE9}"/>
                </a:ext>
              </a:extLst>
            </p:cNvPr>
            <p:cNvCxnSpPr>
              <a:cxnSpLocks/>
            </p:cNvCxnSpPr>
            <p:nvPr/>
          </p:nvCxnSpPr>
          <p:spPr>
            <a:xfrm>
              <a:off x="8707023" y="3315471"/>
              <a:ext cx="347220" cy="1982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4AD12F64-FD2D-4C8A-950F-E9FB134AC587}"/>
                </a:ext>
              </a:extLst>
            </p:cNvPr>
            <p:cNvGrpSpPr/>
            <p:nvPr/>
          </p:nvGrpSpPr>
          <p:grpSpPr>
            <a:xfrm>
              <a:off x="7167423" y="1867403"/>
              <a:ext cx="4519113" cy="4357035"/>
              <a:chOff x="7143722" y="1815562"/>
              <a:chExt cx="4519113" cy="4357035"/>
            </a:xfrm>
          </p:grpSpPr>
          <p:sp>
            <p:nvSpPr>
              <p:cNvPr id="44" name="正方形/長方形 43">
                <a:extLst>
                  <a:ext uri="{FF2B5EF4-FFF2-40B4-BE49-F238E27FC236}">
                    <a16:creationId xmlns:a16="http://schemas.microsoft.com/office/drawing/2014/main" id="{7BBFB14D-1656-41F7-B603-1A644BD6B5F3}"/>
                  </a:ext>
                </a:extLst>
              </p:cNvPr>
              <p:cNvSpPr/>
              <p:nvPr/>
            </p:nvSpPr>
            <p:spPr>
              <a:xfrm>
                <a:off x="8926353" y="3634572"/>
                <a:ext cx="1113244" cy="81879"/>
              </a:xfrm>
              <a:prstGeom prst="rect">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FCD6E6B6-E4FB-482B-8630-3B21106DFEDC}"/>
                  </a:ext>
                </a:extLst>
              </p:cNvPr>
              <p:cNvGrpSpPr/>
              <p:nvPr/>
            </p:nvGrpSpPr>
            <p:grpSpPr>
              <a:xfrm>
                <a:off x="7143722" y="1815562"/>
                <a:ext cx="4519113" cy="4357035"/>
                <a:chOff x="7141828" y="1815562"/>
                <a:chExt cx="4519113" cy="4357035"/>
              </a:xfrm>
            </p:grpSpPr>
            <p:grpSp>
              <p:nvGrpSpPr>
                <p:cNvPr id="9" name="グループ化 8">
                  <a:extLst>
                    <a:ext uri="{FF2B5EF4-FFF2-40B4-BE49-F238E27FC236}">
                      <a16:creationId xmlns:a16="http://schemas.microsoft.com/office/drawing/2014/main" id="{BB3C6F89-AADA-4737-B2D6-884537867EC5}"/>
                    </a:ext>
                  </a:extLst>
                </p:cNvPr>
                <p:cNvGrpSpPr/>
                <p:nvPr/>
              </p:nvGrpSpPr>
              <p:grpSpPr>
                <a:xfrm>
                  <a:off x="8276076" y="3708967"/>
                  <a:ext cx="2498541" cy="2088822"/>
                  <a:chOff x="1212316" y="3399543"/>
                  <a:chExt cx="3322208" cy="2777420"/>
                </a:xfrm>
              </p:grpSpPr>
              <p:sp>
                <p:nvSpPr>
                  <p:cNvPr id="10" name="正方形/長方形 9">
                    <a:extLst>
                      <a:ext uri="{FF2B5EF4-FFF2-40B4-BE49-F238E27FC236}">
                        <a16:creationId xmlns:a16="http://schemas.microsoft.com/office/drawing/2014/main" id="{7C361809-104F-495F-ABD1-19E87A72A161}"/>
                      </a:ext>
                    </a:extLst>
                  </p:cNvPr>
                  <p:cNvSpPr/>
                  <p:nvPr/>
                </p:nvSpPr>
                <p:spPr>
                  <a:xfrm>
                    <a:off x="3461480" y="3535159"/>
                    <a:ext cx="1073044" cy="77041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kumimoji="1" lang="en-US" altLang="ja-JP" sz="1400" b="1" dirty="0"/>
                  </a:p>
                </p:txBody>
              </p:sp>
              <p:grpSp>
                <p:nvGrpSpPr>
                  <p:cNvPr id="11" name="グループ化 10">
                    <a:extLst>
                      <a:ext uri="{FF2B5EF4-FFF2-40B4-BE49-F238E27FC236}">
                        <a16:creationId xmlns:a16="http://schemas.microsoft.com/office/drawing/2014/main" id="{8EDD318D-B41B-49ED-8AB0-67A6E6055563}"/>
                      </a:ext>
                    </a:extLst>
                  </p:cNvPr>
                  <p:cNvGrpSpPr/>
                  <p:nvPr/>
                </p:nvGrpSpPr>
                <p:grpSpPr>
                  <a:xfrm>
                    <a:off x="1212316" y="3399543"/>
                    <a:ext cx="3322208" cy="2777420"/>
                    <a:chOff x="1212316" y="3399543"/>
                    <a:chExt cx="3322208" cy="2777420"/>
                  </a:xfrm>
                </p:grpSpPr>
                <p:sp>
                  <p:nvSpPr>
                    <p:cNvPr id="12" name="正方形/長方形 11">
                      <a:extLst>
                        <a:ext uri="{FF2B5EF4-FFF2-40B4-BE49-F238E27FC236}">
                          <a16:creationId xmlns:a16="http://schemas.microsoft.com/office/drawing/2014/main" id="{6695A11B-D341-48FB-BBF7-B488F925EBF9}"/>
                        </a:ext>
                      </a:extLst>
                    </p:cNvPr>
                    <p:cNvSpPr/>
                    <p:nvPr/>
                  </p:nvSpPr>
                  <p:spPr>
                    <a:xfrm>
                      <a:off x="1212316" y="3535159"/>
                      <a:ext cx="999371" cy="76294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p>
                    <a:p>
                      <a:pPr algn="ctr"/>
                      <a:endParaRPr lang="en-US" altLang="ja-JP" sz="1400" b="1" dirty="0"/>
                    </a:p>
                  </p:txBody>
                </p:sp>
                <p:sp>
                  <p:nvSpPr>
                    <p:cNvPr id="13" name="正方形/長方形 12">
                      <a:extLst>
                        <a:ext uri="{FF2B5EF4-FFF2-40B4-BE49-F238E27FC236}">
                          <a16:creationId xmlns:a16="http://schemas.microsoft.com/office/drawing/2014/main" id="{82A3307D-6FE4-42CF-884E-7E7FB531F7F2}"/>
                        </a:ext>
                      </a:extLst>
                    </p:cNvPr>
                    <p:cNvSpPr/>
                    <p:nvPr/>
                  </p:nvSpPr>
                  <p:spPr>
                    <a:xfrm>
                      <a:off x="1214202" y="5670510"/>
                      <a:ext cx="3320322" cy="5064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b="1" dirty="0"/>
                    </a:p>
                  </p:txBody>
                </p:sp>
                <p:sp>
                  <p:nvSpPr>
                    <p:cNvPr id="14" name="正方形/長方形 13">
                      <a:extLst>
                        <a:ext uri="{FF2B5EF4-FFF2-40B4-BE49-F238E27FC236}">
                          <a16:creationId xmlns:a16="http://schemas.microsoft.com/office/drawing/2014/main" id="{1E4D6969-FAB2-4C00-9020-E62F21452F38}"/>
                        </a:ext>
                      </a:extLst>
                    </p:cNvPr>
                    <p:cNvSpPr/>
                    <p:nvPr/>
                  </p:nvSpPr>
                  <p:spPr>
                    <a:xfrm>
                      <a:off x="1214202" y="4305569"/>
                      <a:ext cx="3320322" cy="135336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5" name="正方形/長方形 14">
                      <a:extLst>
                        <a:ext uri="{FF2B5EF4-FFF2-40B4-BE49-F238E27FC236}">
                          <a16:creationId xmlns:a16="http://schemas.microsoft.com/office/drawing/2014/main" id="{10212B69-7358-4339-B82A-22D6DD117D60}"/>
                        </a:ext>
                      </a:extLst>
                    </p:cNvPr>
                    <p:cNvSpPr/>
                    <p:nvPr/>
                  </p:nvSpPr>
                  <p:spPr>
                    <a:xfrm>
                      <a:off x="2209801" y="3941613"/>
                      <a:ext cx="1251679" cy="36806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16" name="正方形/長方形 15">
                      <a:extLst>
                        <a:ext uri="{FF2B5EF4-FFF2-40B4-BE49-F238E27FC236}">
                          <a16:creationId xmlns:a16="http://schemas.microsoft.com/office/drawing/2014/main" id="{C94CCB2B-EFD4-4DB5-8988-243623775F2D}"/>
                        </a:ext>
                      </a:extLst>
                    </p:cNvPr>
                    <p:cNvSpPr/>
                    <p:nvPr/>
                  </p:nvSpPr>
                  <p:spPr>
                    <a:xfrm>
                      <a:off x="1901288" y="3539259"/>
                      <a:ext cx="1983107" cy="394149"/>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endParaRPr kumimoji="1" lang="ja-JP" altLang="en-US" b="1" dirty="0"/>
                    </a:p>
                  </p:txBody>
                </p:sp>
                <p:sp>
                  <p:nvSpPr>
                    <p:cNvPr id="17" name="正方形/長方形 16">
                      <a:extLst>
                        <a:ext uri="{FF2B5EF4-FFF2-40B4-BE49-F238E27FC236}">
                          <a16:creationId xmlns:a16="http://schemas.microsoft.com/office/drawing/2014/main" id="{DABE9FE5-AD09-499E-9C86-A48946428D00}"/>
                        </a:ext>
                      </a:extLst>
                    </p:cNvPr>
                    <p:cNvSpPr/>
                    <p:nvPr/>
                  </p:nvSpPr>
                  <p:spPr>
                    <a:xfrm>
                      <a:off x="2263201" y="3399543"/>
                      <a:ext cx="1133632" cy="158939"/>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220C3C77-108C-4404-AC03-E596EBDB1BD8}"/>
                        </a:ext>
                      </a:extLst>
                    </p:cNvPr>
                    <p:cNvCxnSpPr>
                      <a:cxnSpLocks/>
                    </p:cNvCxnSpPr>
                    <p:nvPr/>
                  </p:nvCxnSpPr>
                  <p:spPr>
                    <a:xfrm>
                      <a:off x="2209801" y="4120622"/>
                      <a:ext cx="1251679"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3" name="グループ化 22">
                  <a:extLst>
                    <a:ext uri="{FF2B5EF4-FFF2-40B4-BE49-F238E27FC236}">
                      <a16:creationId xmlns:a16="http://schemas.microsoft.com/office/drawing/2014/main" id="{CE35D1C4-AF91-401B-AE95-91BDC35D387A}"/>
                    </a:ext>
                  </a:extLst>
                </p:cNvPr>
                <p:cNvGrpSpPr/>
                <p:nvPr/>
              </p:nvGrpSpPr>
              <p:grpSpPr>
                <a:xfrm>
                  <a:off x="7324467" y="1815562"/>
                  <a:ext cx="4336474" cy="4357035"/>
                  <a:chOff x="7357110" y="1819927"/>
                  <a:chExt cx="4336474" cy="4357035"/>
                </a:xfrm>
                <a:solidFill>
                  <a:srgbClr val="00B0F0"/>
                </a:solidFill>
              </p:grpSpPr>
              <p:sp>
                <p:nvSpPr>
                  <p:cNvPr id="20" name="フレーム 19">
                    <a:extLst>
                      <a:ext uri="{FF2B5EF4-FFF2-40B4-BE49-F238E27FC236}">
                        <a16:creationId xmlns:a16="http://schemas.microsoft.com/office/drawing/2014/main" id="{8420B323-0CE2-4E73-8810-49A452200DD5}"/>
                      </a:ext>
                    </a:extLst>
                  </p:cNvPr>
                  <p:cNvSpPr/>
                  <p:nvPr/>
                </p:nvSpPr>
                <p:spPr>
                  <a:xfrm>
                    <a:off x="7357110" y="1828799"/>
                    <a:ext cx="4336474" cy="4348163"/>
                  </a:xfrm>
                  <a:prstGeom prst="frame">
                    <a:avLst>
                      <a:gd name="adj1" fmla="val 8148"/>
                    </a:avLst>
                  </a:prstGeom>
                  <a:grpFill/>
                  <a:ln w="28575">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kumimoji="1" lang="ja-JP" altLang="en-US" dirty="0">
                      <a:solidFill>
                        <a:schemeClr val="tx1"/>
                      </a:solidFill>
                    </a:endParaRPr>
                  </a:p>
                </p:txBody>
              </p:sp>
              <p:sp>
                <p:nvSpPr>
                  <p:cNvPr id="22" name="テキスト ボックス 21">
                    <a:extLst>
                      <a:ext uri="{FF2B5EF4-FFF2-40B4-BE49-F238E27FC236}">
                        <a16:creationId xmlns:a16="http://schemas.microsoft.com/office/drawing/2014/main" id="{8F0AB0B5-E2C9-4342-A07E-6FD4D7428A09}"/>
                      </a:ext>
                    </a:extLst>
                  </p:cNvPr>
                  <p:cNvSpPr txBox="1"/>
                  <p:nvPr/>
                </p:nvSpPr>
                <p:spPr>
                  <a:xfrm>
                    <a:off x="8419940" y="1819927"/>
                    <a:ext cx="2122222" cy="369332"/>
                  </a:xfrm>
                  <a:prstGeom prst="rect">
                    <a:avLst/>
                  </a:prstGeom>
                  <a:grpFill/>
                  <a:ln>
                    <a:solidFill>
                      <a:srgbClr val="00B0F0"/>
                    </a:solidFill>
                  </a:ln>
                </p:spPr>
                <p:txBody>
                  <a:bodyPr wrap="square" rtlCol="0">
                    <a:spAutoFit/>
                  </a:bodyPr>
                  <a:lstStyle/>
                  <a:p>
                    <a:r>
                      <a:rPr kumimoji="1" lang="ja-JP" altLang="en-US" b="1" dirty="0">
                        <a:solidFill>
                          <a:schemeClr val="bg1"/>
                        </a:solidFill>
                      </a:rPr>
                      <a:t>恒温槽</a:t>
                    </a:r>
                    <a:r>
                      <a:rPr kumimoji="1" lang="en-US" altLang="ja-JP" b="1" dirty="0">
                        <a:solidFill>
                          <a:schemeClr val="bg1"/>
                        </a:solidFill>
                      </a:rPr>
                      <a:t>(-45</a:t>
                    </a:r>
                    <a:r>
                      <a:rPr kumimoji="1" lang="ja-JP" altLang="en-US" b="1" dirty="0">
                        <a:solidFill>
                          <a:schemeClr val="bg1"/>
                        </a:solidFill>
                      </a:rPr>
                      <a:t>℃設定</a:t>
                    </a:r>
                    <a:r>
                      <a:rPr kumimoji="1" lang="en-US" altLang="ja-JP" b="1" dirty="0">
                        <a:solidFill>
                          <a:schemeClr val="bg1"/>
                        </a:solidFill>
                      </a:rPr>
                      <a:t>)</a:t>
                    </a:r>
                    <a:endParaRPr kumimoji="1" lang="ja-JP" altLang="en-US" b="1" dirty="0">
                      <a:solidFill>
                        <a:schemeClr val="bg1"/>
                      </a:solidFill>
                    </a:endParaRPr>
                  </a:p>
                </p:txBody>
              </p:sp>
            </p:grpSp>
            <p:grpSp>
              <p:nvGrpSpPr>
                <p:cNvPr id="43" name="グループ化 42">
                  <a:extLst>
                    <a:ext uri="{FF2B5EF4-FFF2-40B4-BE49-F238E27FC236}">
                      <a16:creationId xmlns:a16="http://schemas.microsoft.com/office/drawing/2014/main" id="{3ADB7F6B-EA71-41BD-8214-EEA654DA9399}"/>
                    </a:ext>
                  </a:extLst>
                </p:cNvPr>
                <p:cNvGrpSpPr/>
                <p:nvPr/>
              </p:nvGrpSpPr>
              <p:grpSpPr>
                <a:xfrm>
                  <a:off x="7141828" y="3463007"/>
                  <a:ext cx="2777163" cy="163909"/>
                  <a:chOff x="7141828" y="3398553"/>
                  <a:chExt cx="2777163" cy="163909"/>
                </a:xfrm>
              </p:grpSpPr>
              <p:sp>
                <p:nvSpPr>
                  <p:cNvPr id="41" name="正方形/長方形 40">
                    <a:extLst>
                      <a:ext uri="{FF2B5EF4-FFF2-40B4-BE49-F238E27FC236}">
                        <a16:creationId xmlns:a16="http://schemas.microsoft.com/office/drawing/2014/main" id="{BB50FB0C-9448-40E1-A757-6F816A06E8FB}"/>
                      </a:ext>
                    </a:extLst>
                  </p:cNvPr>
                  <p:cNvSpPr/>
                  <p:nvPr/>
                </p:nvSpPr>
                <p:spPr>
                  <a:xfrm>
                    <a:off x="7141828" y="3515002"/>
                    <a:ext cx="1912415" cy="4571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FDAA379B-97EB-42F3-BAA2-F39D8CF0DA3C}"/>
                      </a:ext>
                    </a:extLst>
                  </p:cNvPr>
                  <p:cNvSpPr/>
                  <p:nvPr/>
                </p:nvSpPr>
                <p:spPr>
                  <a:xfrm>
                    <a:off x="9054243" y="3398553"/>
                    <a:ext cx="864748" cy="16390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12.</a:t>
                    </a:r>
                    <a:r>
                      <a:rPr kumimoji="1" lang="ja-JP" altLang="en-US" sz="1100" b="1" dirty="0">
                        <a:solidFill>
                          <a:schemeClr val="tx1"/>
                        </a:solidFill>
                      </a:rPr>
                      <a:t>９</a:t>
                    </a:r>
                    <a:r>
                      <a:rPr kumimoji="1" lang="en-US" altLang="ja-JP" sz="1050" b="1" dirty="0">
                        <a:solidFill>
                          <a:schemeClr val="tx1"/>
                        </a:solidFill>
                      </a:rPr>
                      <a:t>W</a:t>
                    </a:r>
                    <a:endParaRPr kumimoji="1" lang="ja-JP" altLang="en-US" sz="1050" b="1" dirty="0">
                      <a:solidFill>
                        <a:schemeClr val="tx1"/>
                      </a:solidFill>
                    </a:endParaRPr>
                  </a:p>
                </p:txBody>
              </p:sp>
            </p:grpSp>
            <p:sp>
              <p:nvSpPr>
                <p:cNvPr id="45" name="テキスト ボックス 44">
                  <a:extLst>
                    <a:ext uri="{FF2B5EF4-FFF2-40B4-BE49-F238E27FC236}">
                      <a16:creationId xmlns:a16="http://schemas.microsoft.com/office/drawing/2014/main" id="{AF85926E-6EC8-463E-BF21-CD0B4445A9DE}"/>
                    </a:ext>
                  </a:extLst>
                </p:cNvPr>
                <p:cNvSpPr txBox="1"/>
                <p:nvPr/>
              </p:nvSpPr>
              <p:spPr>
                <a:xfrm>
                  <a:off x="10154927" y="2728826"/>
                  <a:ext cx="346249" cy="1223412"/>
                </a:xfrm>
                <a:prstGeom prst="rect">
                  <a:avLst/>
                </a:prstGeom>
                <a:noFill/>
              </p:spPr>
              <p:txBody>
                <a:bodyPr vert="eaVert" wrap="square" rtlCol="0">
                  <a:spAutoFit/>
                </a:bodyPr>
                <a:lstStyle/>
                <a:p>
                  <a:r>
                    <a:rPr kumimoji="1" lang="ja-JP" altLang="en-US" sz="1050" b="1" dirty="0"/>
                    <a:t>ポリスチレン板</a:t>
                  </a:r>
                </a:p>
              </p:txBody>
            </p:sp>
            <p:cxnSp>
              <p:nvCxnSpPr>
                <p:cNvPr id="47" name="直線矢印コネクタ 46">
                  <a:extLst>
                    <a:ext uri="{FF2B5EF4-FFF2-40B4-BE49-F238E27FC236}">
                      <a16:creationId xmlns:a16="http://schemas.microsoft.com/office/drawing/2014/main" id="{93ADF818-4EF1-4AC3-8044-090082B1D9A5}"/>
                    </a:ext>
                  </a:extLst>
                </p:cNvPr>
                <p:cNvCxnSpPr>
                  <a:endCxn id="44" idx="3"/>
                </p:cNvCxnSpPr>
                <p:nvPr/>
              </p:nvCxnSpPr>
              <p:spPr>
                <a:xfrm flipH="1">
                  <a:off x="10039597" y="3251200"/>
                  <a:ext cx="201683" cy="4243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783A3016-EB7B-4B3B-94AB-9714FDF4C670}"/>
                    </a:ext>
                  </a:extLst>
                </p:cNvPr>
                <p:cNvSpPr txBox="1"/>
                <p:nvPr/>
              </p:nvSpPr>
              <p:spPr>
                <a:xfrm>
                  <a:off x="8235237" y="2472455"/>
                  <a:ext cx="507831" cy="1399799"/>
                </a:xfrm>
                <a:prstGeom prst="rect">
                  <a:avLst/>
                </a:prstGeom>
                <a:noFill/>
              </p:spPr>
              <p:txBody>
                <a:bodyPr vert="eaVert" wrap="square" rtlCol="0">
                  <a:spAutoFit/>
                </a:bodyPr>
                <a:lstStyle/>
                <a:p>
                  <a:pPr algn="ctr"/>
                  <a:r>
                    <a:rPr kumimoji="1" lang="ja-JP" altLang="en-US" sz="1050" b="1" dirty="0"/>
                    <a:t>ヒーターモジュール　センサー部</a:t>
                  </a:r>
                </a:p>
              </p:txBody>
            </p:sp>
          </p:grpSp>
        </p:grpSp>
      </p:grpSp>
      <p:grpSp>
        <p:nvGrpSpPr>
          <p:cNvPr id="27" name="グループ化 26">
            <a:extLst>
              <a:ext uri="{FF2B5EF4-FFF2-40B4-BE49-F238E27FC236}">
                <a16:creationId xmlns:a16="http://schemas.microsoft.com/office/drawing/2014/main" id="{268A6860-1E42-462E-843C-9E778090ABF4}"/>
              </a:ext>
            </a:extLst>
          </p:cNvPr>
          <p:cNvGrpSpPr/>
          <p:nvPr/>
        </p:nvGrpSpPr>
        <p:grpSpPr>
          <a:xfrm>
            <a:off x="1219647" y="2472455"/>
            <a:ext cx="4805673" cy="2692617"/>
            <a:chOff x="1079056" y="2273283"/>
            <a:chExt cx="4805673" cy="2886335"/>
          </a:xfrm>
        </p:grpSpPr>
        <p:graphicFrame>
          <p:nvGraphicFramePr>
            <p:cNvPr id="36" name="グラフ 35">
              <a:extLst>
                <a:ext uri="{FF2B5EF4-FFF2-40B4-BE49-F238E27FC236}">
                  <a16:creationId xmlns:a16="http://schemas.microsoft.com/office/drawing/2014/main" id="{CF075762-61A7-4D1A-A4A2-731C891B8230}"/>
                </a:ext>
              </a:extLst>
            </p:cNvPr>
            <p:cNvGraphicFramePr>
              <a:graphicFrameLocks/>
            </p:cNvGraphicFramePr>
            <p:nvPr>
              <p:extLst>
                <p:ext uri="{D42A27DB-BD31-4B8C-83A1-F6EECF244321}">
                  <p14:modId xmlns:p14="http://schemas.microsoft.com/office/powerpoint/2010/main" val="1228413200"/>
                </p:ext>
              </p:extLst>
            </p:nvPr>
          </p:nvGraphicFramePr>
          <p:xfrm>
            <a:off x="1079056" y="2273283"/>
            <a:ext cx="4805673" cy="2886335"/>
          </p:xfrm>
          <a:graphic>
            <a:graphicData uri="http://schemas.openxmlformats.org/drawingml/2006/chart">
              <c:chart xmlns:c="http://schemas.openxmlformats.org/drawingml/2006/chart" xmlns:r="http://schemas.openxmlformats.org/officeDocument/2006/relationships" r:id="rId2"/>
            </a:graphicData>
          </a:graphic>
        </p:graphicFrame>
        <p:sp>
          <p:nvSpPr>
            <p:cNvPr id="40" name="テキスト ボックス 39">
              <a:extLst>
                <a:ext uri="{FF2B5EF4-FFF2-40B4-BE49-F238E27FC236}">
                  <a16:creationId xmlns:a16="http://schemas.microsoft.com/office/drawing/2014/main" id="{0BD35DB3-FC8E-4F70-A05E-B9D316034708}"/>
                </a:ext>
              </a:extLst>
            </p:cNvPr>
            <p:cNvSpPr txBox="1"/>
            <p:nvPr/>
          </p:nvSpPr>
          <p:spPr>
            <a:xfrm>
              <a:off x="4291640" y="3208518"/>
              <a:ext cx="507831" cy="712179"/>
            </a:xfrm>
            <a:prstGeom prst="rect">
              <a:avLst/>
            </a:prstGeom>
            <a:noFill/>
          </p:spPr>
          <p:txBody>
            <a:bodyPr vert="eaVert" wrap="square" rtlCol="0">
              <a:spAutoFit/>
            </a:bodyPr>
            <a:lstStyle/>
            <a:p>
              <a:r>
                <a:rPr lang="ja-JP" altLang="en-US" sz="1050" b="1" dirty="0"/>
                <a:t>発熱後</a:t>
              </a:r>
              <a:endParaRPr kumimoji="1" lang="ja-JP" altLang="en-US" sz="1050" b="1" dirty="0"/>
            </a:p>
          </p:txBody>
        </p:sp>
      </p:grpSp>
      <p:grpSp>
        <p:nvGrpSpPr>
          <p:cNvPr id="46" name="グループ化 45">
            <a:extLst>
              <a:ext uri="{FF2B5EF4-FFF2-40B4-BE49-F238E27FC236}">
                <a16:creationId xmlns:a16="http://schemas.microsoft.com/office/drawing/2014/main" id="{C864F3C9-2D0D-4A75-9BFA-05B596F52CBA}"/>
              </a:ext>
            </a:extLst>
          </p:cNvPr>
          <p:cNvGrpSpPr/>
          <p:nvPr/>
        </p:nvGrpSpPr>
        <p:grpSpPr>
          <a:xfrm>
            <a:off x="704918" y="5068269"/>
            <a:ext cx="5641511" cy="1341840"/>
            <a:chOff x="5991915" y="2999317"/>
            <a:chExt cx="5719011" cy="2760044"/>
          </a:xfrm>
        </p:grpSpPr>
        <p:sp>
          <p:nvSpPr>
            <p:cNvPr id="48" name="正方形/長方形 47">
              <a:extLst>
                <a:ext uri="{FF2B5EF4-FFF2-40B4-BE49-F238E27FC236}">
                  <a16:creationId xmlns:a16="http://schemas.microsoft.com/office/drawing/2014/main" id="{B4EEB73F-6D54-4B70-9036-21B3E7904746}"/>
                </a:ext>
              </a:extLst>
            </p:cNvPr>
            <p:cNvSpPr/>
            <p:nvPr/>
          </p:nvSpPr>
          <p:spPr>
            <a:xfrm>
              <a:off x="6051762" y="3198432"/>
              <a:ext cx="5522208" cy="23402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kumimoji="1" lang="ja-JP" altLang="en-US" sz="1600" dirty="0">
                  <a:solidFill>
                    <a:schemeClr val="tx1"/>
                  </a:solidFill>
                </a:rPr>
                <a:t>ヒーターモジュール発熱後はモジュール温度は</a:t>
              </a:r>
              <a:r>
                <a:rPr kumimoji="1" lang="en-US" altLang="ja-JP" sz="1600" b="1" dirty="0">
                  <a:solidFill>
                    <a:srgbClr val="FF0000"/>
                  </a:solidFill>
                </a:rPr>
                <a:t>46.3</a:t>
              </a:r>
              <a:r>
                <a:rPr kumimoji="1" lang="ja-JP" altLang="en-US" sz="1600" b="1" dirty="0">
                  <a:solidFill>
                    <a:srgbClr val="FF0000"/>
                  </a:solidFill>
                </a:rPr>
                <a:t>℃</a:t>
              </a:r>
              <a:r>
                <a:rPr kumimoji="1" lang="ja-JP" altLang="en-US" sz="1600" dirty="0">
                  <a:solidFill>
                    <a:schemeClr val="tx1"/>
                  </a:solidFill>
                </a:rPr>
                <a:t>で温度平衡</a:t>
              </a:r>
              <a:r>
                <a:rPr lang="ja-JP" altLang="en-US" sz="1600" dirty="0">
                  <a:solidFill>
                    <a:schemeClr val="tx1"/>
                  </a:solidFill>
                </a:rPr>
                <a:t>に。</a:t>
              </a:r>
              <a:r>
                <a:rPr lang="en-US" altLang="ja-JP" sz="1600" dirty="0">
                  <a:solidFill>
                    <a:schemeClr val="tx1"/>
                  </a:solidFill>
                </a:rPr>
                <a:t>(</a:t>
              </a:r>
              <a:r>
                <a:rPr lang="ja-JP" altLang="en-US" sz="1600" dirty="0">
                  <a:solidFill>
                    <a:schemeClr val="tx1"/>
                  </a:solidFill>
                </a:rPr>
                <a:t>槽内は</a:t>
              </a:r>
              <a:r>
                <a:rPr lang="en-US" altLang="ja-JP" sz="1600" dirty="0">
                  <a:solidFill>
                    <a:schemeClr val="tx1"/>
                  </a:solidFill>
                </a:rPr>
                <a:t>-38.1</a:t>
              </a:r>
              <a:r>
                <a:rPr lang="ja-JP" altLang="en-US" sz="1600" dirty="0">
                  <a:solidFill>
                    <a:schemeClr val="tx1"/>
                  </a:solidFill>
                </a:rPr>
                <a:t>℃</a:t>
              </a:r>
              <a:r>
                <a:rPr lang="en-US" altLang="ja-JP" sz="1600" dirty="0">
                  <a:solidFill>
                    <a:schemeClr val="tx1"/>
                  </a:solidFill>
                </a:rPr>
                <a:t>)</a:t>
              </a:r>
              <a:endParaRPr kumimoji="1" lang="en-US" altLang="ja-JP" sz="1600" dirty="0">
                <a:solidFill>
                  <a:schemeClr val="tx1"/>
                </a:solidFill>
              </a:endParaRPr>
            </a:p>
            <a:p>
              <a:pPr algn="ctr"/>
              <a:r>
                <a:rPr kumimoji="1" lang="ja-JP" altLang="en-US" sz="1600" dirty="0">
                  <a:solidFill>
                    <a:schemeClr val="tx1"/>
                  </a:solidFill>
                </a:rPr>
                <a:t>→</a:t>
              </a:r>
              <a:r>
                <a:rPr kumimoji="1" lang="ja-JP" altLang="en-US" sz="1600" b="1" dirty="0">
                  <a:solidFill>
                    <a:schemeClr val="tx1"/>
                  </a:solidFill>
                </a:rPr>
                <a:t>恒温槽のみでは冷却性能は</a:t>
              </a:r>
              <a:r>
                <a:rPr kumimoji="1" lang="en-US" altLang="ja-JP" sz="1600" b="1" dirty="0">
                  <a:solidFill>
                    <a:schemeClr val="tx1"/>
                  </a:solidFill>
                </a:rPr>
                <a:t>×</a:t>
              </a:r>
              <a:endParaRPr kumimoji="1" lang="ja-JP" altLang="en-US" sz="1600" b="1" dirty="0">
                <a:solidFill>
                  <a:schemeClr val="tx1"/>
                </a:solidFill>
              </a:endParaRPr>
            </a:p>
          </p:txBody>
        </p:sp>
        <p:sp>
          <p:nvSpPr>
            <p:cNvPr id="49" name="フレーム 48">
              <a:extLst>
                <a:ext uri="{FF2B5EF4-FFF2-40B4-BE49-F238E27FC236}">
                  <a16:creationId xmlns:a16="http://schemas.microsoft.com/office/drawing/2014/main" id="{D0FC22C1-818F-40E1-9123-50C4CE478E33}"/>
                </a:ext>
              </a:extLst>
            </p:cNvPr>
            <p:cNvSpPr/>
            <p:nvPr/>
          </p:nvSpPr>
          <p:spPr>
            <a:xfrm>
              <a:off x="5991915" y="2999317"/>
              <a:ext cx="5719011" cy="2760044"/>
            </a:xfrm>
            <a:prstGeom prst="frame">
              <a:avLst>
                <a:gd name="adj1" fmla="val 8366"/>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kumimoji="1" lang="en-US" altLang="ja-JP" dirty="0">
                <a:solidFill>
                  <a:schemeClr val="tx1"/>
                </a:solidFill>
              </a:endParaRPr>
            </a:p>
            <a:p>
              <a:endParaRPr kumimoji="1" lang="ja-JP" altLang="en-US" dirty="0">
                <a:solidFill>
                  <a:schemeClr val="tx1"/>
                </a:solidFill>
              </a:endParaRPr>
            </a:p>
          </p:txBody>
        </p:sp>
      </p:grpSp>
      <p:sp>
        <p:nvSpPr>
          <p:cNvPr id="24" name="テキスト ボックス 23">
            <a:extLst>
              <a:ext uri="{FF2B5EF4-FFF2-40B4-BE49-F238E27FC236}">
                <a16:creationId xmlns:a16="http://schemas.microsoft.com/office/drawing/2014/main" id="{5024059E-E285-4600-A257-B77EA31FF367}"/>
              </a:ext>
            </a:extLst>
          </p:cNvPr>
          <p:cNvSpPr txBox="1"/>
          <p:nvPr/>
        </p:nvSpPr>
        <p:spPr>
          <a:xfrm>
            <a:off x="3939170" y="4780947"/>
            <a:ext cx="2573269" cy="253916"/>
          </a:xfrm>
          <a:prstGeom prst="rect">
            <a:avLst/>
          </a:prstGeom>
          <a:noFill/>
        </p:spPr>
        <p:txBody>
          <a:bodyPr wrap="square" rtlCol="0">
            <a:spAutoFit/>
          </a:bodyPr>
          <a:lstStyle/>
          <a:p>
            <a:r>
              <a:rPr kumimoji="1" lang="en-US" altLang="ja-JP" sz="1050" b="1" dirty="0"/>
              <a:t>※</a:t>
            </a:r>
            <a:r>
              <a:rPr kumimoji="1" lang="ja-JP" altLang="en-US" sz="1050" b="1" dirty="0"/>
              <a:t>経過時間は</a:t>
            </a:r>
            <a:r>
              <a:rPr kumimoji="1" lang="en-US" altLang="ja-JP" sz="1050" b="1" dirty="0"/>
              <a:t>5</a:t>
            </a:r>
            <a:r>
              <a:rPr kumimoji="1" lang="ja-JP" altLang="en-US" sz="1050" b="1" dirty="0"/>
              <a:t>分程度の不定性有</a:t>
            </a:r>
          </a:p>
        </p:txBody>
      </p:sp>
    </p:spTree>
    <p:extLst>
      <p:ext uri="{BB962C8B-B14F-4D97-AF65-F5344CB8AC3E}">
        <p14:creationId xmlns:p14="http://schemas.microsoft.com/office/powerpoint/2010/main" val="186412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7FABF-708D-43D1-9B6F-A61B979E637B}"/>
              </a:ext>
            </a:extLst>
          </p:cNvPr>
          <p:cNvSpPr>
            <a:spLocks noGrp="1"/>
          </p:cNvSpPr>
          <p:nvPr>
            <p:ph type="title"/>
          </p:nvPr>
        </p:nvSpPr>
        <p:spPr>
          <a:xfrm>
            <a:off x="838200" y="18256"/>
            <a:ext cx="10515600" cy="1086644"/>
          </a:xfrm>
        </p:spPr>
        <p:txBody>
          <a:bodyPr/>
          <a:lstStyle/>
          <a:p>
            <a:r>
              <a:rPr kumimoji="1" lang="ja-JP" altLang="en-US" b="1" dirty="0"/>
              <a:t>測定</a:t>
            </a:r>
            <a:r>
              <a:rPr kumimoji="1" lang="en-US" altLang="ja-JP" b="1" dirty="0"/>
              <a:t>(</a:t>
            </a:r>
            <a:r>
              <a:rPr lang="ja-JP" altLang="en-US" b="1" dirty="0"/>
              <a:t>最適電流</a:t>
            </a:r>
            <a:r>
              <a:rPr kumimoji="1" lang="en-US" altLang="ja-JP" b="1" dirty="0"/>
              <a:t>)</a:t>
            </a:r>
            <a:endParaRPr kumimoji="1" lang="ja-JP" altLang="en-US" b="1" dirty="0"/>
          </a:p>
        </p:txBody>
      </p:sp>
      <p:sp>
        <p:nvSpPr>
          <p:cNvPr id="3" name="コンテンツ プレースホルダー 2">
            <a:extLst>
              <a:ext uri="{FF2B5EF4-FFF2-40B4-BE49-F238E27FC236}">
                <a16:creationId xmlns:a16="http://schemas.microsoft.com/office/drawing/2014/main" id="{9307FF4D-70CA-43F0-9DC1-DC00C2FF8C2E}"/>
              </a:ext>
            </a:extLst>
          </p:cNvPr>
          <p:cNvSpPr>
            <a:spLocks noGrp="1"/>
          </p:cNvSpPr>
          <p:nvPr>
            <p:ph idx="1"/>
          </p:nvPr>
        </p:nvSpPr>
        <p:spPr>
          <a:xfrm>
            <a:off x="262669" y="1228742"/>
            <a:ext cx="6993877" cy="4943855"/>
          </a:xfrm>
        </p:spPr>
        <p:txBody>
          <a:bodyPr>
            <a:normAutofit/>
          </a:bodyPr>
          <a:lstStyle/>
          <a:p>
            <a:pPr marL="0" indent="0">
              <a:buNone/>
            </a:pPr>
            <a:r>
              <a:rPr lang="en-US" altLang="ja-JP" sz="2000" b="1" dirty="0"/>
              <a:t>【</a:t>
            </a:r>
            <a:r>
              <a:rPr lang="ja-JP" altLang="en-US" sz="2000" b="1" dirty="0"/>
              <a:t>測定手順</a:t>
            </a:r>
            <a:r>
              <a:rPr lang="en-US" altLang="ja-JP" sz="2000" b="1" dirty="0"/>
              <a:t>】</a:t>
            </a:r>
          </a:p>
          <a:p>
            <a:r>
              <a:rPr lang="ja-JP" altLang="en-US" sz="1600" dirty="0"/>
              <a:t>発熱をさせつつ銅ペルチェユニット、</a:t>
            </a:r>
            <a:r>
              <a:rPr lang="en-US" altLang="ja-JP" sz="1600" dirty="0"/>
              <a:t>Laird</a:t>
            </a:r>
            <a:r>
              <a:rPr lang="ja-JP" altLang="en-US" sz="1600" dirty="0"/>
              <a:t>ペルチェに流す電流を変えながらヒーターモジュールの最低到達温度を測定。</a:t>
            </a:r>
            <a:endParaRPr lang="en-US" altLang="ja-JP" sz="1600" dirty="0"/>
          </a:p>
          <a:p>
            <a:endParaRPr lang="en-US" altLang="ja-JP" sz="1600" dirty="0"/>
          </a:p>
          <a:p>
            <a:pPr marL="0" indent="0">
              <a:buNone/>
            </a:pPr>
            <a:r>
              <a:rPr lang="en-US" altLang="ja-JP" sz="2000" b="1" dirty="0"/>
              <a:t>【</a:t>
            </a:r>
            <a:r>
              <a:rPr lang="ja-JP" altLang="en-US" sz="2000" b="1" dirty="0"/>
              <a:t>結果</a:t>
            </a:r>
            <a:r>
              <a:rPr lang="en-US" altLang="ja-JP" sz="2000" b="1" dirty="0"/>
              <a:t>】</a:t>
            </a:r>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lang="en-US" altLang="ja-JP" sz="1800" dirty="0"/>
          </a:p>
          <a:p>
            <a:pPr marL="0" indent="0">
              <a:buNone/>
            </a:pPr>
            <a:endParaRPr lang="en-US" altLang="ja-JP" sz="2000" b="1" dirty="0"/>
          </a:p>
          <a:p>
            <a:pPr marL="0" indent="0">
              <a:buNone/>
            </a:pPr>
            <a:endParaRPr lang="en-US" altLang="ja-JP" sz="2000" b="1" dirty="0"/>
          </a:p>
          <a:p>
            <a:pPr marL="0" indent="0">
              <a:buNone/>
            </a:pPr>
            <a:endParaRPr lang="en-US" altLang="ja-JP" sz="2000" b="1" dirty="0"/>
          </a:p>
          <a:p>
            <a:pPr marL="0" indent="0">
              <a:buNone/>
            </a:pPr>
            <a:endParaRPr kumimoji="1" lang="en-US" altLang="ja-JP" sz="1600" dirty="0"/>
          </a:p>
        </p:txBody>
      </p:sp>
      <p:sp>
        <p:nvSpPr>
          <p:cNvPr id="4" name="日付プレースホルダー 3">
            <a:extLst>
              <a:ext uri="{FF2B5EF4-FFF2-40B4-BE49-F238E27FC236}">
                <a16:creationId xmlns:a16="http://schemas.microsoft.com/office/drawing/2014/main" id="{5DD1216E-43DB-4D4A-B585-CCB9DA30B92B}"/>
              </a:ext>
            </a:extLst>
          </p:cNvPr>
          <p:cNvSpPr>
            <a:spLocks noGrp="1"/>
          </p:cNvSpPr>
          <p:nvPr>
            <p:ph type="dt" sz="half" idx="10"/>
          </p:nvPr>
        </p:nvSpPr>
        <p:spPr/>
        <p:txBody>
          <a:bodyPr/>
          <a:lstStyle/>
          <a:p>
            <a:fld id="{8392470B-04E6-4C2A-918F-D98CC2C8E7C9}" type="datetime1">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D56C0B35-E7C0-41ED-8B64-BBA7B5098556}"/>
              </a:ext>
            </a:extLst>
          </p:cNvPr>
          <p:cNvSpPr>
            <a:spLocks noGrp="1"/>
          </p:cNvSpPr>
          <p:nvPr>
            <p:ph type="ftr" sz="quarter" idx="11"/>
          </p:nvPr>
        </p:nvSpPr>
        <p:spPr/>
        <p:txBody>
          <a:bodyPr/>
          <a:lstStyle/>
          <a:p>
            <a:r>
              <a:rPr kumimoji="1" lang="en-US" altLang="ja-JP"/>
              <a:t>TCHoU</a:t>
            </a:r>
            <a:endParaRPr kumimoji="1" lang="ja-JP" altLang="en-US" dirty="0"/>
          </a:p>
        </p:txBody>
      </p:sp>
      <p:sp>
        <p:nvSpPr>
          <p:cNvPr id="6" name="スライド番号プレースホルダー 5">
            <a:extLst>
              <a:ext uri="{FF2B5EF4-FFF2-40B4-BE49-F238E27FC236}">
                <a16:creationId xmlns:a16="http://schemas.microsoft.com/office/drawing/2014/main" id="{BD4648B1-DFD9-4621-B58E-B6F0F125F5F6}"/>
              </a:ext>
            </a:extLst>
          </p:cNvPr>
          <p:cNvSpPr>
            <a:spLocks noGrp="1"/>
          </p:cNvSpPr>
          <p:nvPr>
            <p:ph type="sldNum" sz="quarter" idx="12"/>
          </p:nvPr>
        </p:nvSpPr>
        <p:spPr/>
        <p:txBody>
          <a:bodyPr/>
          <a:lstStyle/>
          <a:p>
            <a:fld id="{873D15FD-F8EE-4448-9627-910D82C7767E}" type="slidenum">
              <a:rPr kumimoji="1" lang="ja-JP" altLang="en-US" smtClean="0"/>
              <a:t>9</a:t>
            </a:fld>
            <a:endParaRPr kumimoji="1" lang="ja-JP" altLang="en-US"/>
          </a:p>
        </p:txBody>
      </p:sp>
      <p:sp>
        <p:nvSpPr>
          <p:cNvPr id="8" name="コンテンツ プレースホルダー 2">
            <a:extLst>
              <a:ext uri="{FF2B5EF4-FFF2-40B4-BE49-F238E27FC236}">
                <a16:creationId xmlns:a16="http://schemas.microsoft.com/office/drawing/2014/main" id="{450CD1C3-567F-46E8-9541-2002EB23B3D2}"/>
              </a:ext>
            </a:extLst>
          </p:cNvPr>
          <p:cNvSpPr txBox="1">
            <a:spLocks/>
          </p:cNvSpPr>
          <p:nvPr/>
        </p:nvSpPr>
        <p:spPr>
          <a:xfrm>
            <a:off x="6211330" y="1240971"/>
            <a:ext cx="5824151" cy="5577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600" dirty="0"/>
          </a:p>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p:txBody>
      </p:sp>
      <p:sp>
        <p:nvSpPr>
          <p:cNvPr id="34" name="正方形/長方形 33">
            <a:extLst>
              <a:ext uri="{FF2B5EF4-FFF2-40B4-BE49-F238E27FC236}">
                <a16:creationId xmlns:a16="http://schemas.microsoft.com/office/drawing/2014/main" id="{C6243E18-AA92-4BD9-AB20-E51D9A967428}"/>
              </a:ext>
            </a:extLst>
          </p:cNvPr>
          <p:cNvSpPr/>
          <p:nvPr/>
        </p:nvSpPr>
        <p:spPr>
          <a:xfrm>
            <a:off x="11291455" y="3515002"/>
            <a:ext cx="397365" cy="193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D2126A2-93DF-409C-BBE8-BDCF2A521C8E}"/>
              </a:ext>
            </a:extLst>
          </p:cNvPr>
          <p:cNvSpPr/>
          <p:nvPr/>
        </p:nvSpPr>
        <p:spPr>
          <a:xfrm>
            <a:off x="7296588" y="3515002"/>
            <a:ext cx="397365" cy="193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4" name="グラフ 93">
            <a:extLst>
              <a:ext uri="{FF2B5EF4-FFF2-40B4-BE49-F238E27FC236}">
                <a16:creationId xmlns:a16="http://schemas.microsoft.com/office/drawing/2014/main" id="{C46305FD-429C-4A20-AC23-0FD0147B2E8F}"/>
              </a:ext>
            </a:extLst>
          </p:cNvPr>
          <p:cNvGraphicFramePr>
            <a:graphicFrameLocks/>
          </p:cNvGraphicFramePr>
          <p:nvPr>
            <p:extLst>
              <p:ext uri="{D42A27DB-BD31-4B8C-83A1-F6EECF244321}">
                <p14:modId xmlns:p14="http://schemas.microsoft.com/office/powerpoint/2010/main" val="3209833419"/>
              </p:ext>
            </p:extLst>
          </p:nvPr>
        </p:nvGraphicFramePr>
        <p:xfrm>
          <a:off x="1295982" y="2190818"/>
          <a:ext cx="4881670" cy="2697624"/>
        </p:xfrm>
        <a:graphic>
          <a:graphicData uri="http://schemas.openxmlformats.org/drawingml/2006/chart">
            <c:chart xmlns:c="http://schemas.openxmlformats.org/drawingml/2006/chart" xmlns:r="http://schemas.openxmlformats.org/officeDocument/2006/relationships" r:id="rId2"/>
          </a:graphicData>
        </a:graphic>
      </p:graphicFrame>
      <p:grpSp>
        <p:nvGrpSpPr>
          <p:cNvPr id="95" name="グループ化 94">
            <a:extLst>
              <a:ext uri="{FF2B5EF4-FFF2-40B4-BE49-F238E27FC236}">
                <a16:creationId xmlns:a16="http://schemas.microsoft.com/office/drawing/2014/main" id="{C731AB9C-65FE-4ADB-86B0-1932C45D3629}"/>
              </a:ext>
            </a:extLst>
          </p:cNvPr>
          <p:cNvGrpSpPr/>
          <p:nvPr/>
        </p:nvGrpSpPr>
        <p:grpSpPr>
          <a:xfrm>
            <a:off x="531059" y="4899279"/>
            <a:ext cx="5984041" cy="1341840"/>
            <a:chOff x="5991915" y="2999317"/>
            <a:chExt cx="5719011" cy="2760044"/>
          </a:xfrm>
        </p:grpSpPr>
        <p:sp>
          <p:nvSpPr>
            <p:cNvPr id="96" name="正方形/長方形 95">
              <a:extLst>
                <a:ext uri="{FF2B5EF4-FFF2-40B4-BE49-F238E27FC236}">
                  <a16:creationId xmlns:a16="http://schemas.microsoft.com/office/drawing/2014/main" id="{4980899D-52BB-412E-98D0-81715200B810}"/>
                </a:ext>
              </a:extLst>
            </p:cNvPr>
            <p:cNvSpPr/>
            <p:nvPr/>
          </p:nvSpPr>
          <p:spPr>
            <a:xfrm>
              <a:off x="6051762" y="3198433"/>
              <a:ext cx="5636235" cy="234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kumimoji="1" lang="ja-JP" altLang="en-US" sz="1600" dirty="0">
                  <a:solidFill>
                    <a:schemeClr val="tx1"/>
                  </a:solidFill>
                </a:rPr>
                <a:t>最適電流は銅ペルチェユニットに</a:t>
              </a:r>
              <a:r>
                <a:rPr kumimoji="1" lang="en-US" altLang="ja-JP" sz="1600" b="1" dirty="0">
                  <a:solidFill>
                    <a:schemeClr val="tx1"/>
                  </a:solidFill>
                </a:rPr>
                <a:t>2.5A</a:t>
              </a:r>
              <a:r>
                <a:rPr kumimoji="1" lang="ja-JP" altLang="en-US" sz="1600" dirty="0">
                  <a:solidFill>
                    <a:schemeClr val="tx1"/>
                  </a:solidFill>
                </a:rPr>
                <a:t>、</a:t>
              </a:r>
              <a:r>
                <a:rPr kumimoji="1" lang="en-US" altLang="ja-JP" sz="1600" dirty="0">
                  <a:solidFill>
                    <a:schemeClr val="tx1"/>
                  </a:solidFill>
                </a:rPr>
                <a:t>Laird</a:t>
              </a:r>
              <a:r>
                <a:rPr lang="ja-JP" altLang="en-US" sz="1600" dirty="0">
                  <a:solidFill>
                    <a:schemeClr val="tx1"/>
                  </a:solidFill>
                </a:rPr>
                <a:t>ペルチェに</a:t>
              </a:r>
              <a:r>
                <a:rPr lang="en-US" altLang="ja-JP" sz="1600" b="1" dirty="0">
                  <a:solidFill>
                    <a:schemeClr val="tx1"/>
                  </a:solidFill>
                </a:rPr>
                <a:t>1.5A</a:t>
              </a:r>
              <a:r>
                <a:rPr lang="ja-JP" altLang="en-US" sz="1600" dirty="0">
                  <a:solidFill>
                    <a:schemeClr val="tx1"/>
                  </a:solidFill>
                </a:rPr>
                <a:t>であり、この時ヒーターモジュールの最低到達温度は</a:t>
              </a:r>
              <a:endParaRPr lang="en-US" altLang="ja-JP" sz="1600" dirty="0">
                <a:solidFill>
                  <a:schemeClr val="tx1"/>
                </a:solidFill>
              </a:endParaRPr>
            </a:p>
            <a:p>
              <a:pPr algn="ctr"/>
              <a:r>
                <a:rPr lang="en-US" altLang="ja-JP" sz="1600" b="1" dirty="0">
                  <a:solidFill>
                    <a:schemeClr val="accent1"/>
                  </a:solidFill>
                </a:rPr>
                <a:t>-31.3</a:t>
              </a:r>
              <a:r>
                <a:rPr lang="ja-JP" altLang="en-US" sz="1600" b="1" dirty="0">
                  <a:solidFill>
                    <a:schemeClr val="accent1"/>
                  </a:solidFill>
                </a:rPr>
                <a:t>℃</a:t>
              </a:r>
              <a:r>
                <a:rPr lang="ja-JP" altLang="en-US" sz="1600" dirty="0">
                  <a:solidFill>
                    <a:schemeClr val="tx1"/>
                  </a:solidFill>
                </a:rPr>
                <a:t>であった。</a:t>
              </a:r>
              <a:r>
                <a:rPr lang="en-US" altLang="ja-JP" sz="1600" dirty="0">
                  <a:solidFill>
                    <a:schemeClr val="tx1"/>
                  </a:solidFill>
                </a:rPr>
                <a:t>(</a:t>
              </a:r>
              <a:r>
                <a:rPr lang="ja-JP" altLang="en-US" sz="1600" dirty="0">
                  <a:solidFill>
                    <a:schemeClr val="tx1"/>
                  </a:solidFill>
                </a:rPr>
                <a:t>槽内は</a:t>
              </a:r>
              <a:r>
                <a:rPr lang="en-US" altLang="ja-JP" sz="1600" dirty="0">
                  <a:solidFill>
                    <a:schemeClr val="tx1"/>
                  </a:solidFill>
                </a:rPr>
                <a:t>-29.5</a:t>
              </a:r>
              <a:r>
                <a:rPr lang="ja-JP" altLang="en-US" sz="1600" dirty="0">
                  <a:solidFill>
                    <a:schemeClr val="tx1"/>
                  </a:solidFill>
                </a:rPr>
                <a:t>℃</a:t>
              </a:r>
              <a:r>
                <a:rPr lang="en-US" altLang="ja-JP" sz="1600" dirty="0">
                  <a:solidFill>
                    <a:schemeClr val="tx1"/>
                  </a:solidFill>
                </a:rPr>
                <a:t>)</a:t>
              </a:r>
              <a:endParaRPr kumimoji="1" lang="ja-JP" altLang="en-US" sz="1600" dirty="0">
                <a:solidFill>
                  <a:schemeClr val="tx1"/>
                </a:solidFill>
              </a:endParaRPr>
            </a:p>
          </p:txBody>
        </p:sp>
        <p:sp>
          <p:nvSpPr>
            <p:cNvPr id="97" name="フレーム 96">
              <a:extLst>
                <a:ext uri="{FF2B5EF4-FFF2-40B4-BE49-F238E27FC236}">
                  <a16:creationId xmlns:a16="http://schemas.microsoft.com/office/drawing/2014/main" id="{1C01DC8B-03E8-421A-BC70-207BB6E85EEA}"/>
                </a:ext>
              </a:extLst>
            </p:cNvPr>
            <p:cNvSpPr/>
            <p:nvPr/>
          </p:nvSpPr>
          <p:spPr>
            <a:xfrm>
              <a:off x="5991915" y="2999317"/>
              <a:ext cx="5719011" cy="2760044"/>
            </a:xfrm>
            <a:prstGeom prst="frame">
              <a:avLst>
                <a:gd name="adj1" fmla="val 8366"/>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kumimoji="1" lang="en-US" altLang="ja-JP" dirty="0">
                <a:solidFill>
                  <a:schemeClr val="tx1"/>
                </a:solidFill>
              </a:endParaRPr>
            </a:p>
            <a:p>
              <a:endParaRPr kumimoji="1" lang="ja-JP" altLang="en-US" dirty="0">
                <a:solidFill>
                  <a:schemeClr val="tx1"/>
                </a:solidFill>
              </a:endParaRPr>
            </a:p>
          </p:txBody>
        </p:sp>
      </p:grpSp>
      <p:grpSp>
        <p:nvGrpSpPr>
          <p:cNvPr id="39" name="グループ化 38">
            <a:extLst>
              <a:ext uri="{FF2B5EF4-FFF2-40B4-BE49-F238E27FC236}">
                <a16:creationId xmlns:a16="http://schemas.microsoft.com/office/drawing/2014/main" id="{EAC7735E-51AD-4AAC-8E3B-DDD0A450A741}"/>
              </a:ext>
            </a:extLst>
          </p:cNvPr>
          <p:cNvGrpSpPr/>
          <p:nvPr/>
        </p:nvGrpSpPr>
        <p:grpSpPr>
          <a:xfrm>
            <a:off x="7142139" y="1818721"/>
            <a:ext cx="4787192" cy="4353876"/>
            <a:chOff x="7142139" y="1818721"/>
            <a:chExt cx="4787192" cy="4353876"/>
          </a:xfrm>
        </p:grpSpPr>
        <p:cxnSp>
          <p:nvCxnSpPr>
            <p:cNvPr id="40" name="直線矢印コネクタ 39">
              <a:extLst>
                <a:ext uri="{FF2B5EF4-FFF2-40B4-BE49-F238E27FC236}">
                  <a16:creationId xmlns:a16="http://schemas.microsoft.com/office/drawing/2014/main" id="{D0CF0F20-7D26-429A-A8C8-FBC86CEA697B}"/>
                </a:ext>
              </a:extLst>
            </p:cNvPr>
            <p:cNvCxnSpPr>
              <a:cxnSpLocks/>
            </p:cNvCxnSpPr>
            <p:nvPr/>
          </p:nvCxnSpPr>
          <p:spPr>
            <a:xfrm>
              <a:off x="11053200" y="3398354"/>
              <a:ext cx="12447" cy="3180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16DB43D8-1890-446A-A398-E287276ABA52}"/>
                </a:ext>
              </a:extLst>
            </p:cNvPr>
            <p:cNvCxnSpPr>
              <a:cxnSpLocks/>
            </p:cNvCxnSpPr>
            <p:nvPr/>
          </p:nvCxnSpPr>
          <p:spPr>
            <a:xfrm>
              <a:off x="8694639" y="3376035"/>
              <a:ext cx="347220" cy="1982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2F9583E5-9BEB-42C0-B462-99128D738E1A}"/>
                </a:ext>
              </a:extLst>
            </p:cNvPr>
            <p:cNvGrpSpPr/>
            <p:nvPr/>
          </p:nvGrpSpPr>
          <p:grpSpPr>
            <a:xfrm>
              <a:off x="7142139" y="1818721"/>
              <a:ext cx="4787192" cy="4353876"/>
              <a:chOff x="7142139" y="1818721"/>
              <a:chExt cx="4787192" cy="4353876"/>
            </a:xfrm>
          </p:grpSpPr>
          <p:grpSp>
            <p:nvGrpSpPr>
              <p:cNvPr id="46" name="グループ化 45">
                <a:extLst>
                  <a:ext uri="{FF2B5EF4-FFF2-40B4-BE49-F238E27FC236}">
                    <a16:creationId xmlns:a16="http://schemas.microsoft.com/office/drawing/2014/main" id="{2A55945C-D160-47FB-BF65-3DD64CDD5A48}"/>
                  </a:ext>
                </a:extLst>
              </p:cNvPr>
              <p:cNvGrpSpPr/>
              <p:nvPr/>
            </p:nvGrpSpPr>
            <p:grpSpPr>
              <a:xfrm>
                <a:off x="8278519" y="3708967"/>
                <a:ext cx="2498541" cy="2088822"/>
                <a:chOff x="1212316" y="3399543"/>
                <a:chExt cx="3322208" cy="2777420"/>
              </a:xfrm>
            </p:grpSpPr>
            <p:sp>
              <p:nvSpPr>
                <p:cNvPr id="67" name="正方形/長方形 66">
                  <a:extLst>
                    <a:ext uri="{FF2B5EF4-FFF2-40B4-BE49-F238E27FC236}">
                      <a16:creationId xmlns:a16="http://schemas.microsoft.com/office/drawing/2014/main" id="{F925DEE2-1483-41A8-B527-468BF77AFB24}"/>
                    </a:ext>
                  </a:extLst>
                </p:cNvPr>
                <p:cNvSpPr/>
                <p:nvPr/>
              </p:nvSpPr>
              <p:spPr>
                <a:xfrm>
                  <a:off x="3461480" y="3535159"/>
                  <a:ext cx="1073044" cy="77041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kumimoji="1" lang="en-US" altLang="ja-JP" sz="1400" b="1" dirty="0"/>
                </a:p>
              </p:txBody>
            </p:sp>
            <p:grpSp>
              <p:nvGrpSpPr>
                <p:cNvPr id="68" name="グループ化 67">
                  <a:extLst>
                    <a:ext uri="{FF2B5EF4-FFF2-40B4-BE49-F238E27FC236}">
                      <a16:creationId xmlns:a16="http://schemas.microsoft.com/office/drawing/2014/main" id="{E904F06C-7549-4E0B-B5DF-472C8E7297D4}"/>
                    </a:ext>
                  </a:extLst>
                </p:cNvPr>
                <p:cNvGrpSpPr/>
                <p:nvPr/>
              </p:nvGrpSpPr>
              <p:grpSpPr>
                <a:xfrm>
                  <a:off x="1212316" y="3399543"/>
                  <a:ext cx="3322208" cy="2777420"/>
                  <a:chOff x="1212316" y="3399543"/>
                  <a:chExt cx="3322208" cy="2777420"/>
                </a:xfrm>
              </p:grpSpPr>
              <p:sp>
                <p:nvSpPr>
                  <p:cNvPr id="70" name="正方形/長方形 69">
                    <a:extLst>
                      <a:ext uri="{FF2B5EF4-FFF2-40B4-BE49-F238E27FC236}">
                        <a16:creationId xmlns:a16="http://schemas.microsoft.com/office/drawing/2014/main" id="{5D2D7F83-854B-4862-9FDB-49F843AB2C10}"/>
                      </a:ext>
                    </a:extLst>
                  </p:cNvPr>
                  <p:cNvSpPr/>
                  <p:nvPr/>
                </p:nvSpPr>
                <p:spPr>
                  <a:xfrm>
                    <a:off x="1212316" y="3535159"/>
                    <a:ext cx="999371" cy="76294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p>
                  <a:p>
                    <a:pPr algn="ctr"/>
                    <a:endParaRPr lang="en-US" altLang="ja-JP" sz="1400" b="1" dirty="0"/>
                  </a:p>
                </p:txBody>
              </p:sp>
              <p:sp>
                <p:nvSpPr>
                  <p:cNvPr id="71" name="正方形/長方形 70">
                    <a:extLst>
                      <a:ext uri="{FF2B5EF4-FFF2-40B4-BE49-F238E27FC236}">
                        <a16:creationId xmlns:a16="http://schemas.microsoft.com/office/drawing/2014/main" id="{57557F24-ACB0-483E-8002-DFB04602D40A}"/>
                      </a:ext>
                    </a:extLst>
                  </p:cNvPr>
                  <p:cNvSpPr/>
                  <p:nvPr/>
                </p:nvSpPr>
                <p:spPr>
                  <a:xfrm>
                    <a:off x="1214202" y="5670510"/>
                    <a:ext cx="3320322" cy="5064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t>ファン電圧</a:t>
                    </a:r>
                    <a:r>
                      <a:rPr lang="en-US" altLang="ja-JP" sz="1400" b="1" dirty="0"/>
                      <a:t>(8.2V</a:t>
                    </a:r>
                    <a:r>
                      <a:rPr kumimoji="1" lang="en-US" altLang="ja-JP" sz="1400" b="1" dirty="0"/>
                      <a:t>)</a:t>
                    </a:r>
                    <a:endParaRPr kumimoji="1" lang="ja-JP" altLang="en-US" sz="1400" b="1" dirty="0"/>
                  </a:p>
                </p:txBody>
              </p:sp>
              <p:sp>
                <p:nvSpPr>
                  <p:cNvPr id="72" name="正方形/長方形 71">
                    <a:extLst>
                      <a:ext uri="{FF2B5EF4-FFF2-40B4-BE49-F238E27FC236}">
                        <a16:creationId xmlns:a16="http://schemas.microsoft.com/office/drawing/2014/main" id="{08472294-DEBC-489B-B503-B19A394A80D5}"/>
                      </a:ext>
                    </a:extLst>
                  </p:cNvPr>
                  <p:cNvSpPr/>
                  <p:nvPr/>
                </p:nvSpPr>
                <p:spPr>
                  <a:xfrm>
                    <a:off x="1214202" y="4305569"/>
                    <a:ext cx="3320322" cy="135336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銅ペルチェユニット</a:t>
                    </a:r>
                    <a:r>
                      <a:rPr kumimoji="1" lang="en-US" altLang="ja-JP" sz="1400" b="1" dirty="0"/>
                      <a:t>(</a:t>
                    </a:r>
                    <a:r>
                      <a:rPr kumimoji="1" lang="ja-JP" altLang="en-US" sz="1400" b="1" dirty="0"/>
                      <a:t>変える</a:t>
                    </a:r>
                    <a:r>
                      <a:rPr kumimoji="1" lang="en-US" altLang="ja-JP" sz="1400" b="1" dirty="0"/>
                      <a:t>)</a:t>
                    </a:r>
                    <a:endParaRPr kumimoji="1" lang="ja-JP" altLang="en-US" sz="1400" b="1" dirty="0"/>
                  </a:p>
                </p:txBody>
              </p:sp>
              <p:sp>
                <p:nvSpPr>
                  <p:cNvPr id="73" name="正方形/長方形 72">
                    <a:extLst>
                      <a:ext uri="{FF2B5EF4-FFF2-40B4-BE49-F238E27FC236}">
                        <a16:creationId xmlns:a16="http://schemas.microsoft.com/office/drawing/2014/main" id="{31C28D96-3AB7-4EDF-B6D6-7B9277E5F85E}"/>
                      </a:ext>
                    </a:extLst>
                  </p:cNvPr>
                  <p:cNvSpPr/>
                  <p:nvPr/>
                </p:nvSpPr>
                <p:spPr>
                  <a:xfrm>
                    <a:off x="2209801" y="3941613"/>
                    <a:ext cx="1251679" cy="36806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b="1" dirty="0"/>
                      <a:t>Laird</a:t>
                    </a:r>
                    <a:r>
                      <a:rPr kumimoji="1" lang="ja-JP" altLang="en-US" sz="700" b="1" dirty="0"/>
                      <a:t>ペルチェ</a:t>
                    </a:r>
                    <a:endParaRPr kumimoji="1" lang="en-US" altLang="ja-JP" sz="700" b="1" dirty="0"/>
                  </a:p>
                  <a:p>
                    <a:pPr algn="ctr"/>
                    <a:r>
                      <a:rPr kumimoji="1" lang="en-US" altLang="ja-JP" sz="700" b="1" dirty="0"/>
                      <a:t>(</a:t>
                    </a:r>
                    <a:r>
                      <a:rPr kumimoji="1" lang="ja-JP" altLang="en-US" sz="700" b="1" dirty="0"/>
                      <a:t>変える</a:t>
                    </a:r>
                    <a:r>
                      <a:rPr kumimoji="1" lang="en-US" altLang="ja-JP" sz="700" b="1" dirty="0"/>
                      <a:t>)</a:t>
                    </a:r>
                    <a:endParaRPr kumimoji="1" lang="ja-JP" altLang="en-US" sz="700" b="1" dirty="0"/>
                  </a:p>
                </p:txBody>
              </p:sp>
              <p:sp>
                <p:nvSpPr>
                  <p:cNvPr id="74" name="正方形/長方形 73">
                    <a:extLst>
                      <a:ext uri="{FF2B5EF4-FFF2-40B4-BE49-F238E27FC236}">
                        <a16:creationId xmlns:a16="http://schemas.microsoft.com/office/drawing/2014/main" id="{631CEB82-FB89-484A-B420-BD750CA6D751}"/>
                      </a:ext>
                    </a:extLst>
                  </p:cNvPr>
                  <p:cNvSpPr/>
                  <p:nvPr/>
                </p:nvSpPr>
                <p:spPr>
                  <a:xfrm>
                    <a:off x="1901288" y="3539259"/>
                    <a:ext cx="1983107" cy="394149"/>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endParaRPr kumimoji="1" lang="ja-JP" altLang="en-US" b="1" dirty="0"/>
                  </a:p>
                </p:txBody>
              </p:sp>
              <p:sp>
                <p:nvSpPr>
                  <p:cNvPr id="75" name="正方形/長方形 74">
                    <a:extLst>
                      <a:ext uri="{FF2B5EF4-FFF2-40B4-BE49-F238E27FC236}">
                        <a16:creationId xmlns:a16="http://schemas.microsoft.com/office/drawing/2014/main" id="{4825F49C-5C7F-4018-9EB1-22BF15CDD718}"/>
                      </a:ext>
                    </a:extLst>
                  </p:cNvPr>
                  <p:cNvSpPr/>
                  <p:nvPr/>
                </p:nvSpPr>
                <p:spPr>
                  <a:xfrm>
                    <a:off x="2263201" y="3399543"/>
                    <a:ext cx="1133632" cy="158939"/>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a:extLst>
                      <a:ext uri="{FF2B5EF4-FFF2-40B4-BE49-F238E27FC236}">
                        <a16:creationId xmlns:a16="http://schemas.microsoft.com/office/drawing/2014/main" id="{A7093C81-7C32-48C1-AB74-D34B5B5A1044}"/>
                      </a:ext>
                    </a:extLst>
                  </p:cNvPr>
                  <p:cNvCxnSpPr>
                    <a:cxnSpLocks/>
                  </p:cNvCxnSpPr>
                  <p:nvPr/>
                </p:nvCxnSpPr>
                <p:spPr>
                  <a:xfrm>
                    <a:off x="2209801" y="4120622"/>
                    <a:ext cx="1251679"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47" name="グループ化 46">
                <a:extLst>
                  <a:ext uri="{FF2B5EF4-FFF2-40B4-BE49-F238E27FC236}">
                    <a16:creationId xmlns:a16="http://schemas.microsoft.com/office/drawing/2014/main" id="{7BC2DCC3-E32E-45E3-B4B5-B2EE8331998D}"/>
                  </a:ext>
                </a:extLst>
              </p:cNvPr>
              <p:cNvGrpSpPr/>
              <p:nvPr/>
            </p:nvGrpSpPr>
            <p:grpSpPr>
              <a:xfrm>
                <a:off x="7326910" y="1818721"/>
                <a:ext cx="4336474" cy="4353876"/>
                <a:chOff x="7357110" y="1823086"/>
                <a:chExt cx="4336474" cy="4353876"/>
              </a:xfrm>
              <a:solidFill>
                <a:srgbClr val="00B0F0"/>
              </a:solidFill>
            </p:grpSpPr>
            <p:sp>
              <p:nvSpPr>
                <p:cNvPr id="65" name="フレーム 64">
                  <a:extLst>
                    <a:ext uri="{FF2B5EF4-FFF2-40B4-BE49-F238E27FC236}">
                      <a16:creationId xmlns:a16="http://schemas.microsoft.com/office/drawing/2014/main" id="{CC5568CF-37A0-4155-A1BB-1307941BFE0A}"/>
                    </a:ext>
                  </a:extLst>
                </p:cNvPr>
                <p:cNvSpPr/>
                <p:nvPr/>
              </p:nvSpPr>
              <p:spPr>
                <a:xfrm>
                  <a:off x="7357110" y="1828799"/>
                  <a:ext cx="4336474" cy="4348163"/>
                </a:xfrm>
                <a:prstGeom prst="frame">
                  <a:avLst>
                    <a:gd name="adj1" fmla="val 8148"/>
                  </a:avLst>
                </a:prstGeom>
                <a:grpFill/>
                <a:ln w="28575">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kumimoji="1" lang="ja-JP" altLang="en-US" dirty="0">
                    <a:solidFill>
                      <a:schemeClr val="tx1"/>
                    </a:solidFill>
                  </a:endParaRPr>
                </a:p>
              </p:txBody>
            </p:sp>
            <p:sp>
              <p:nvSpPr>
                <p:cNvPr id="66" name="テキスト ボックス 65">
                  <a:extLst>
                    <a:ext uri="{FF2B5EF4-FFF2-40B4-BE49-F238E27FC236}">
                      <a16:creationId xmlns:a16="http://schemas.microsoft.com/office/drawing/2014/main" id="{1A6FD8AF-9262-4777-AC99-F37420F25513}"/>
                    </a:ext>
                  </a:extLst>
                </p:cNvPr>
                <p:cNvSpPr txBox="1"/>
                <p:nvPr/>
              </p:nvSpPr>
              <p:spPr>
                <a:xfrm>
                  <a:off x="8389227" y="1823086"/>
                  <a:ext cx="2272240" cy="369332"/>
                </a:xfrm>
                <a:prstGeom prst="rect">
                  <a:avLst/>
                </a:prstGeom>
                <a:grpFill/>
                <a:ln>
                  <a:solidFill>
                    <a:srgbClr val="00B0F0"/>
                  </a:solidFill>
                </a:ln>
              </p:spPr>
              <p:txBody>
                <a:bodyPr wrap="square" rtlCol="0">
                  <a:spAutoFit/>
                </a:bodyPr>
                <a:lstStyle/>
                <a:p>
                  <a:r>
                    <a:rPr kumimoji="1" lang="ja-JP" altLang="en-US" b="1" dirty="0">
                      <a:solidFill>
                        <a:schemeClr val="bg1"/>
                      </a:solidFill>
                    </a:rPr>
                    <a:t>恒温槽</a:t>
                  </a:r>
                  <a:r>
                    <a:rPr kumimoji="1" lang="en-US" altLang="ja-JP" b="1" dirty="0">
                      <a:solidFill>
                        <a:schemeClr val="bg1"/>
                      </a:solidFill>
                    </a:rPr>
                    <a:t>(-45</a:t>
                  </a:r>
                  <a:r>
                    <a:rPr kumimoji="1" lang="ja-JP" altLang="en-US" b="1" dirty="0">
                      <a:solidFill>
                        <a:schemeClr val="bg1"/>
                      </a:solidFill>
                    </a:rPr>
                    <a:t>℃設定</a:t>
                  </a:r>
                  <a:r>
                    <a:rPr kumimoji="1" lang="en-US" altLang="ja-JP" b="1" dirty="0">
                      <a:solidFill>
                        <a:schemeClr val="bg1"/>
                      </a:solidFill>
                    </a:rPr>
                    <a:t>)</a:t>
                  </a:r>
                  <a:endParaRPr kumimoji="1" lang="ja-JP" altLang="en-US" b="1" dirty="0">
                    <a:solidFill>
                      <a:schemeClr val="bg1"/>
                    </a:solidFill>
                  </a:endParaRPr>
                </a:p>
              </p:txBody>
            </p:sp>
          </p:grpSp>
          <p:cxnSp>
            <p:nvCxnSpPr>
              <p:cNvPr id="49" name="コネクタ: 曲線 48">
                <a:extLst>
                  <a:ext uri="{FF2B5EF4-FFF2-40B4-BE49-F238E27FC236}">
                    <a16:creationId xmlns:a16="http://schemas.microsoft.com/office/drawing/2014/main" id="{86CE3E08-8519-40C3-A95E-9700DEBC2A54}"/>
                  </a:ext>
                </a:extLst>
              </p:cNvPr>
              <p:cNvCxnSpPr>
                <a:cxnSpLocks/>
              </p:cNvCxnSpPr>
              <p:nvPr/>
            </p:nvCxnSpPr>
            <p:spPr>
              <a:xfrm flipV="1">
                <a:off x="10778447" y="3611984"/>
                <a:ext cx="1150884" cy="354366"/>
              </a:xfrm>
              <a:prstGeom prst="curvedConnector3">
                <a:avLst>
                  <a:gd name="adj1" fmla="val 20306"/>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36B08ACA-271F-4CBE-8C7F-4E3683BD1FD3}"/>
                  </a:ext>
                </a:extLst>
              </p:cNvPr>
              <p:cNvGrpSpPr/>
              <p:nvPr/>
            </p:nvGrpSpPr>
            <p:grpSpPr>
              <a:xfrm>
                <a:off x="7142139" y="3512505"/>
                <a:ext cx="2777163" cy="207000"/>
                <a:chOff x="7141828" y="3371823"/>
                <a:chExt cx="2777163" cy="207000"/>
              </a:xfrm>
            </p:grpSpPr>
            <p:sp>
              <p:nvSpPr>
                <p:cNvPr id="63" name="正方形/長方形 62">
                  <a:extLst>
                    <a:ext uri="{FF2B5EF4-FFF2-40B4-BE49-F238E27FC236}">
                      <a16:creationId xmlns:a16="http://schemas.microsoft.com/office/drawing/2014/main" id="{AEE937AE-612A-4A7E-93D4-72E66503E10C}"/>
                    </a:ext>
                  </a:extLst>
                </p:cNvPr>
                <p:cNvSpPr/>
                <p:nvPr/>
              </p:nvSpPr>
              <p:spPr>
                <a:xfrm>
                  <a:off x="7141828" y="3515002"/>
                  <a:ext cx="1912415" cy="63821"/>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4DD5FA83-15A1-4EE2-AECF-C8AC596A68E9}"/>
                    </a:ext>
                  </a:extLst>
                </p:cNvPr>
                <p:cNvSpPr/>
                <p:nvPr/>
              </p:nvSpPr>
              <p:spPr>
                <a:xfrm>
                  <a:off x="9054243" y="3371823"/>
                  <a:ext cx="864748" cy="19829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12.</a:t>
                  </a:r>
                  <a:r>
                    <a:rPr kumimoji="1" lang="ja-JP" altLang="en-US" sz="1100" b="1" dirty="0">
                      <a:solidFill>
                        <a:schemeClr val="tx1"/>
                      </a:solidFill>
                    </a:rPr>
                    <a:t>９</a:t>
                  </a:r>
                  <a:r>
                    <a:rPr kumimoji="1" lang="en-US" altLang="ja-JP" sz="1100" b="1" dirty="0">
                      <a:solidFill>
                        <a:schemeClr val="tx1"/>
                      </a:solidFill>
                    </a:rPr>
                    <a:t>W</a:t>
                  </a:r>
                  <a:endParaRPr kumimoji="1" lang="ja-JP" altLang="en-US" sz="1100" b="1" dirty="0">
                    <a:solidFill>
                      <a:schemeClr val="tx1"/>
                    </a:solidFill>
                  </a:endParaRPr>
                </a:p>
              </p:txBody>
            </p:sp>
          </p:grpSp>
          <p:sp>
            <p:nvSpPr>
              <p:cNvPr id="54" name="テキスト ボックス 53">
                <a:extLst>
                  <a:ext uri="{FF2B5EF4-FFF2-40B4-BE49-F238E27FC236}">
                    <a16:creationId xmlns:a16="http://schemas.microsoft.com/office/drawing/2014/main" id="{006AE5F2-A9B4-4047-9339-01DF78E11D38}"/>
                  </a:ext>
                </a:extLst>
              </p:cNvPr>
              <p:cNvSpPr txBox="1"/>
              <p:nvPr/>
            </p:nvSpPr>
            <p:spPr>
              <a:xfrm>
                <a:off x="10882518" y="2536355"/>
                <a:ext cx="346249" cy="978647"/>
              </a:xfrm>
              <a:prstGeom prst="rect">
                <a:avLst/>
              </a:prstGeom>
              <a:noFill/>
            </p:spPr>
            <p:txBody>
              <a:bodyPr vert="eaVert" wrap="square" rtlCol="0">
                <a:spAutoFit/>
              </a:bodyPr>
              <a:lstStyle/>
              <a:p>
                <a:r>
                  <a:rPr lang="ja-JP" altLang="en-US" sz="1050" b="1" dirty="0"/>
                  <a:t>真空チューブ</a:t>
                </a:r>
                <a:endParaRPr kumimoji="1" lang="ja-JP" altLang="en-US" sz="1050" b="1" dirty="0"/>
              </a:p>
            </p:txBody>
          </p:sp>
          <p:sp>
            <p:nvSpPr>
              <p:cNvPr id="55" name="テキスト ボックス 54">
                <a:extLst>
                  <a:ext uri="{FF2B5EF4-FFF2-40B4-BE49-F238E27FC236}">
                    <a16:creationId xmlns:a16="http://schemas.microsoft.com/office/drawing/2014/main" id="{E9F856D7-5747-46AB-97B8-7FBE62FA441D}"/>
                  </a:ext>
                </a:extLst>
              </p:cNvPr>
              <p:cNvSpPr txBox="1"/>
              <p:nvPr/>
            </p:nvSpPr>
            <p:spPr>
              <a:xfrm>
                <a:off x="8237680" y="2472455"/>
                <a:ext cx="507831" cy="1399799"/>
              </a:xfrm>
              <a:prstGeom prst="rect">
                <a:avLst/>
              </a:prstGeom>
              <a:noFill/>
            </p:spPr>
            <p:txBody>
              <a:bodyPr vert="eaVert" wrap="square" rtlCol="0">
                <a:spAutoFit/>
              </a:bodyPr>
              <a:lstStyle/>
              <a:p>
                <a:pPr algn="ctr"/>
                <a:r>
                  <a:rPr kumimoji="1" lang="ja-JP" altLang="en-US" sz="1050" b="1" dirty="0"/>
                  <a:t>ヒーターモジュール　センサー部</a:t>
                </a:r>
              </a:p>
            </p:txBody>
          </p:sp>
          <p:cxnSp>
            <p:nvCxnSpPr>
              <p:cNvPr id="57" name="コネクタ: 曲線 56">
                <a:extLst>
                  <a:ext uri="{FF2B5EF4-FFF2-40B4-BE49-F238E27FC236}">
                    <a16:creationId xmlns:a16="http://schemas.microsoft.com/office/drawing/2014/main" id="{61EA7FA9-9C4D-42F0-99AD-56004B38BCFC}"/>
                  </a:ext>
                </a:extLst>
              </p:cNvPr>
              <p:cNvCxnSpPr>
                <a:cxnSpLocks/>
              </p:cNvCxnSpPr>
              <p:nvPr/>
            </p:nvCxnSpPr>
            <p:spPr>
              <a:xfrm>
                <a:off x="7150125" y="3527156"/>
                <a:ext cx="1885058" cy="715882"/>
              </a:xfrm>
              <a:prstGeom prst="curvedConnector3">
                <a:avLst>
                  <a:gd name="adj1" fmla="val 50686"/>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コネクタ: 曲線 57">
                <a:extLst>
                  <a:ext uri="{FF2B5EF4-FFF2-40B4-BE49-F238E27FC236}">
                    <a16:creationId xmlns:a16="http://schemas.microsoft.com/office/drawing/2014/main" id="{62C817A0-9429-4A02-88F4-145228A147F4}"/>
                  </a:ext>
                </a:extLst>
              </p:cNvPr>
              <p:cNvCxnSpPr>
                <a:cxnSpLocks/>
              </p:cNvCxnSpPr>
              <p:nvPr/>
            </p:nvCxnSpPr>
            <p:spPr>
              <a:xfrm>
                <a:off x="7155720" y="3551962"/>
                <a:ext cx="1873251" cy="721938"/>
              </a:xfrm>
              <a:prstGeom prst="curvedConnector3">
                <a:avLst>
                  <a:gd name="adj1" fmla="val 49326"/>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コネクタ: 曲線 58">
                <a:extLst>
                  <a:ext uri="{FF2B5EF4-FFF2-40B4-BE49-F238E27FC236}">
                    <a16:creationId xmlns:a16="http://schemas.microsoft.com/office/drawing/2014/main" id="{9673FDC8-9E86-4E20-87B7-A2F095AA22FF}"/>
                  </a:ext>
                </a:extLst>
              </p:cNvPr>
              <p:cNvCxnSpPr>
                <a:cxnSpLocks/>
              </p:cNvCxnSpPr>
              <p:nvPr/>
            </p:nvCxnSpPr>
            <p:spPr>
              <a:xfrm>
                <a:off x="7162965" y="3594404"/>
                <a:ext cx="1239175" cy="918542"/>
              </a:xfrm>
              <a:prstGeom prst="curvedConnector3">
                <a:avLst>
                  <a:gd name="adj1" fmla="val 7138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コネクタ: 曲線 59">
                <a:extLst>
                  <a:ext uri="{FF2B5EF4-FFF2-40B4-BE49-F238E27FC236}">
                    <a16:creationId xmlns:a16="http://schemas.microsoft.com/office/drawing/2014/main" id="{BA447389-575D-44DA-8F26-5E23C51D0C47}"/>
                  </a:ext>
                </a:extLst>
              </p:cNvPr>
              <p:cNvCxnSpPr>
                <a:cxnSpLocks/>
              </p:cNvCxnSpPr>
              <p:nvPr/>
            </p:nvCxnSpPr>
            <p:spPr>
              <a:xfrm>
                <a:off x="7159835" y="3619360"/>
                <a:ext cx="1242305" cy="928261"/>
              </a:xfrm>
              <a:prstGeom prst="curvedConnector3">
                <a:avLst>
                  <a:gd name="adj1" fmla="val 69507"/>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コネクタ: 曲線 60">
                <a:extLst>
                  <a:ext uri="{FF2B5EF4-FFF2-40B4-BE49-F238E27FC236}">
                    <a16:creationId xmlns:a16="http://schemas.microsoft.com/office/drawing/2014/main" id="{472B512C-E8D8-40C0-AB0F-7988D1CFAE78}"/>
                  </a:ext>
                </a:extLst>
              </p:cNvPr>
              <p:cNvCxnSpPr>
                <a:cxnSpLocks/>
                <a:stCxn id="63" idx="1"/>
              </p:cNvCxnSpPr>
              <p:nvPr/>
            </p:nvCxnSpPr>
            <p:spPr>
              <a:xfrm rot="10800000" flipH="1" flipV="1">
                <a:off x="7142139" y="3687595"/>
                <a:ext cx="1185026" cy="1840696"/>
              </a:xfrm>
              <a:prstGeom prst="curvedConnector4">
                <a:avLst>
                  <a:gd name="adj1" fmla="val 60790"/>
                  <a:gd name="adj2" fmla="val 99918"/>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コネクタ: 曲線 61">
                <a:extLst>
                  <a:ext uri="{FF2B5EF4-FFF2-40B4-BE49-F238E27FC236}">
                    <a16:creationId xmlns:a16="http://schemas.microsoft.com/office/drawing/2014/main" id="{488FA5C7-C8AE-4B82-B68C-8B9AB03AB7BD}"/>
                  </a:ext>
                </a:extLst>
              </p:cNvPr>
              <p:cNvCxnSpPr>
                <a:cxnSpLocks/>
                <a:stCxn id="63" idx="1"/>
              </p:cNvCxnSpPr>
              <p:nvPr/>
            </p:nvCxnSpPr>
            <p:spPr>
              <a:xfrm rot="10800000" flipH="1" flipV="1">
                <a:off x="7142139" y="3687595"/>
                <a:ext cx="1200482" cy="1799206"/>
              </a:xfrm>
              <a:prstGeom prst="curvedConnector4">
                <a:avLst>
                  <a:gd name="adj1" fmla="val 62042"/>
                  <a:gd name="adj2" fmla="val 100616"/>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04553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グランジ テクスチャ">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9A7D7097E364947A8C3355FBF2E4807" ma:contentTypeVersion="9" ma:contentTypeDescription="新しいドキュメントを作成します。" ma:contentTypeScope="" ma:versionID="56d0099f68775ff2ec4060b364dceaa6">
  <xsd:schema xmlns:xsd="http://www.w3.org/2001/XMLSchema" xmlns:xs="http://www.w3.org/2001/XMLSchema" xmlns:p="http://schemas.microsoft.com/office/2006/metadata/properties" xmlns:ns2="5814f5e2-e094-4982-a69a-67fcd2903771" xmlns:ns3="a1b69cb3-eae0-4f1b-a3b3-4c6e2fde35b9" targetNamespace="http://schemas.microsoft.com/office/2006/metadata/properties" ma:root="true" ma:fieldsID="91e11054392740e65db30ff495aa5675" ns2:_="" ns3:_="">
    <xsd:import namespace="5814f5e2-e094-4982-a69a-67fcd2903771"/>
    <xsd:import namespace="a1b69cb3-eae0-4f1b-a3b3-4c6e2fde35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14f5e2-e094-4982-a69a-67fcd29037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b69cb3-eae0-4f1b-a3b3-4c6e2fde35b9"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438AAD-20AB-403B-A4E9-A99BDB65D57F}"/>
</file>

<file path=customXml/itemProps2.xml><?xml version="1.0" encoding="utf-8"?>
<ds:datastoreItem xmlns:ds="http://schemas.openxmlformats.org/officeDocument/2006/customXml" ds:itemID="{76F1344D-0E62-493D-8A83-F0ECFDC193E9}"/>
</file>

<file path=customXml/itemProps3.xml><?xml version="1.0" encoding="utf-8"?>
<ds:datastoreItem xmlns:ds="http://schemas.openxmlformats.org/officeDocument/2006/customXml" ds:itemID="{6C854AC8-BF5F-4DB7-ADA7-2CE27FB671FD}"/>
</file>

<file path=docProps/app.xml><?xml version="1.0" encoding="utf-8"?>
<Properties xmlns="http://schemas.openxmlformats.org/officeDocument/2006/extended-properties" xmlns:vt="http://schemas.openxmlformats.org/officeDocument/2006/docPropsVTypes">
  <TotalTime>20597</TotalTime>
  <Words>2159</Words>
  <Application>Microsoft Office PowerPoint</Application>
  <PresentationFormat>ワイド画面</PresentationFormat>
  <Paragraphs>636</Paragraphs>
  <Slides>25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25</vt:i4>
      </vt:variant>
    </vt:vector>
  </HeadingPairs>
  <TitlesOfParts>
    <vt:vector size="32" baseType="lpstr">
      <vt:lpstr>游ゴシック</vt:lpstr>
      <vt:lpstr>游ゴシック Light</vt:lpstr>
      <vt:lpstr>游明朝</vt:lpstr>
      <vt:lpstr>Arial</vt:lpstr>
      <vt:lpstr>Cambria Math</vt:lpstr>
      <vt:lpstr>Office テーマ</vt:lpstr>
      <vt:lpstr>デザインの設定</vt:lpstr>
      <vt:lpstr>HL-LHCに向けた放射線照射済みITkピクセルモジュール 評価のための冷却システムの開発</vt:lpstr>
      <vt:lpstr>LHC加速器ーATLAS検出器</vt:lpstr>
      <vt:lpstr>内部飛跡検出器ー新型ピクセル検出器</vt:lpstr>
      <vt:lpstr>研究概要</vt:lpstr>
      <vt:lpstr>ペルチェシステムー吸着治具</vt:lpstr>
      <vt:lpstr>冷却システムのセットアップ</vt:lpstr>
      <vt:lpstr>ヒーターモジュール</vt:lpstr>
      <vt:lpstr>測定(恒温槽のみでの冷却)</vt:lpstr>
      <vt:lpstr>測定(最適電流)</vt:lpstr>
      <vt:lpstr>測定(最適ファン電圧)</vt:lpstr>
      <vt:lpstr>測定(経過時間と測定温度)</vt:lpstr>
      <vt:lpstr>結論</vt:lpstr>
      <vt:lpstr>Back up</vt:lpstr>
      <vt:lpstr>Back up (ペルチェ図面)</vt:lpstr>
      <vt:lpstr>Back up (Laird性能)</vt:lpstr>
      <vt:lpstr>Back up (吸着治具①)</vt:lpstr>
      <vt:lpstr>Back up (吸着治具②)</vt:lpstr>
      <vt:lpstr>Back up (ピクセルモジュール)</vt:lpstr>
      <vt:lpstr>Back up (ヒーターモジュール①)</vt:lpstr>
      <vt:lpstr>Back up (ヒーターモジュール②)</vt:lpstr>
      <vt:lpstr>Back up (最適電流①)</vt:lpstr>
      <vt:lpstr>Back up (最適電流②)</vt:lpstr>
      <vt:lpstr>Back up (熱流入経路)</vt:lpstr>
      <vt:lpstr>Back up (発熱量)</vt:lpstr>
      <vt:lpstr>Back up(照射済みITkpix-V1.0の冷却)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進捗報告11/2</dc:title>
  <dc:creator>柳瀬 健太郎</dc:creator>
  <cp:lastModifiedBy>柳瀬　健太郎</cp:lastModifiedBy>
  <cp:revision>139</cp:revision>
  <dcterms:created xsi:type="dcterms:W3CDTF">2021-10-26T11:33:00Z</dcterms:created>
  <dcterms:modified xsi:type="dcterms:W3CDTF">2022-03-17T02:48:38Z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0x01010019A7D7097E364947A8C3355FBF2E4807</vt:lpwstr>
  </property>
</Properties>
</file>