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56" r:id="rId2"/>
    <p:sldId id="1690" r:id="rId3"/>
    <p:sldId id="1604" r:id="rId4"/>
    <p:sldId id="1712" r:id="rId5"/>
    <p:sldId id="1811" r:id="rId6"/>
    <p:sldId id="1803" r:id="rId7"/>
    <p:sldId id="1706" r:id="rId8"/>
    <p:sldId id="1691" r:id="rId9"/>
    <p:sldId id="1806" r:id="rId10"/>
    <p:sldId id="1702" r:id="rId11"/>
    <p:sldId id="1692" r:id="rId12"/>
    <p:sldId id="1697" r:id="rId13"/>
    <p:sldId id="1807" r:id="rId14"/>
    <p:sldId id="1698" r:id="rId15"/>
    <p:sldId id="1797" r:id="rId16"/>
    <p:sldId id="1798" r:id="rId17"/>
    <p:sldId id="1795" r:id="rId18"/>
    <p:sldId id="1708" r:id="rId19"/>
    <p:sldId id="1696" r:id="rId20"/>
    <p:sldId id="1820" r:id="rId21"/>
    <p:sldId id="1711" r:id="rId22"/>
    <p:sldId id="1710" r:id="rId23"/>
    <p:sldId id="1699" r:id="rId24"/>
    <p:sldId id="1825" r:id="rId25"/>
    <p:sldId id="1827" r:id="rId26"/>
    <p:sldId id="1828" r:id="rId27"/>
    <p:sldId id="1829"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E4667"/>
    <a:srgbClr val="68B9E5"/>
    <a:srgbClr val="2FA885"/>
    <a:srgbClr val="B0FEAD"/>
    <a:srgbClr val="05FD41"/>
    <a:srgbClr val="58FE80"/>
    <a:srgbClr val="FF01F4"/>
    <a:srgbClr val="6CBAE6"/>
    <a:srgbClr val="F3EEEA"/>
    <a:srgbClr val="75C8A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985" autoAdjust="0"/>
    <p:restoredTop sz="96076" autoAdjust="0"/>
  </p:normalViewPr>
  <p:slideViewPr>
    <p:cSldViewPr snapToGrid="0">
      <p:cViewPr varScale="1">
        <p:scale>
          <a:sx n="102" d="100"/>
          <a:sy n="102" d="100"/>
        </p:scale>
        <p:origin x="1398"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oleObject" Target="file:///C:\Users\yasun\OneDrive\&#12487;&#12473;&#12463;&#12488;&#12483;&#12503;\v1.1%20delay.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チップごとのIntime閾値!$C$4</c:f>
              <c:strCache>
                <c:ptCount val="1"/>
                <c:pt idx="0">
                  <c:v>Intime閾値[e]</c:v>
                </c:pt>
              </c:strCache>
            </c:strRef>
          </c:tx>
          <c:spPr>
            <a:ln w="19050" cap="rnd">
              <a:noFill/>
              <a:round/>
            </a:ln>
            <a:effectLst/>
          </c:spPr>
          <c:marker>
            <c:symbol val="circle"/>
            <c:size val="5"/>
            <c:spPr>
              <a:solidFill>
                <a:schemeClr val="accent1"/>
              </a:solidFill>
              <a:ln w="9525">
                <a:solidFill>
                  <a:schemeClr val="accent1"/>
                </a:solidFill>
              </a:ln>
              <a:effectLst/>
            </c:spPr>
          </c:marker>
          <c:errBars>
            <c:errDir val="y"/>
            <c:errBarType val="both"/>
            <c:errValType val="cust"/>
            <c:noEndCap val="0"/>
            <c:plus>
              <c:numRef>
                <c:f>チップごとのIntime閾値!$D$5:$I$5</c:f>
                <c:numCache>
                  <c:formatCode>General</c:formatCode>
                  <c:ptCount val="6"/>
                  <c:pt idx="0">
                    <c:v>0.4</c:v>
                  </c:pt>
                  <c:pt idx="1">
                    <c:v>0.5</c:v>
                  </c:pt>
                  <c:pt idx="2">
                    <c:v>0.5</c:v>
                  </c:pt>
                  <c:pt idx="3">
                    <c:v>0.5</c:v>
                  </c:pt>
                  <c:pt idx="4">
                    <c:v>0.4</c:v>
                  </c:pt>
                  <c:pt idx="5">
                    <c:v>0.4</c:v>
                  </c:pt>
                </c:numCache>
                <c:extLst/>
              </c:numRef>
            </c:plus>
            <c:minus>
              <c:numRef>
                <c:f>チップごとのIntime閾値!$D$5:$I$5</c:f>
                <c:numCache>
                  <c:formatCode>General</c:formatCode>
                  <c:ptCount val="6"/>
                  <c:pt idx="0">
                    <c:v>0.4</c:v>
                  </c:pt>
                  <c:pt idx="1">
                    <c:v>0.5</c:v>
                  </c:pt>
                  <c:pt idx="2">
                    <c:v>0.5</c:v>
                  </c:pt>
                  <c:pt idx="3">
                    <c:v>0.5</c:v>
                  </c:pt>
                  <c:pt idx="4">
                    <c:v>0.4</c:v>
                  </c:pt>
                  <c:pt idx="5">
                    <c:v>0.4</c:v>
                  </c:pt>
                </c:numCache>
                <c:extLst/>
              </c:numRef>
            </c:minus>
            <c:spPr>
              <a:noFill/>
              <a:ln w="9525" cap="flat" cmpd="sng" algn="ctr">
                <a:solidFill>
                  <a:schemeClr val="tx1">
                    <a:lumMod val="65000"/>
                    <a:lumOff val="35000"/>
                  </a:schemeClr>
                </a:solidFill>
                <a:round/>
              </a:ln>
              <a:effectLst/>
            </c:spPr>
          </c:errBars>
          <c:cat>
            <c:strRef>
              <c:f>チップごとのIntime閾値!$D$3:$I$3</c:f>
              <c:strCache>
                <c:ptCount val="6"/>
                <c:pt idx="0">
                  <c:v>chip1</c:v>
                </c:pt>
                <c:pt idx="1">
                  <c:v>chip2</c:v>
                </c:pt>
                <c:pt idx="2">
                  <c:v>chip3</c:v>
                </c:pt>
                <c:pt idx="3">
                  <c:v>chip4</c:v>
                </c:pt>
                <c:pt idx="4">
                  <c:v>chip1</c:v>
                </c:pt>
                <c:pt idx="5">
                  <c:v>chip2</c:v>
                </c:pt>
              </c:strCache>
              <c:extLst/>
            </c:strRef>
          </c:cat>
          <c:val>
            <c:numRef>
              <c:f>チップごとのIntime閾値!$D$4:$I$4</c:f>
              <c:numCache>
                <c:formatCode>General</c:formatCode>
                <c:ptCount val="6"/>
                <c:pt idx="0">
                  <c:v>2103.8000000000002</c:v>
                </c:pt>
                <c:pt idx="1">
                  <c:v>2116.9</c:v>
                </c:pt>
                <c:pt idx="2">
                  <c:v>2206.1</c:v>
                </c:pt>
                <c:pt idx="3">
                  <c:v>2127.6</c:v>
                </c:pt>
                <c:pt idx="4">
                  <c:v>2217.1</c:v>
                </c:pt>
                <c:pt idx="5">
                  <c:v>2106.5</c:v>
                </c:pt>
              </c:numCache>
              <c:extLst/>
            </c:numRef>
          </c:val>
          <c:smooth val="0"/>
          <c:extLst>
            <c:ext xmlns:c16="http://schemas.microsoft.com/office/drawing/2014/chart" uri="{C3380CC4-5D6E-409C-BE32-E72D297353CC}">
              <c16:uniqueId val="{00000000-19A4-4302-80BA-1BA83F8C5E86}"/>
            </c:ext>
          </c:extLst>
        </c:ser>
        <c:dLbls>
          <c:showLegendKey val="0"/>
          <c:showVal val="0"/>
          <c:showCatName val="0"/>
          <c:showSerName val="0"/>
          <c:showPercent val="0"/>
          <c:showBubbleSize val="0"/>
        </c:dLbls>
        <c:marker val="1"/>
        <c:smooth val="0"/>
        <c:axId val="451062383"/>
        <c:axId val="451044495"/>
      </c:lineChart>
      <c:catAx>
        <c:axId val="451062383"/>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ja-JP"/>
          </a:p>
        </c:txPr>
        <c:crossAx val="451044495"/>
        <c:crosses val="autoZero"/>
        <c:auto val="1"/>
        <c:lblAlgn val="ctr"/>
        <c:lblOffset val="100"/>
        <c:tickMarkSkip val="1"/>
        <c:noMultiLvlLbl val="0"/>
      </c:catAx>
      <c:valAx>
        <c:axId val="451044495"/>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en-US" altLang="ja-JP" dirty="0"/>
                  <a:t>In-time</a:t>
                </a:r>
                <a:r>
                  <a:rPr lang="ja-JP" altLang="en-US" dirty="0"/>
                  <a:t>閾値</a:t>
                </a:r>
                <a:r>
                  <a:rPr lang="en-US" altLang="ja-JP" dirty="0"/>
                  <a:t>[e]</a:t>
                </a:r>
                <a:endParaRPr lang="ja-JP" dirty="0"/>
              </a:p>
            </c:rich>
          </c:tx>
          <c:overlay val="0"/>
          <c:spPr>
            <a:noFill/>
            <a:ln>
              <a:noFill/>
            </a:ln>
            <a:effectLst/>
          </c:spPr>
          <c:txPr>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ja-JP"/>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ja-JP"/>
          </a:p>
        </c:txPr>
        <c:crossAx val="45106238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100"/>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1B0DD2-CC01-4B49-9EE8-937EE9C75F5E}" type="datetimeFigureOut">
              <a:rPr kumimoji="1" lang="ja-JP" altLang="en-US" smtClean="0"/>
              <a:t>2023/3/16</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B780DA-A416-4A5D-A3C3-FBAA239C0C99}" type="slidenum">
              <a:rPr kumimoji="1" lang="ja-JP" altLang="en-US" smtClean="0"/>
              <a:t>‹#›</a:t>
            </a:fld>
            <a:endParaRPr kumimoji="1" lang="ja-JP" altLang="en-US"/>
          </a:p>
        </p:txBody>
      </p:sp>
    </p:spTree>
    <p:extLst>
      <p:ext uri="{BB962C8B-B14F-4D97-AF65-F5344CB8AC3E}">
        <p14:creationId xmlns:p14="http://schemas.microsoft.com/office/powerpoint/2010/main" val="344593227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9EB67E4-271D-4F57-8F1E-BEB350039929}" type="slidenum">
              <a:rPr kumimoji="1" lang="ja-JP" altLang="en-US" smtClean="0"/>
              <a:t>‹#›</a:t>
            </a:fld>
            <a:endParaRPr kumimoji="1" lang="ja-JP" altLang="en-US"/>
          </a:p>
        </p:txBody>
      </p:sp>
      <p:sp>
        <p:nvSpPr>
          <p:cNvPr id="7" name="正方形/長方形 6">
            <a:extLst>
              <a:ext uri="{FF2B5EF4-FFF2-40B4-BE49-F238E27FC236}">
                <a16:creationId xmlns:a16="http://schemas.microsoft.com/office/drawing/2014/main" id="{5FC46220-EFC2-ADE3-FDD6-DEBD3CAD9025}"/>
              </a:ext>
            </a:extLst>
          </p:cNvPr>
          <p:cNvSpPr/>
          <p:nvPr userDrawn="1"/>
        </p:nvSpPr>
        <p:spPr>
          <a:xfrm>
            <a:off x="0" y="-12700"/>
            <a:ext cx="9144000" cy="6858000"/>
          </a:xfrm>
          <a:prstGeom prst="rect">
            <a:avLst/>
          </a:prstGeom>
          <a:solidFill>
            <a:srgbClr val="F3EEEA"/>
          </a:solidFill>
          <a:ln>
            <a:solidFill>
              <a:srgbClr val="F3EE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500" b="1" dirty="0">
              <a:solidFill>
                <a:srgbClr val="1E4667"/>
              </a:solidFill>
            </a:endParaRPr>
          </a:p>
        </p:txBody>
      </p:sp>
    </p:spTree>
    <p:extLst>
      <p:ext uri="{BB962C8B-B14F-4D97-AF65-F5344CB8AC3E}">
        <p14:creationId xmlns:p14="http://schemas.microsoft.com/office/powerpoint/2010/main" val="19113976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9EB67E4-271D-4F57-8F1E-BEB350039929}" type="slidenum">
              <a:rPr kumimoji="1" lang="ja-JP" altLang="en-US" smtClean="0"/>
              <a:t>‹#›</a:t>
            </a:fld>
            <a:endParaRPr kumimoji="1" lang="ja-JP" altLang="en-US"/>
          </a:p>
        </p:txBody>
      </p:sp>
    </p:spTree>
    <p:extLst>
      <p:ext uri="{BB962C8B-B14F-4D97-AF65-F5344CB8AC3E}">
        <p14:creationId xmlns:p14="http://schemas.microsoft.com/office/powerpoint/2010/main" val="41499987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9EB67E4-271D-4F57-8F1E-BEB350039929}" type="slidenum">
              <a:rPr kumimoji="1" lang="ja-JP" altLang="en-US" smtClean="0"/>
              <a:t>‹#›</a:t>
            </a:fld>
            <a:endParaRPr kumimoji="1" lang="ja-JP" altLang="en-US"/>
          </a:p>
        </p:txBody>
      </p:sp>
    </p:spTree>
    <p:extLst>
      <p:ext uri="{BB962C8B-B14F-4D97-AF65-F5344CB8AC3E}">
        <p14:creationId xmlns:p14="http://schemas.microsoft.com/office/powerpoint/2010/main" val="240485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セクション見出し">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B46142FB-87BE-4155-4481-2C56DC4601C9}"/>
              </a:ext>
            </a:extLst>
          </p:cNvPr>
          <p:cNvSpPr/>
          <p:nvPr userDrawn="1"/>
        </p:nvSpPr>
        <p:spPr>
          <a:xfrm>
            <a:off x="0" y="-12700"/>
            <a:ext cx="9144000" cy="6858000"/>
          </a:xfrm>
          <a:prstGeom prst="rect">
            <a:avLst/>
          </a:prstGeom>
          <a:solidFill>
            <a:srgbClr val="F3EEEA"/>
          </a:solidFill>
          <a:ln>
            <a:solidFill>
              <a:srgbClr val="F3EE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b="1" dirty="0"/>
          </a:p>
        </p:txBody>
      </p:sp>
      <p:sp>
        <p:nvSpPr>
          <p:cNvPr id="2" name="タイトル 1">
            <a:extLst>
              <a:ext uri="{FF2B5EF4-FFF2-40B4-BE49-F238E27FC236}">
                <a16:creationId xmlns:a16="http://schemas.microsoft.com/office/drawing/2014/main" id="{B3C2AF3C-A7BE-6E0A-B055-DCB63285ECF9}"/>
              </a:ext>
            </a:extLst>
          </p:cNvPr>
          <p:cNvSpPr>
            <a:spLocks noGrp="1"/>
          </p:cNvSpPr>
          <p:nvPr>
            <p:ph type="title"/>
          </p:nvPr>
        </p:nvSpPr>
        <p:spPr>
          <a:xfrm>
            <a:off x="2057400" y="2714171"/>
            <a:ext cx="6453188" cy="1088572"/>
          </a:xfrm>
        </p:spPr>
        <p:txBody>
          <a:bodyPr anchor="b">
            <a:normAutofit/>
          </a:bodyPr>
          <a:lstStyle>
            <a:lvl1pPr>
              <a:defRPr sz="3000" b="1">
                <a:solidFill>
                  <a:srgbClr val="1E4667"/>
                </a:solidFill>
              </a:defRPr>
            </a:lvl1pPr>
          </a:lstStyle>
          <a:p>
            <a:r>
              <a:rPr kumimoji="1" lang="ja-JP" altLang="en-US" dirty="0"/>
              <a:t>マスター タイトルの書式設定</a:t>
            </a:r>
          </a:p>
        </p:txBody>
      </p:sp>
      <p:sp>
        <p:nvSpPr>
          <p:cNvPr id="8" name="フローチャート: 論理積ゲート 7">
            <a:extLst>
              <a:ext uri="{FF2B5EF4-FFF2-40B4-BE49-F238E27FC236}">
                <a16:creationId xmlns:a16="http://schemas.microsoft.com/office/drawing/2014/main" id="{BAE86A61-3A0D-6945-EF27-7A4C3AD4A1DB}"/>
              </a:ext>
            </a:extLst>
          </p:cNvPr>
          <p:cNvSpPr/>
          <p:nvPr userDrawn="1"/>
        </p:nvSpPr>
        <p:spPr>
          <a:xfrm>
            <a:off x="0" y="1561193"/>
            <a:ext cx="1742396" cy="3735614"/>
          </a:xfrm>
          <a:prstGeom prst="flowChartDelay">
            <a:avLst/>
          </a:prstGeom>
          <a:solidFill>
            <a:srgbClr val="1E4667"/>
          </a:solidFill>
          <a:ln>
            <a:solidFill>
              <a:srgbClr val="1E46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9" name="タイトル 1">
            <a:extLst>
              <a:ext uri="{FF2B5EF4-FFF2-40B4-BE49-F238E27FC236}">
                <a16:creationId xmlns:a16="http://schemas.microsoft.com/office/drawing/2014/main" id="{64E90EA8-4CF9-FFBF-D19A-00E94E563C22}"/>
              </a:ext>
            </a:extLst>
          </p:cNvPr>
          <p:cNvSpPr txBox="1">
            <a:spLocks/>
          </p:cNvSpPr>
          <p:nvPr userDrawn="1"/>
        </p:nvSpPr>
        <p:spPr>
          <a:xfrm>
            <a:off x="408214" y="2300513"/>
            <a:ext cx="876300" cy="2852737"/>
          </a:xfrm>
          <a:prstGeom prst="rect">
            <a:avLst/>
          </a:prstGeom>
        </p:spPr>
        <p:txBody>
          <a:bodyPr vert="horz" lIns="68580" tIns="34290" rIns="68580" bIns="34290" rtlCol="0" anchor="b">
            <a:normAutofit fontScale="92500" lnSpcReduction="10000"/>
          </a:bodyPr>
          <a:lstStyle>
            <a:lvl1pPr algn="l" defTabSz="914400" rtl="0" eaLnBrk="1" latinLnBrk="0" hangingPunct="1">
              <a:lnSpc>
                <a:spcPct val="90000"/>
              </a:lnSpc>
              <a:spcBef>
                <a:spcPct val="0"/>
              </a:spcBef>
              <a:buNone/>
              <a:defRPr kumimoji="1" sz="4000" b="1" kern="1200">
                <a:solidFill>
                  <a:srgbClr val="1E4667"/>
                </a:solidFill>
                <a:latin typeface="+mj-lt"/>
                <a:ea typeface="+mj-ea"/>
                <a:cs typeface="+mj-cs"/>
              </a:defRPr>
            </a:lvl1pPr>
          </a:lstStyle>
          <a:p>
            <a:r>
              <a:rPr lang="ja-JP" altLang="en-US" sz="3000">
                <a:solidFill>
                  <a:schemeClr val="bg1"/>
                </a:solidFill>
              </a:rPr>
              <a:t>マスター タイトルの書式設定</a:t>
            </a:r>
            <a:br>
              <a:rPr lang="en-US" altLang="ja-JP" sz="3000">
                <a:solidFill>
                  <a:schemeClr val="bg1"/>
                </a:solidFill>
              </a:rPr>
            </a:br>
            <a:endParaRPr lang="ja-JP" altLang="en-US" sz="3000" dirty="0">
              <a:solidFill>
                <a:schemeClr val="bg1"/>
              </a:solidFill>
            </a:endParaRPr>
          </a:p>
        </p:txBody>
      </p:sp>
    </p:spTree>
    <p:extLst>
      <p:ext uri="{BB962C8B-B14F-4D97-AF65-F5344CB8AC3E}">
        <p14:creationId xmlns:p14="http://schemas.microsoft.com/office/powerpoint/2010/main" val="19437261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43D4BEE1-63C0-2FF1-6363-82A8D3744A11}"/>
              </a:ext>
            </a:extLst>
          </p:cNvPr>
          <p:cNvSpPr/>
          <p:nvPr userDrawn="1"/>
        </p:nvSpPr>
        <p:spPr>
          <a:xfrm>
            <a:off x="0" y="-12700"/>
            <a:ext cx="9144000" cy="6858000"/>
          </a:xfrm>
          <a:prstGeom prst="rect">
            <a:avLst/>
          </a:prstGeom>
          <a:solidFill>
            <a:srgbClr val="F3EEEA"/>
          </a:solidFill>
          <a:ln>
            <a:solidFill>
              <a:srgbClr val="F3EE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b="1" dirty="0"/>
          </a:p>
        </p:txBody>
      </p:sp>
      <p:sp>
        <p:nvSpPr>
          <p:cNvPr id="2" name="Title 1"/>
          <p:cNvSpPr>
            <a:spLocks noGrp="1"/>
          </p:cNvSpPr>
          <p:nvPr>
            <p:ph type="title"/>
          </p:nvPr>
        </p:nvSpPr>
        <p:spPr>
          <a:xfrm>
            <a:off x="507352" y="590437"/>
            <a:ext cx="7886700" cy="691469"/>
          </a:xfrm>
        </p:spPr>
        <p:txBody>
          <a:bodyPr>
            <a:normAutofit/>
          </a:bodyPr>
          <a:lstStyle>
            <a:lvl1pPr>
              <a:defRPr sz="3200">
                <a:solidFill>
                  <a:srgbClr val="1E4667"/>
                </a:solidFill>
              </a:defRPr>
            </a:lvl1pPr>
          </a:lstStyle>
          <a:p>
            <a:r>
              <a:rPr lang="ja-JP" altLang="en-US" dirty="0"/>
              <a:t>マスター タイトルの書式設定</a:t>
            </a:r>
            <a:endParaRPr lang="en-US" dirty="0"/>
          </a:p>
        </p:txBody>
      </p:sp>
      <p:sp>
        <p:nvSpPr>
          <p:cNvPr id="3" name="Content Placeholder 2"/>
          <p:cNvSpPr>
            <a:spLocks noGrp="1"/>
          </p:cNvSpPr>
          <p:nvPr>
            <p:ph idx="1"/>
          </p:nvPr>
        </p:nvSpPr>
        <p:spPr>
          <a:xfrm>
            <a:off x="190111" y="1371600"/>
            <a:ext cx="8763778" cy="5349876"/>
          </a:xfrm>
        </p:spPr>
        <p:txBody>
          <a:bodyPr>
            <a:normAutofit/>
          </a:bodyPr>
          <a:lstStyle>
            <a:lvl1pPr>
              <a:defRPr sz="2400">
                <a:solidFill>
                  <a:srgbClr val="1E4667"/>
                </a:solidFill>
              </a:defRPr>
            </a:lvl1pPr>
            <a:lvl2pPr>
              <a:defRPr sz="2000">
                <a:solidFill>
                  <a:srgbClr val="1E4667"/>
                </a:solidFill>
              </a:defRPr>
            </a:lvl2pPr>
            <a:lvl3pPr>
              <a:defRPr sz="1800">
                <a:solidFill>
                  <a:srgbClr val="1E4667"/>
                </a:solidFill>
              </a:defRPr>
            </a:lvl3pPr>
            <a:lvl4pPr>
              <a:defRPr sz="1600">
                <a:solidFill>
                  <a:srgbClr val="1E4667"/>
                </a:solidFill>
              </a:defRPr>
            </a:lvl4pPr>
            <a:lvl5pPr>
              <a:defRPr sz="1600">
                <a:solidFill>
                  <a:srgbClr val="1E4667"/>
                </a:solidFill>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lvl1pPr>
              <a:defRPr>
                <a:solidFill>
                  <a:srgbClr val="1E4667"/>
                </a:solidFill>
              </a:defRPr>
            </a:lvl1pPr>
          </a:lstStyle>
          <a:p>
            <a:fld id="{C764DE79-268F-4C1A-8933-263129D2AF90}" type="datetimeFigureOut">
              <a:rPr lang="en-US" smtClean="0"/>
              <a:pPr/>
              <a:t>3/16/2023</a:t>
            </a:fld>
            <a:endParaRPr lang="en-US" dirty="0"/>
          </a:p>
        </p:txBody>
      </p:sp>
      <p:sp>
        <p:nvSpPr>
          <p:cNvPr id="5" name="Footer Placeholder 4"/>
          <p:cNvSpPr>
            <a:spLocks noGrp="1"/>
          </p:cNvSpPr>
          <p:nvPr>
            <p:ph type="ftr" sz="quarter" idx="11"/>
          </p:nvPr>
        </p:nvSpPr>
        <p:spPr/>
        <p:txBody>
          <a:bodyPr/>
          <a:lstStyle>
            <a:lvl1pPr>
              <a:defRPr>
                <a:solidFill>
                  <a:srgbClr val="1E4667"/>
                </a:solidFill>
              </a:defRPr>
            </a:lvl1pPr>
          </a:lstStyle>
          <a:p>
            <a:endParaRPr lang="en-US" dirty="0"/>
          </a:p>
        </p:txBody>
      </p:sp>
      <p:sp>
        <p:nvSpPr>
          <p:cNvPr id="6" name="Slide Number Placeholder 5"/>
          <p:cNvSpPr>
            <a:spLocks noGrp="1"/>
          </p:cNvSpPr>
          <p:nvPr>
            <p:ph type="sldNum" sz="quarter" idx="12"/>
          </p:nvPr>
        </p:nvSpPr>
        <p:spPr>
          <a:xfrm>
            <a:off x="6896489" y="6356351"/>
            <a:ext cx="2057400" cy="365125"/>
          </a:xfrm>
        </p:spPr>
        <p:txBody>
          <a:bodyPr/>
          <a:lstStyle>
            <a:lvl1pPr>
              <a:defRPr sz="2000" b="1">
                <a:solidFill>
                  <a:srgbClr val="1E4667"/>
                </a:solidFill>
              </a:defRPr>
            </a:lvl1pPr>
          </a:lstStyle>
          <a:p>
            <a:fld id="{79EB67E4-271D-4F57-8F1E-BEB350039929}" type="slidenum">
              <a:rPr lang="ja-JP" altLang="en-US" smtClean="0"/>
              <a:pPr/>
              <a:t>‹#›</a:t>
            </a:fld>
            <a:endParaRPr lang="ja-JP" altLang="en-US" dirty="0"/>
          </a:p>
        </p:txBody>
      </p:sp>
      <p:sp>
        <p:nvSpPr>
          <p:cNvPr id="9" name="正方形/長方形 8">
            <a:extLst>
              <a:ext uri="{FF2B5EF4-FFF2-40B4-BE49-F238E27FC236}">
                <a16:creationId xmlns:a16="http://schemas.microsoft.com/office/drawing/2014/main" id="{D3E6FDE1-D650-5700-B0CA-0876DFA4A6D7}"/>
              </a:ext>
            </a:extLst>
          </p:cNvPr>
          <p:cNvSpPr/>
          <p:nvPr userDrawn="1"/>
        </p:nvSpPr>
        <p:spPr>
          <a:xfrm>
            <a:off x="302078" y="701450"/>
            <a:ext cx="34289" cy="349705"/>
          </a:xfrm>
          <a:prstGeom prst="rect">
            <a:avLst/>
          </a:prstGeom>
          <a:solidFill>
            <a:srgbClr val="2FA885"/>
          </a:solidFill>
          <a:ln>
            <a:solidFill>
              <a:srgbClr val="2FA8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4" name="コンテンツ プレースホルダー 13">
            <a:extLst>
              <a:ext uri="{FF2B5EF4-FFF2-40B4-BE49-F238E27FC236}">
                <a16:creationId xmlns:a16="http://schemas.microsoft.com/office/drawing/2014/main" id="{5FE48176-804E-3187-1F31-E4FFF8039A78}"/>
              </a:ext>
            </a:extLst>
          </p:cNvPr>
          <p:cNvSpPr>
            <a:spLocks noGrp="1"/>
          </p:cNvSpPr>
          <p:nvPr>
            <p:ph sz="quarter" idx="13"/>
          </p:nvPr>
        </p:nvSpPr>
        <p:spPr>
          <a:xfrm>
            <a:off x="294729" y="293238"/>
            <a:ext cx="5445814" cy="297199"/>
          </a:xfrm>
        </p:spPr>
        <p:txBody>
          <a:bodyPr>
            <a:normAutofit/>
          </a:bodyPr>
          <a:lstStyle>
            <a:lvl1pPr marL="0" indent="0">
              <a:buNone/>
              <a:defRPr sz="1400">
                <a:solidFill>
                  <a:srgbClr val="2FA885"/>
                </a:solidFill>
              </a:defRPr>
            </a:lvl1pPr>
            <a:lvl2pPr marL="457200" indent="0">
              <a:buNone/>
              <a:defRPr/>
            </a:lvl2pPr>
          </a:lstStyle>
          <a:p>
            <a:pPr lvl="0"/>
            <a:r>
              <a:rPr kumimoji="1" lang="ja-JP" altLang="en-US" dirty="0"/>
              <a:t>マスター テキストの書式設定</a:t>
            </a:r>
          </a:p>
        </p:txBody>
      </p:sp>
    </p:spTree>
    <p:extLst>
      <p:ext uri="{BB962C8B-B14F-4D97-AF65-F5344CB8AC3E}">
        <p14:creationId xmlns:p14="http://schemas.microsoft.com/office/powerpoint/2010/main" val="15444191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9EB67E4-271D-4F57-8F1E-BEB350039929}" type="slidenum">
              <a:rPr kumimoji="1" lang="ja-JP" altLang="en-US" smtClean="0"/>
              <a:t>‹#›</a:t>
            </a:fld>
            <a:endParaRPr kumimoji="1" lang="ja-JP" altLang="en-US"/>
          </a:p>
        </p:txBody>
      </p:sp>
    </p:spTree>
    <p:extLst>
      <p:ext uri="{BB962C8B-B14F-4D97-AF65-F5344CB8AC3E}">
        <p14:creationId xmlns:p14="http://schemas.microsoft.com/office/powerpoint/2010/main" val="3522029469"/>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9EB67E4-271D-4F57-8F1E-BEB350039929}" type="slidenum">
              <a:rPr kumimoji="1" lang="ja-JP" altLang="en-US" smtClean="0"/>
              <a:t>‹#›</a:t>
            </a:fld>
            <a:endParaRPr kumimoji="1" lang="ja-JP" altLang="en-US"/>
          </a:p>
        </p:txBody>
      </p:sp>
    </p:spTree>
    <p:extLst>
      <p:ext uri="{BB962C8B-B14F-4D97-AF65-F5344CB8AC3E}">
        <p14:creationId xmlns:p14="http://schemas.microsoft.com/office/powerpoint/2010/main" val="21060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79EB67E4-271D-4F57-8F1E-BEB350039929}" type="slidenum">
              <a:rPr kumimoji="1" lang="ja-JP" altLang="en-US" smtClean="0"/>
              <a:t>‹#›</a:t>
            </a:fld>
            <a:endParaRPr kumimoji="1" lang="ja-JP" altLang="en-US"/>
          </a:p>
        </p:txBody>
      </p:sp>
    </p:spTree>
    <p:extLst>
      <p:ext uri="{BB962C8B-B14F-4D97-AF65-F5344CB8AC3E}">
        <p14:creationId xmlns:p14="http://schemas.microsoft.com/office/powerpoint/2010/main" val="40137125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79EB67E4-271D-4F57-8F1E-BEB350039929}" type="slidenum">
              <a:rPr kumimoji="1" lang="ja-JP" altLang="en-US" smtClean="0"/>
              <a:t>‹#›</a:t>
            </a:fld>
            <a:endParaRPr kumimoji="1" lang="ja-JP" altLang="en-US"/>
          </a:p>
        </p:txBody>
      </p:sp>
    </p:spTree>
    <p:extLst>
      <p:ext uri="{BB962C8B-B14F-4D97-AF65-F5344CB8AC3E}">
        <p14:creationId xmlns:p14="http://schemas.microsoft.com/office/powerpoint/2010/main" val="14081449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79EB67E4-271D-4F57-8F1E-BEB350039929}" type="slidenum">
              <a:rPr kumimoji="1" lang="ja-JP" altLang="en-US" smtClean="0"/>
              <a:t>‹#›</a:t>
            </a:fld>
            <a:endParaRPr kumimoji="1" lang="ja-JP" altLang="en-US"/>
          </a:p>
        </p:txBody>
      </p:sp>
    </p:spTree>
    <p:extLst>
      <p:ext uri="{BB962C8B-B14F-4D97-AF65-F5344CB8AC3E}">
        <p14:creationId xmlns:p14="http://schemas.microsoft.com/office/powerpoint/2010/main" val="20720432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9EB67E4-271D-4F57-8F1E-BEB350039929}" type="slidenum">
              <a:rPr kumimoji="1" lang="ja-JP" altLang="en-US" smtClean="0"/>
              <a:t>‹#›</a:t>
            </a:fld>
            <a:endParaRPr kumimoji="1" lang="ja-JP" altLang="en-US"/>
          </a:p>
        </p:txBody>
      </p:sp>
    </p:spTree>
    <p:extLst>
      <p:ext uri="{BB962C8B-B14F-4D97-AF65-F5344CB8AC3E}">
        <p14:creationId xmlns:p14="http://schemas.microsoft.com/office/powerpoint/2010/main" val="25031340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9EB67E4-271D-4F57-8F1E-BEB350039929}" type="slidenum">
              <a:rPr kumimoji="1" lang="ja-JP" altLang="en-US" smtClean="0"/>
              <a:t>‹#›</a:t>
            </a:fld>
            <a:endParaRPr kumimoji="1" lang="ja-JP" altLang="en-US"/>
          </a:p>
        </p:txBody>
      </p:sp>
    </p:spTree>
    <p:extLst>
      <p:ext uri="{BB962C8B-B14F-4D97-AF65-F5344CB8AC3E}">
        <p14:creationId xmlns:p14="http://schemas.microsoft.com/office/powerpoint/2010/main" val="26523612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EB67E4-271D-4F57-8F1E-BEB350039929}" type="slidenum">
              <a:rPr kumimoji="1" lang="ja-JP" altLang="en-US" smtClean="0"/>
              <a:t>‹#›</a:t>
            </a:fld>
            <a:endParaRPr kumimoji="1" lang="ja-JP" altLang="en-US"/>
          </a:p>
        </p:txBody>
      </p:sp>
    </p:spTree>
    <p:extLst>
      <p:ext uri="{BB962C8B-B14F-4D97-AF65-F5344CB8AC3E}">
        <p14:creationId xmlns:p14="http://schemas.microsoft.com/office/powerpoint/2010/main" val="10221747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51" r:id="rId12"/>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3.png"/><Relationship Id="rId7"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30.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3.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chart" Target="../charts/chart1.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hyperlink" Target="https://cds.cern.ch/record/2285585/files/ATLAS-TDR-030.pdf" TargetMode="External"/><Relationship Id="rId5" Type="http://schemas.openxmlformats.org/officeDocument/2006/relationships/image" Target="../media/image26.pn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6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10.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0.png"/><Relationship Id="rId2" Type="http://schemas.openxmlformats.org/officeDocument/2006/relationships/image" Target="../media/image250.PNG"/><Relationship Id="rId1" Type="http://schemas.openxmlformats.org/officeDocument/2006/relationships/slideLayout" Target="../slideLayouts/slideLayout2.xml"/><Relationship Id="rId4" Type="http://schemas.openxmlformats.org/officeDocument/2006/relationships/image" Target="../media/image27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a:extLst>
              <a:ext uri="{FF2B5EF4-FFF2-40B4-BE49-F238E27FC236}">
                <a16:creationId xmlns:a16="http://schemas.microsoft.com/office/drawing/2014/main" id="{64E25BB2-7E8D-DDA2-EBD9-5C23BAB3D434}"/>
              </a:ext>
            </a:extLst>
          </p:cNvPr>
          <p:cNvCxnSpPr>
            <a:cxnSpLocks/>
          </p:cNvCxnSpPr>
          <p:nvPr/>
        </p:nvCxnSpPr>
        <p:spPr>
          <a:xfrm>
            <a:off x="1483534" y="5420030"/>
            <a:ext cx="933475" cy="0"/>
          </a:xfrm>
          <a:prstGeom prst="line">
            <a:avLst/>
          </a:prstGeom>
          <a:ln w="38100">
            <a:solidFill>
              <a:srgbClr val="F5A75A"/>
            </a:solidFill>
          </a:ln>
        </p:spPr>
        <p:style>
          <a:lnRef idx="1">
            <a:schemeClr val="accent1"/>
          </a:lnRef>
          <a:fillRef idx="0">
            <a:schemeClr val="accent1"/>
          </a:fillRef>
          <a:effectRef idx="0">
            <a:schemeClr val="accent1"/>
          </a:effectRef>
          <a:fontRef idx="minor">
            <a:schemeClr val="tx1"/>
          </a:fontRef>
        </p:style>
      </p:cxnSp>
      <p:sp>
        <p:nvSpPr>
          <p:cNvPr id="2" name="タイトル 1">
            <a:extLst>
              <a:ext uri="{FF2B5EF4-FFF2-40B4-BE49-F238E27FC236}">
                <a16:creationId xmlns:a16="http://schemas.microsoft.com/office/drawing/2014/main" id="{8F3D60B3-D38E-7B82-DC7A-9C2712065D3C}"/>
              </a:ext>
            </a:extLst>
          </p:cNvPr>
          <p:cNvSpPr>
            <a:spLocks noGrp="1"/>
          </p:cNvSpPr>
          <p:nvPr>
            <p:ph type="ctrTitle"/>
          </p:nvPr>
        </p:nvSpPr>
        <p:spPr>
          <a:xfrm>
            <a:off x="206063" y="1256768"/>
            <a:ext cx="8564450" cy="2387600"/>
          </a:xfrm>
        </p:spPr>
        <p:txBody>
          <a:bodyPr>
            <a:normAutofit/>
          </a:bodyPr>
          <a:lstStyle/>
          <a:p>
            <a:r>
              <a:rPr lang="en-US" altLang="ja-JP" sz="3200" b="0" i="0" u="none" strike="noStrike" dirty="0">
                <a:solidFill>
                  <a:srgbClr val="000000"/>
                </a:solidFill>
                <a:effectLst/>
                <a:latin typeface="Times New Roman" panose="02020603050405020304" pitchFamily="18" charset="0"/>
              </a:rPr>
              <a:t>HL-LHC ATLAS</a:t>
            </a:r>
            <a:r>
              <a:rPr lang="ja-JP" altLang="en-US" sz="3200" b="0" i="0" u="none" strike="noStrike" dirty="0">
                <a:solidFill>
                  <a:srgbClr val="000000"/>
                </a:solidFill>
                <a:effectLst/>
                <a:latin typeface="Times New Roman" panose="02020603050405020304" pitchFamily="18" charset="0"/>
              </a:rPr>
              <a:t>実験に向けた</a:t>
            </a:r>
            <a:br>
              <a:rPr lang="en-US" altLang="ja-JP" sz="3200" b="0" i="0" u="none" strike="noStrike" dirty="0">
                <a:solidFill>
                  <a:srgbClr val="000000"/>
                </a:solidFill>
                <a:effectLst/>
                <a:latin typeface="Times New Roman" panose="02020603050405020304" pitchFamily="18" charset="0"/>
              </a:rPr>
            </a:br>
            <a:r>
              <a:rPr lang="ja-JP" altLang="en-US" sz="3200" b="0" i="0" u="none" strike="noStrike" dirty="0">
                <a:solidFill>
                  <a:srgbClr val="000000"/>
                </a:solidFill>
                <a:effectLst/>
                <a:latin typeface="Times New Roman" panose="02020603050405020304" pitchFamily="18" charset="0"/>
              </a:rPr>
              <a:t>ピクセルモジュールの信号遅延時間の測定</a:t>
            </a:r>
            <a:br>
              <a:rPr lang="en-US" altLang="ja-JP" sz="3200" b="0" i="0" u="none" strike="noStrike" dirty="0">
                <a:solidFill>
                  <a:srgbClr val="000000"/>
                </a:solidFill>
                <a:effectLst/>
                <a:latin typeface="Times New Roman" panose="02020603050405020304" pitchFamily="18" charset="0"/>
              </a:rPr>
            </a:br>
            <a:r>
              <a:rPr lang="ja-JP" altLang="en-US" sz="3200" b="0" i="0" u="none" strike="noStrike" dirty="0">
                <a:solidFill>
                  <a:srgbClr val="000000"/>
                </a:solidFill>
                <a:effectLst/>
                <a:latin typeface="Times New Roman" panose="02020603050405020304" pitchFamily="18" charset="0"/>
              </a:rPr>
              <a:t>およびそれを考慮した閾値の測定手法の確立</a:t>
            </a:r>
            <a:endParaRPr lang="ja-JP" altLang="en-US" sz="44600" b="1" dirty="0"/>
          </a:p>
        </p:txBody>
      </p:sp>
      <mc:AlternateContent xmlns:mc="http://schemas.openxmlformats.org/markup-compatibility/2006">
        <mc:Choice xmlns:a14="http://schemas.microsoft.com/office/drawing/2010/main" Requires="a14">
          <p:sp>
            <p:nvSpPr>
              <p:cNvPr id="3" name="字幕 2">
                <a:extLst>
                  <a:ext uri="{FF2B5EF4-FFF2-40B4-BE49-F238E27FC236}">
                    <a16:creationId xmlns:a16="http://schemas.microsoft.com/office/drawing/2014/main" id="{BA40DFB0-2610-9D54-AD56-64D316BC9D2B}"/>
                  </a:ext>
                </a:extLst>
              </p:cNvPr>
              <p:cNvSpPr>
                <a:spLocks noGrp="1"/>
              </p:cNvSpPr>
              <p:nvPr>
                <p:ph type="subTitle" idx="1"/>
              </p:nvPr>
            </p:nvSpPr>
            <p:spPr>
              <a:xfrm>
                <a:off x="1143000" y="4497585"/>
                <a:ext cx="6858000" cy="1655762"/>
              </a:xfrm>
            </p:spPr>
            <p:txBody>
              <a:bodyPr>
                <a:normAutofit lnSpcReduction="10000"/>
              </a:bodyPr>
              <a:lstStyle/>
              <a:p>
                <a:r>
                  <a:rPr lang="en-US" altLang="ja-JP" sz="1800" dirty="0">
                    <a:solidFill>
                      <a:srgbClr val="000000"/>
                    </a:solidFill>
                    <a:latin typeface="Arial" panose="020B0604020202020204" pitchFamily="34" charset="0"/>
                  </a:rPr>
                  <a:t>2023</a:t>
                </a:r>
                <a:r>
                  <a:rPr lang="ja-JP" altLang="en-US" sz="1800" dirty="0">
                    <a:solidFill>
                      <a:srgbClr val="000000"/>
                    </a:solidFill>
                    <a:latin typeface="Arial" panose="020B0604020202020204" pitchFamily="34" charset="0"/>
                  </a:rPr>
                  <a:t>年</a:t>
                </a:r>
                <a:r>
                  <a:rPr lang="en-US" altLang="ja-JP" sz="1800" dirty="0">
                    <a:solidFill>
                      <a:srgbClr val="000000"/>
                    </a:solidFill>
                    <a:latin typeface="Arial" panose="020B0604020202020204" pitchFamily="34" charset="0"/>
                  </a:rPr>
                  <a:t>3</a:t>
                </a:r>
                <a:r>
                  <a:rPr lang="ja-JP" altLang="en-US" sz="1800" dirty="0">
                    <a:solidFill>
                      <a:srgbClr val="000000"/>
                    </a:solidFill>
                    <a:latin typeface="Arial" panose="020B0604020202020204" pitchFamily="34" charset="0"/>
                  </a:rPr>
                  <a:t>月</a:t>
                </a:r>
                <a:r>
                  <a:rPr lang="en-US" altLang="ja-JP" sz="1800" dirty="0">
                    <a:solidFill>
                      <a:srgbClr val="000000"/>
                    </a:solidFill>
                    <a:latin typeface="Arial" panose="020B0604020202020204" pitchFamily="34" charset="0"/>
                  </a:rPr>
                  <a:t>22</a:t>
                </a:r>
                <a:r>
                  <a:rPr lang="ja-JP" altLang="en-US" sz="1800" dirty="0">
                    <a:solidFill>
                      <a:srgbClr val="000000"/>
                    </a:solidFill>
                    <a:latin typeface="Arial" panose="020B0604020202020204" pitchFamily="34" charset="0"/>
                  </a:rPr>
                  <a:t>日</a:t>
                </a:r>
                <a:endParaRPr lang="en-US" altLang="ja-JP" sz="1800" dirty="0">
                  <a:solidFill>
                    <a:srgbClr val="000000"/>
                  </a:solidFill>
                  <a:latin typeface="Arial" panose="020B0604020202020204" pitchFamily="34" charset="0"/>
                </a:endParaRPr>
              </a:p>
              <a:p>
                <a:r>
                  <a:rPr lang="ja-JP" altLang="en-US" sz="1800" dirty="0">
                    <a:solidFill>
                      <a:srgbClr val="000000"/>
                    </a:solidFill>
                    <a:latin typeface="Arial" panose="020B0604020202020204" pitchFamily="34" charset="0"/>
                  </a:rPr>
                  <a:t>日本物理学会</a:t>
                </a:r>
                <a:r>
                  <a:rPr lang="en-US" altLang="ja-JP" sz="1800" dirty="0">
                    <a:solidFill>
                      <a:srgbClr val="000000"/>
                    </a:solidFill>
                    <a:latin typeface="Arial" panose="020B0604020202020204" pitchFamily="34" charset="0"/>
                  </a:rPr>
                  <a:t>2023</a:t>
                </a:r>
                <a:r>
                  <a:rPr lang="ja-JP" altLang="en-US" sz="1800" dirty="0">
                    <a:solidFill>
                      <a:srgbClr val="000000"/>
                    </a:solidFill>
                    <a:latin typeface="Arial" panose="020B0604020202020204" pitchFamily="34" charset="0"/>
                  </a:rPr>
                  <a:t>年春季大会 </a:t>
                </a:r>
                <a:r>
                  <a:rPr lang="en-US" altLang="ja-JP" sz="1800" dirty="0">
                    <a:solidFill>
                      <a:srgbClr val="000000"/>
                    </a:solidFill>
                    <a:latin typeface="Arial" panose="020B0604020202020204" pitchFamily="34" charset="0"/>
                  </a:rPr>
                  <a:t>22aT2-10</a:t>
                </a:r>
              </a:p>
              <a:p>
                <a:r>
                  <a:rPr lang="ja-JP" altLang="en-US" sz="1800" b="1" dirty="0">
                    <a:solidFill>
                      <a:srgbClr val="000000"/>
                    </a:solidFill>
                    <a:latin typeface="Arial" panose="020B0604020202020204" pitchFamily="34" charset="0"/>
                  </a:rPr>
                  <a:t>熊倉泰成</a:t>
                </a:r>
                <a:r>
                  <a:rPr lang="ja-JP" altLang="en-US" sz="1800" dirty="0">
                    <a:solidFill>
                      <a:srgbClr val="000000"/>
                    </a:solidFill>
                    <a:latin typeface="Arial" panose="020B0604020202020204" pitchFamily="34" charset="0"/>
                  </a:rPr>
                  <a:t>、</a:t>
                </a:r>
                <a:r>
                  <a:rPr lang="ja-JP" altLang="en-US" sz="1800" b="0" i="0" u="none" strike="noStrike" dirty="0">
                    <a:solidFill>
                      <a:srgbClr val="000000"/>
                    </a:solidFill>
                    <a:effectLst/>
                    <a:latin typeface="Arial" panose="020B0604020202020204" pitchFamily="34" charset="0"/>
                  </a:rPr>
                  <a:t>原和彦、廣瀬茂輝、</a:t>
                </a:r>
                <a14:m>
                  <m:oMath xmlns:m="http://schemas.openxmlformats.org/officeDocument/2006/math">
                    <m:sSup>
                      <m:sSupPr>
                        <m:ctrlPr>
                          <a:rPr lang="en-US" altLang="ja-JP" sz="1800" b="0" i="1" u="none" strike="noStrike" dirty="0" smtClean="0">
                            <a:solidFill>
                              <a:srgbClr val="000000"/>
                            </a:solidFill>
                            <a:effectLst/>
                            <a:latin typeface="Cambria Math" panose="02040503050406030204" pitchFamily="18" charset="0"/>
                          </a:rPr>
                        </m:ctrlPr>
                      </m:sSupPr>
                      <m:e>
                        <m:r>
                          <m:rPr>
                            <m:nor/>
                          </m:rPr>
                          <a:rPr lang="ja-JP" altLang="en-US" sz="1800" dirty="0">
                            <a:solidFill>
                              <a:srgbClr val="000000"/>
                            </a:solidFill>
                            <a:latin typeface="Arial" panose="020B0604020202020204" pitchFamily="34" charset="0"/>
                          </a:rPr>
                          <m:t>中村浩二</m:t>
                        </m:r>
                      </m:e>
                      <m:sup>
                        <m:r>
                          <m:rPr>
                            <m:sty m:val="p"/>
                          </m:rPr>
                          <a:rPr lang="en-US" altLang="ja-JP" sz="1800" b="0" i="0" u="none" strike="noStrike" dirty="0" smtClean="0">
                            <a:solidFill>
                              <a:srgbClr val="000000"/>
                            </a:solidFill>
                            <a:effectLst/>
                            <a:latin typeface="Cambria Math" panose="02040503050406030204" pitchFamily="18" charset="0"/>
                          </a:rPr>
                          <m:t>A</m:t>
                        </m:r>
                      </m:sup>
                    </m:sSup>
                  </m:oMath>
                </a14:m>
                <a:r>
                  <a:rPr lang="ja-JP" altLang="en-US" sz="1800" b="0" i="0" u="none" strike="noStrike" dirty="0">
                    <a:solidFill>
                      <a:srgbClr val="000000"/>
                    </a:solidFill>
                    <a:effectLst/>
                    <a:latin typeface="Arial" panose="020B0604020202020204" pitchFamily="34" charset="0"/>
                  </a:rPr>
                  <a:t>、</a:t>
                </a:r>
                <a:r>
                  <a:rPr lang="en-US" altLang="ja-JP" sz="1800" dirty="0">
                    <a:solidFill>
                      <a:srgbClr val="000000"/>
                    </a:solidFill>
                  </a:rPr>
                  <a:t> </a:t>
                </a:r>
                <a14:m>
                  <m:oMath xmlns:m="http://schemas.openxmlformats.org/officeDocument/2006/math">
                    <m:sSup>
                      <m:sSupPr>
                        <m:ctrlPr>
                          <a:rPr lang="en-US" altLang="ja-JP" sz="1800" i="1" dirty="0">
                            <a:solidFill>
                              <a:srgbClr val="000000"/>
                            </a:solidFill>
                            <a:latin typeface="Cambria Math" panose="02040503050406030204" pitchFamily="18" charset="0"/>
                          </a:rPr>
                        </m:ctrlPr>
                      </m:sSupPr>
                      <m:e>
                        <m:r>
                          <m:rPr>
                            <m:nor/>
                          </m:rPr>
                          <a:rPr lang="en-US" altLang="ja-JP" sz="1800" dirty="0">
                            <a:solidFill>
                              <a:srgbClr val="000000"/>
                            </a:solidFill>
                            <a:latin typeface="Arial" panose="020B0604020202020204" pitchFamily="34" charset="0"/>
                          </a:rPr>
                          <m:t>Timon</m:t>
                        </m:r>
                        <m:r>
                          <m:rPr>
                            <m:nor/>
                          </m:rPr>
                          <a:rPr lang="en-US" altLang="ja-JP" sz="1800" dirty="0">
                            <a:solidFill>
                              <a:srgbClr val="000000"/>
                            </a:solidFill>
                            <a:latin typeface="Arial" panose="020B0604020202020204" pitchFamily="34" charset="0"/>
                          </a:rPr>
                          <m:t> </m:t>
                        </m:r>
                        <m:r>
                          <m:rPr>
                            <m:nor/>
                          </m:rPr>
                          <a:rPr lang="en-US" altLang="ja-JP" sz="1800" dirty="0">
                            <a:solidFill>
                              <a:srgbClr val="000000"/>
                            </a:solidFill>
                            <a:latin typeface="Arial" panose="020B0604020202020204" pitchFamily="34" charset="0"/>
                          </a:rPr>
                          <m:t>Heim</m:t>
                        </m:r>
                      </m:e>
                      <m:sup>
                        <m:r>
                          <m:rPr>
                            <m:sty m:val="p"/>
                          </m:rPr>
                          <a:rPr lang="en-US" altLang="ja-JP" sz="1800" b="0" i="0" dirty="0" smtClean="0">
                            <a:solidFill>
                              <a:srgbClr val="000000"/>
                            </a:solidFill>
                            <a:latin typeface="Cambria Math" panose="02040503050406030204" pitchFamily="18" charset="0"/>
                          </a:rPr>
                          <m:t>B</m:t>
                        </m:r>
                      </m:sup>
                    </m:sSup>
                    <m:r>
                      <a:rPr lang="en-US" altLang="ja-JP" sz="1800" i="1" dirty="0">
                        <a:solidFill>
                          <a:srgbClr val="000000"/>
                        </a:solidFill>
                        <a:latin typeface="Cambria Math" panose="02040503050406030204" pitchFamily="18" charset="0"/>
                      </a:rPr>
                      <m:t> </m:t>
                    </m:r>
                  </m:oMath>
                </a14:m>
                <a:r>
                  <a:rPr lang="ja-JP" altLang="en-US" sz="1800" b="0" i="0" u="none" strike="noStrike" dirty="0">
                    <a:solidFill>
                      <a:srgbClr val="000000"/>
                    </a:solidFill>
                    <a:effectLst/>
                    <a:latin typeface="Arial" panose="020B0604020202020204" pitchFamily="34" charset="0"/>
                  </a:rPr>
                  <a:t>、</a:t>
                </a:r>
                <a:r>
                  <a:rPr lang="en-US" altLang="ja-JP" sz="1800" dirty="0">
                    <a:solidFill>
                      <a:srgbClr val="000000"/>
                    </a:solidFill>
                  </a:rPr>
                  <a:t> </a:t>
                </a:r>
                <a14:m>
                  <m:oMath xmlns:m="http://schemas.openxmlformats.org/officeDocument/2006/math">
                    <m:sSup>
                      <m:sSupPr>
                        <m:ctrlPr>
                          <a:rPr lang="en-US" altLang="ja-JP" sz="1800" i="1" dirty="0">
                            <a:solidFill>
                              <a:srgbClr val="000000"/>
                            </a:solidFill>
                            <a:latin typeface="Cambria Math" panose="02040503050406030204" pitchFamily="18" charset="0"/>
                          </a:rPr>
                        </m:ctrlPr>
                      </m:sSupPr>
                      <m:e>
                        <m:r>
                          <m:rPr>
                            <m:nor/>
                          </m:rPr>
                          <a:rPr lang="en-US" altLang="ja-JP" sz="1800" dirty="0">
                            <a:solidFill>
                              <a:srgbClr val="000000"/>
                            </a:solidFill>
                            <a:latin typeface="Arial" panose="020B0604020202020204" pitchFamily="34" charset="0"/>
                          </a:rPr>
                          <m:t>Maurice</m:t>
                        </m:r>
                        <m:r>
                          <m:rPr>
                            <m:nor/>
                          </m:rPr>
                          <a:rPr lang="en-US" altLang="ja-JP" sz="1800" dirty="0">
                            <a:solidFill>
                              <a:srgbClr val="000000"/>
                            </a:solidFill>
                            <a:latin typeface="Arial" panose="020B0604020202020204" pitchFamily="34" charset="0"/>
                          </a:rPr>
                          <m:t> </m:t>
                        </m:r>
                        <m:r>
                          <m:rPr>
                            <m:nor/>
                          </m:rPr>
                          <a:rPr lang="en-US" altLang="ja-JP" sz="1800" dirty="0">
                            <a:solidFill>
                              <a:srgbClr val="000000"/>
                            </a:solidFill>
                            <a:latin typeface="Arial" panose="020B0604020202020204" pitchFamily="34" charset="0"/>
                          </a:rPr>
                          <m:t>Garcia</m:t>
                        </m:r>
                        <m:r>
                          <m:rPr>
                            <m:nor/>
                          </m:rPr>
                          <a:rPr lang="en-US" altLang="ja-JP" sz="1800" dirty="0">
                            <a:solidFill>
                              <a:srgbClr val="000000"/>
                            </a:solidFill>
                            <a:latin typeface="Arial" panose="020B0604020202020204" pitchFamily="34" charset="0"/>
                          </a:rPr>
                          <m:t>-</m:t>
                        </m:r>
                        <m:r>
                          <m:rPr>
                            <m:nor/>
                          </m:rPr>
                          <a:rPr lang="en-US" altLang="ja-JP" sz="1800" dirty="0">
                            <a:solidFill>
                              <a:srgbClr val="000000"/>
                            </a:solidFill>
                            <a:latin typeface="Arial" panose="020B0604020202020204" pitchFamily="34" charset="0"/>
                          </a:rPr>
                          <m:t>Sciveres</m:t>
                        </m:r>
                      </m:e>
                      <m:sup>
                        <m:r>
                          <m:rPr>
                            <m:sty m:val="p"/>
                          </m:rPr>
                          <a:rPr lang="en-US" altLang="ja-JP" sz="1800" dirty="0">
                            <a:solidFill>
                              <a:srgbClr val="000000"/>
                            </a:solidFill>
                            <a:latin typeface="Cambria Math" panose="02040503050406030204" pitchFamily="18" charset="0"/>
                          </a:rPr>
                          <m:t>B</m:t>
                        </m:r>
                      </m:sup>
                    </m:sSup>
                    <m:r>
                      <a:rPr lang="en-US" altLang="ja-JP" sz="1800" i="1" dirty="0">
                        <a:solidFill>
                          <a:srgbClr val="000000"/>
                        </a:solidFill>
                        <a:latin typeface="Cambria Math" panose="02040503050406030204" pitchFamily="18" charset="0"/>
                      </a:rPr>
                      <m:t> </m:t>
                    </m:r>
                  </m:oMath>
                </a14:m>
                <a:r>
                  <a:rPr lang="en-US" altLang="ja-JP" sz="1800" b="0" i="0" u="none" strike="noStrike" dirty="0">
                    <a:solidFill>
                      <a:srgbClr val="000000"/>
                    </a:solidFill>
                    <a:effectLst/>
                    <a:latin typeface="Arial" panose="020B0604020202020204" pitchFamily="34" charset="0"/>
                  </a:rPr>
                  <a:t> </a:t>
                </a:r>
              </a:p>
              <a:p>
                <a:r>
                  <a:rPr lang="en-US" altLang="ja-JP" sz="1800" b="0" i="0" u="none" strike="noStrike" dirty="0">
                    <a:solidFill>
                      <a:srgbClr val="000000"/>
                    </a:solidFill>
                    <a:effectLst/>
                    <a:latin typeface="Arial" panose="020B0604020202020204" pitchFamily="34" charset="0"/>
                  </a:rPr>
                  <a:t> </a:t>
                </a:r>
                <a:r>
                  <a:rPr lang="ja-JP" altLang="en-US" sz="1800" b="0" i="0" u="none" strike="noStrike" dirty="0">
                    <a:solidFill>
                      <a:srgbClr val="000000"/>
                    </a:solidFill>
                    <a:effectLst/>
                    <a:latin typeface="Arial" panose="020B0604020202020204" pitchFamily="34" charset="0"/>
                  </a:rPr>
                  <a:t>筑波大、</a:t>
                </a:r>
                <a:r>
                  <a:rPr kumimoji="1" lang="en-US" altLang="ja-JP" sz="1800" kern="1200" dirty="0">
                    <a:solidFill>
                      <a:srgbClr val="000000"/>
                    </a:solidFill>
                    <a:effectLst/>
                    <a:ea typeface="游ゴシック" panose="020B0400000000000000" pitchFamily="50" charset="-128"/>
                    <a:cs typeface="+mn-cs"/>
                  </a:rPr>
                  <a:t> </a:t>
                </a:r>
                <a14:m>
                  <m:oMath xmlns:m="http://schemas.openxmlformats.org/officeDocument/2006/math">
                    <m:sSup>
                      <m:sSupPr>
                        <m:ctrlPr>
                          <a:rPr kumimoji="1" lang="en-US" altLang="ja-JP" sz="1800" i="1" kern="1200">
                            <a:solidFill>
                              <a:srgbClr val="000000"/>
                            </a:solidFill>
                            <a:effectLst/>
                            <a:latin typeface="Cambria Math" panose="02040503050406030204" pitchFamily="18" charset="0"/>
                            <a:ea typeface="游ゴシック" panose="020B0400000000000000" pitchFamily="50" charset="-128"/>
                            <a:cs typeface="+mn-cs"/>
                          </a:rPr>
                        </m:ctrlPr>
                      </m:sSupPr>
                      <m:e>
                        <m:sSup>
                          <m:sSupPr>
                            <m:ctrlPr>
                              <a:rPr lang="en-US" altLang="ja-JP" sz="1800" i="1">
                                <a:solidFill>
                                  <a:srgbClr val="000000"/>
                                </a:solidFill>
                                <a:latin typeface="Cambria Math" panose="02040503050406030204" pitchFamily="18" charset="0"/>
                              </a:rPr>
                            </m:ctrlPr>
                          </m:sSupPr>
                          <m:e>
                            <m:r>
                              <m:rPr>
                                <m:sty m:val="p"/>
                              </m:rPr>
                              <a:rPr lang="en-US" altLang="ja-JP" sz="1800">
                                <a:solidFill>
                                  <a:srgbClr val="000000"/>
                                </a:solidFill>
                                <a:latin typeface="Cambria Math" panose="02040503050406030204" pitchFamily="18" charset="0"/>
                              </a:rPr>
                              <m:t>KEK</m:t>
                            </m:r>
                          </m:e>
                          <m:sup>
                            <m:r>
                              <m:rPr>
                                <m:sty m:val="p"/>
                              </m:rPr>
                              <a:rPr lang="en-US" altLang="ja-JP" sz="1800" i="1" smtClean="0">
                                <a:solidFill>
                                  <a:srgbClr val="000000"/>
                                </a:solidFill>
                                <a:latin typeface="Cambria Math" panose="02040503050406030204" pitchFamily="18" charset="0"/>
                              </a:rPr>
                              <m:t>A</m:t>
                            </m:r>
                          </m:sup>
                        </m:sSup>
                        <m:r>
                          <a:rPr lang="ja-JP" altLang="en-US" sz="1800" i="1">
                            <a:solidFill>
                              <a:srgbClr val="000000"/>
                            </a:solidFill>
                            <a:latin typeface="Cambria Math" panose="02040503050406030204" pitchFamily="18" charset="0"/>
                          </a:rPr>
                          <m:t>、</m:t>
                        </m:r>
                        <m:r>
                          <m:rPr>
                            <m:sty m:val="p"/>
                          </m:rPr>
                          <a:rPr lang="en-US" altLang="ja-JP" sz="1800" i="1">
                            <a:solidFill>
                              <a:srgbClr val="000000"/>
                            </a:solidFill>
                            <a:latin typeface="Cambria Math" panose="02040503050406030204" pitchFamily="18" charset="0"/>
                          </a:rPr>
                          <m:t>LBNL</m:t>
                        </m:r>
                      </m:e>
                      <m:sup>
                        <m:r>
                          <m:rPr>
                            <m:sty m:val="p"/>
                          </m:rPr>
                          <a:rPr kumimoji="1" lang="en-US" altLang="ja-JP" sz="1800" b="0" i="0" kern="1200">
                            <a:solidFill>
                              <a:srgbClr val="000000"/>
                            </a:solidFill>
                            <a:effectLst/>
                            <a:latin typeface="Cambria Math" panose="02040503050406030204" pitchFamily="18" charset="0"/>
                            <a:ea typeface="游ゴシック" panose="020B0400000000000000" pitchFamily="50" charset="-128"/>
                            <a:cs typeface="+mn-cs"/>
                          </a:rPr>
                          <m:t>B</m:t>
                        </m:r>
                      </m:sup>
                    </m:sSup>
                  </m:oMath>
                </a14:m>
                <a:endParaRPr lang="en-US" altLang="ja-JP" dirty="0"/>
              </a:p>
            </p:txBody>
          </p:sp>
        </mc:Choice>
        <mc:Fallback>
          <p:sp>
            <p:nvSpPr>
              <p:cNvPr id="3" name="字幕 2">
                <a:extLst>
                  <a:ext uri="{FF2B5EF4-FFF2-40B4-BE49-F238E27FC236}">
                    <a16:creationId xmlns:a16="http://schemas.microsoft.com/office/drawing/2014/main" id="{BA40DFB0-2610-9D54-AD56-64D316BC9D2B}"/>
                  </a:ext>
                </a:extLst>
              </p:cNvPr>
              <p:cNvSpPr>
                <a:spLocks noGrp="1" noRot="1" noChangeAspect="1" noMove="1" noResize="1" noEditPoints="1" noAdjustHandles="1" noChangeArrowheads="1" noChangeShapeType="1" noTextEdit="1"/>
              </p:cNvSpPr>
              <p:nvPr>
                <p:ph type="subTitle" idx="1"/>
              </p:nvPr>
            </p:nvSpPr>
            <p:spPr>
              <a:xfrm>
                <a:off x="1143000" y="4497585"/>
                <a:ext cx="6858000" cy="1655762"/>
              </a:xfrm>
              <a:blipFill>
                <a:blip r:embed="rId2"/>
                <a:stretch>
                  <a:fillRect t="-5535" b="-2583"/>
                </a:stretch>
              </a:blipFill>
            </p:spPr>
            <p:txBody>
              <a:bodyPr/>
              <a:lstStyle/>
              <a:p>
                <a:r>
                  <a:rPr lang="ja-JP" altLang="en-US">
                    <a:noFill/>
                  </a:rPr>
                  <a:t> </a:t>
                </a:r>
              </a:p>
            </p:txBody>
          </p:sp>
        </mc:Fallback>
      </mc:AlternateContent>
      <p:sp>
        <p:nvSpPr>
          <p:cNvPr id="4" name="スライド番号プレースホルダー 3">
            <a:extLst>
              <a:ext uri="{FF2B5EF4-FFF2-40B4-BE49-F238E27FC236}">
                <a16:creationId xmlns:a16="http://schemas.microsoft.com/office/drawing/2014/main" id="{CDBCF4DE-A3EC-DAE6-FA7C-4595B2283196}"/>
              </a:ext>
            </a:extLst>
          </p:cNvPr>
          <p:cNvSpPr>
            <a:spLocks noGrp="1"/>
          </p:cNvSpPr>
          <p:nvPr>
            <p:ph type="sldNum" sz="quarter" idx="12"/>
          </p:nvPr>
        </p:nvSpPr>
        <p:spPr/>
        <p:txBody>
          <a:bodyPr/>
          <a:lstStyle/>
          <a:p>
            <a:fld id="{79EB67E4-271D-4F57-8F1E-BEB350039929}" type="slidenum">
              <a:rPr kumimoji="1" lang="ja-JP" altLang="en-US" smtClean="0"/>
              <a:t>1</a:t>
            </a:fld>
            <a:endParaRPr kumimoji="1" lang="ja-JP" altLang="en-US"/>
          </a:p>
        </p:txBody>
      </p:sp>
    </p:spTree>
    <p:extLst>
      <p:ext uri="{BB962C8B-B14F-4D97-AF65-F5344CB8AC3E}">
        <p14:creationId xmlns:p14="http://schemas.microsoft.com/office/powerpoint/2010/main" val="30163176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1744186C-CA16-7865-5477-B43231824ED6}"/>
              </a:ext>
            </a:extLst>
          </p:cNvPr>
          <p:cNvPicPr>
            <a:picLocks noChangeAspect="1"/>
          </p:cNvPicPr>
          <p:nvPr/>
        </p:nvPicPr>
        <p:blipFill>
          <a:blip r:embed="rId2"/>
          <a:stretch>
            <a:fillRect/>
          </a:stretch>
        </p:blipFill>
        <p:spPr>
          <a:xfrm>
            <a:off x="106929" y="3539643"/>
            <a:ext cx="2946548" cy="1899583"/>
          </a:xfrm>
          <a:prstGeom prst="rect">
            <a:avLst/>
          </a:prstGeom>
        </p:spPr>
      </p:pic>
      <p:pic>
        <p:nvPicPr>
          <p:cNvPr id="26" name="図 25">
            <a:extLst>
              <a:ext uri="{FF2B5EF4-FFF2-40B4-BE49-F238E27FC236}">
                <a16:creationId xmlns:a16="http://schemas.microsoft.com/office/drawing/2014/main" id="{BF550655-26DC-A108-6656-1B4290C2C5D3}"/>
              </a:ext>
            </a:extLst>
          </p:cNvPr>
          <p:cNvPicPr>
            <a:picLocks noChangeAspect="1"/>
          </p:cNvPicPr>
          <p:nvPr/>
        </p:nvPicPr>
        <p:blipFill>
          <a:blip r:embed="rId3"/>
          <a:stretch>
            <a:fillRect/>
          </a:stretch>
        </p:blipFill>
        <p:spPr>
          <a:xfrm>
            <a:off x="5035026" y="1088790"/>
            <a:ext cx="3940254" cy="1924779"/>
          </a:xfrm>
          <a:prstGeom prst="rect">
            <a:avLst/>
          </a:prstGeom>
        </p:spPr>
      </p:pic>
      <p:sp>
        <p:nvSpPr>
          <p:cNvPr id="2" name="タイトル 1">
            <a:extLst>
              <a:ext uri="{FF2B5EF4-FFF2-40B4-BE49-F238E27FC236}">
                <a16:creationId xmlns:a16="http://schemas.microsoft.com/office/drawing/2014/main" id="{E75FAF59-2CC3-A7B1-55ED-9F96C831C3C9}"/>
              </a:ext>
            </a:extLst>
          </p:cNvPr>
          <p:cNvSpPr>
            <a:spLocks noGrp="1"/>
          </p:cNvSpPr>
          <p:nvPr>
            <p:ph type="title"/>
          </p:nvPr>
        </p:nvSpPr>
        <p:spPr/>
        <p:txBody>
          <a:bodyPr/>
          <a:lstStyle/>
          <a:p>
            <a:r>
              <a:rPr lang="ja-JP" altLang="en-US" dirty="0"/>
              <a:t>遅延時間の</a:t>
            </a:r>
            <a:r>
              <a:rPr kumimoji="1" lang="ja-JP" altLang="en-US" dirty="0"/>
              <a:t>位置依存性の原因</a:t>
            </a:r>
          </a:p>
        </p:txBody>
      </p:sp>
      <p:sp>
        <p:nvSpPr>
          <p:cNvPr id="3" name="コンテンツ プレースホルダー 2">
            <a:extLst>
              <a:ext uri="{FF2B5EF4-FFF2-40B4-BE49-F238E27FC236}">
                <a16:creationId xmlns:a16="http://schemas.microsoft.com/office/drawing/2014/main" id="{8DAE45BE-C119-678D-9436-075ED6C10AED}"/>
              </a:ext>
            </a:extLst>
          </p:cNvPr>
          <p:cNvSpPr>
            <a:spLocks noGrp="1"/>
          </p:cNvSpPr>
          <p:nvPr>
            <p:ph idx="1"/>
          </p:nvPr>
        </p:nvSpPr>
        <p:spPr>
          <a:xfrm>
            <a:off x="190111" y="1390650"/>
            <a:ext cx="8763778" cy="5349876"/>
          </a:xfrm>
        </p:spPr>
        <p:txBody>
          <a:bodyPr/>
          <a:lstStyle/>
          <a:p>
            <a:pPr>
              <a:buFont typeface="Wingdings" panose="05000000000000000000" pitchFamily="2" charset="2"/>
              <a:buChar char="Ø"/>
            </a:pPr>
            <a:r>
              <a:rPr kumimoji="1" lang="ja-JP" altLang="en-US" dirty="0"/>
              <a:t>想定される原因</a:t>
            </a:r>
            <a:endParaRPr lang="en-US" altLang="ja-JP" dirty="0"/>
          </a:p>
          <a:p>
            <a:pPr marL="457200" lvl="1" indent="0">
              <a:buNone/>
            </a:pPr>
            <a:r>
              <a:rPr kumimoji="1" lang="ja-JP" altLang="en-US" dirty="0"/>
              <a:t>センサー</a:t>
            </a:r>
            <a:r>
              <a:rPr kumimoji="1" lang="en-US" altLang="ja-JP" dirty="0"/>
              <a:t>/</a:t>
            </a:r>
            <a:r>
              <a:rPr kumimoji="1" lang="ja-JP" altLang="en-US" dirty="0"/>
              <a:t>アナログ回路</a:t>
            </a:r>
            <a:r>
              <a:rPr kumimoji="1" lang="en-US" altLang="ja-JP" dirty="0"/>
              <a:t>/</a:t>
            </a:r>
            <a:r>
              <a:rPr kumimoji="1" lang="ja-JP" altLang="en-US" dirty="0"/>
              <a:t>デジタル回路</a:t>
            </a:r>
            <a:endParaRPr kumimoji="1" lang="en-US" altLang="ja-JP" dirty="0"/>
          </a:p>
          <a:p>
            <a:pPr marL="457200" lvl="1" indent="0">
              <a:buNone/>
            </a:pPr>
            <a:r>
              <a:rPr lang="ja-JP" altLang="en-US" b="1" dirty="0"/>
              <a:t>→</a:t>
            </a:r>
            <a:r>
              <a:rPr lang="en-US" altLang="ja-JP" b="1" dirty="0"/>
              <a:t>2</a:t>
            </a:r>
            <a:r>
              <a:rPr lang="ja-JP" altLang="en-US" b="1" dirty="0"/>
              <a:t>つの追加測定で原因を絞る</a:t>
            </a:r>
            <a:endParaRPr kumimoji="1" lang="en-US" altLang="ja-JP" b="1" dirty="0"/>
          </a:p>
        </p:txBody>
      </p:sp>
      <p:sp>
        <p:nvSpPr>
          <p:cNvPr id="4" name="スライド番号プレースホルダー 3">
            <a:extLst>
              <a:ext uri="{FF2B5EF4-FFF2-40B4-BE49-F238E27FC236}">
                <a16:creationId xmlns:a16="http://schemas.microsoft.com/office/drawing/2014/main" id="{E3F24959-4310-C702-E662-2E6972DB9709}"/>
              </a:ext>
            </a:extLst>
          </p:cNvPr>
          <p:cNvSpPr>
            <a:spLocks noGrp="1"/>
          </p:cNvSpPr>
          <p:nvPr>
            <p:ph type="sldNum" sz="quarter" idx="12"/>
          </p:nvPr>
        </p:nvSpPr>
        <p:spPr/>
        <p:txBody>
          <a:bodyPr/>
          <a:lstStyle/>
          <a:p>
            <a:fld id="{79EB67E4-271D-4F57-8F1E-BEB350039929}" type="slidenum">
              <a:rPr lang="ja-JP" altLang="en-US" smtClean="0"/>
              <a:pPr/>
              <a:t>10</a:t>
            </a:fld>
            <a:endParaRPr lang="ja-JP" altLang="en-US" dirty="0"/>
          </a:p>
        </p:txBody>
      </p:sp>
      <p:sp>
        <p:nvSpPr>
          <p:cNvPr id="8" name="コンテンツ プレースホルダー 4">
            <a:extLst>
              <a:ext uri="{FF2B5EF4-FFF2-40B4-BE49-F238E27FC236}">
                <a16:creationId xmlns:a16="http://schemas.microsoft.com/office/drawing/2014/main" id="{5C3BCA95-A308-35C4-793E-876EBEDF019E}"/>
              </a:ext>
            </a:extLst>
          </p:cNvPr>
          <p:cNvSpPr>
            <a:spLocks noGrp="1"/>
          </p:cNvSpPr>
          <p:nvPr>
            <p:ph sz="quarter" idx="13"/>
          </p:nvPr>
        </p:nvSpPr>
        <p:spPr>
          <a:xfrm>
            <a:off x="294729" y="293238"/>
            <a:ext cx="5445814" cy="297199"/>
          </a:xfrm>
        </p:spPr>
        <p:txBody>
          <a:bodyPr/>
          <a:lstStyle/>
          <a:p>
            <a:r>
              <a:rPr kumimoji="1" lang="ja-JP" altLang="en-US" dirty="0"/>
              <a:t>①遅延時間の測定</a:t>
            </a:r>
          </a:p>
        </p:txBody>
      </p:sp>
      <p:sp>
        <p:nvSpPr>
          <p:cNvPr id="12" name="四角形: 角を丸くする 11">
            <a:extLst>
              <a:ext uri="{FF2B5EF4-FFF2-40B4-BE49-F238E27FC236}">
                <a16:creationId xmlns:a16="http://schemas.microsoft.com/office/drawing/2014/main" id="{EB05C6A6-D25B-115A-FA93-15607E12FF6D}"/>
              </a:ext>
            </a:extLst>
          </p:cNvPr>
          <p:cNvSpPr/>
          <p:nvPr/>
        </p:nvSpPr>
        <p:spPr>
          <a:xfrm>
            <a:off x="1310326" y="5857901"/>
            <a:ext cx="6504496" cy="966908"/>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latinLnBrk="0" hangingPunct="1">
              <a:lnSpc>
                <a:spcPct val="90000"/>
              </a:lnSpc>
              <a:spcBef>
                <a:spcPts val="1000"/>
              </a:spcBef>
              <a:spcAft>
                <a:spcPts val="0"/>
              </a:spcAft>
              <a:buClrTx/>
              <a:buSzPts val="2400"/>
            </a:pPr>
            <a:endParaRPr kumimoji="1" lang="en-US" altLang="ja-JP" sz="1800" kern="1200" dirty="0">
              <a:solidFill>
                <a:srgbClr val="1E4667"/>
              </a:solidFill>
              <a:effectLst/>
              <a:latin typeface="Calibri" panose="020F0502020204030204" pitchFamily="34" charset="0"/>
              <a:ea typeface="游ゴシック" panose="020B0400000000000000" pitchFamily="50" charset="-128"/>
              <a:cs typeface="+mn-cs"/>
            </a:endParaRPr>
          </a:p>
          <a:p>
            <a:pPr algn="ctr" rtl="0" eaLnBrk="1" latinLnBrk="0" hangingPunct="1">
              <a:lnSpc>
                <a:spcPct val="90000"/>
              </a:lnSpc>
              <a:spcBef>
                <a:spcPts val="1000"/>
              </a:spcBef>
              <a:spcAft>
                <a:spcPts val="0"/>
              </a:spcAft>
              <a:buClrTx/>
              <a:buSzPts val="2400"/>
            </a:pPr>
            <a:r>
              <a:rPr kumimoji="1" lang="ja-JP" altLang="ja-JP" sz="1800" kern="1200" dirty="0">
                <a:solidFill>
                  <a:srgbClr val="1E4667"/>
                </a:solidFill>
                <a:effectLst/>
                <a:latin typeface="Calibri" panose="020F0502020204030204" pitchFamily="34" charset="0"/>
                <a:ea typeface="游ゴシック" panose="020B0400000000000000" pitchFamily="50" charset="-128"/>
                <a:cs typeface="+mn-cs"/>
              </a:rPr>
              <a:t>位置依存性の原因は</a:t>
            </a:r>
            <a:r>
              <a:rPr kumimoji="1" lang="ja-JP" altLang="en-US" sz="1800" b="1" kern="1200" dirty="0">
                <a:solidFill>
                  <a:srgbClr val="1E4667"/>
                </a:solidFill>
                <a:effectLst/>
                <a:latin typeface="Calibri" panose="020F0502020204030204" pitchFamily="34" charset="0"/>
                <a:ea typeface="游ゴシック" panose="020B0400000000000000" pitchFamily="50" charset="-128"/>
                <a:cs typeface="+mn-cs"/>
              </a:rPr>
              <a:t>アナログ回路</a:t>
            </a:r>
            <a:endParaRPr kumimoji="1" lang="en-US" altLang="ja-JP" sz="1800" b="1" kern="1200" dirty="0">
              <a:solidFill>
                <a:srgbClr val="1E4667"/>
              </a:solidFill>
              <a:effectLst/>
              <a:latin typeface="Calibri" panose="020F0502020204030204" pitchFamily="34" charset="0"/>
              <a:ea typeface="游ゴシック" panose="020B0400000000000000" pitchFamily="50" charset="-128"/>
              <a:cs typeface="+mn-cs"/>
            </a:endParaRPr>
          </a:p>
          <a:p>
            <a:pPr algn="ctr" rtl="0" eaLnBrk="1" latinLnBrk="0" hangingPunct="1">
              <a:lnSpc>
                <a:spcPct val="90000"/>
              </a:lnSpc>
              <a:spcBef>
                <a:spcPts val="1000"/>
              </a:spcBef>
              <a:spcAft>
                <a:spcPts val="0"/>
              </a:spcAft>
              <a:buClrTx/>
              <a:buSzPts val="2400"/>
            </a:pPr>
            <a:endParaRPr kumimoji="1" lang="en-US" altLang="ja-JP" b="1" dirty="0">
              <a:solidFill>
                <a:srgbClr val="1E4667"/>
              </a:solidFill>
              <a:latin typeface="Calibri" panose="020F0502020204030204" pitchFamily="34" charset="0"/>
              <a:ea typeface="游ゴシック" panose="020B0400000000000000" pitchFamily="50" charset="-128"/>
            </a:endParaRPr>
          </a:p>
          <a:p>
            <a:pPr algn="ctr" rtl="0" eaLnBrk="1" latinLnBrk="0" hangingPunct="1">
              <a:lnSpc>
                <a:spcPct val="90000"/>
              </a:lnSpc>
              <a:spcBef>
                <a:spcPts val="1000"/>
              </a:spcBef>
              <a:spcAft>
                <a:spcPts val="0"/>
              </a:spcAft>
              <a:buClrTx/>
              <a:buSzPts val="2400"/>
            </a:pPr>
            <a:endParaRPr kumimoji="1" lang="en-US" altLang="ja-JP" sz="1800" b="1" kern="1200" dirty="0">
              <a:solidFill>
                <a:srgbClr val="1E4667"/>
              </a:solidFill>
              <a:effectLst/>
              <a:latin typeface="Calibri" panose="020F0502020204030204" pitchFamily="34" charset="0"/>
              <a:ea typeface="游ゴシック" panose="020B0400000000000000" pitchFamily="50" charset="-128"/>
              <a:cs typeface="+mn-cs"/>
            </a:endParaRPr>
          </a:p>
        </p:txBody>
      </p:sp>
      <p:sp>
        <p:nvSpPr>
          <p:cNvPr id="36" name="テキスト ボックス 35">
            <a:extLst>
              <a:ext uri="{FF2B5EF4-FFF2-40B4-BE49-F238E27FC236}">
                <a16:creationId xmlns:a16="http://schemas.microsoft.com/office/drawing/2014/main" id="{07E07E9A-8189-10C7-FA1F-BE4A80CCAE5F}"/>
              </a:ext>
            </a:extLst>
          </p:cNvPr>
          <p:cNvSpPr txBox="1"/>
          <p:nvPr/>
        </p:nvSpPr>
        <p:spPr>
          <a:xfrm>
            <a:off x="198089" y="2870585"/>
            <a:ext cx="2999000" cy="584775"/>
          </a:xfrm>
          <a:prstGeom prst="rect">
            <a:avLst/>
          </a:prstGeom>
          <a:noFill/>
        </p:spPr>
        <p:txBody>
          <a:bodyPr wrap="square" rtlCol="0">
            <a:spAutoFit/>
          </a:bodyPr>
          <a:lstStyle/>
          <a:p>
            <a:r>
              <a:rPr kumimoji="1" lang="ja-JP" altLang="en-US" sz="1600" dirty="0"/>
              <a:t>⓪センサー：あり</a:t>
            </a:r>
            <a:endParaRPr kumimoji="1" lang="en-US" altLang="ja-JP" sz="1600" dirty="0"/>
          </a:p>
          <a:p>
            <a:r>
              <a:rPr kumimoji="1" lang="ja-JP" altLang="en-US" sz="1600" dirty="0"/>
              <a:t>　通過：アナログ、デジタル</a:t>
            </a:r>
            <a:endParaRPr kumimoji="1" lang="en-US" altLang="ja-JP" sz="1600" dirty="0"/>
          </a:p>
        </p:txBody>
      </p:sp>
      <p:sp>
        <p:nvSpPr>
          <p:cNvPr id="43" name="テキスト ボックス 42">
            <a:extLst>
              <a:ext uri="{FF2B5EF4-FFF2-40B4-BE49-F238E27FC236}">
                <a16:creationId xmlns:a16="http://schemas.microsoft.com/office/drawing/2014/main" id="{47FD90B7-7B2C-4FB4-1676-948FB0A878F0}"/>
              </a:ext>
            </a:extLst>
          </p:cNvPr>
          <p:cNvSpPr txBox="1"/>
          <p:nvPr/>
        </p:nvSpPr>
        <p:spPr>
          <a:xfrm>
            <a:off x="3527027" y="2890332"/>
            <a:ext cx="2999000" cy="584775"/>
          </a:xfrm>
          <a:prstGeom prst="rect">
            <a:avLst/>
          </a:prstGeom>
          <a:noFill/>
        </p:spPr>
        <p:txBody>
          <a:bodyPr wrap="square" rtlCol="0">
            <a:spAutoFit/>
          </a:bodyPr>
          <a:lstStyle/>
          <a:p>
            <a:r>
              <a:rPr kumimoji="1" lang="ja-JP" altLang="en-US" sz="1600" dirty="0"/>
              <a:t>①センサー：あり</a:t>
            </a:r>
            <a:endParaRPr kumimoji="1" lang="en-US" altLang="ja-JP" sz="1600" dirty="0"/>
          </a:p>
          <a:p>
            <a:r>
              <a:rPr kumimoji="1" lang="ja-JP" altLang="en-US" sz="1600" dirty="0"/>
              <a:t>　通過：デジタル</a:t>
            </a:r>
            <a:endParaRPr kumimoji="1" lang="en-US" altLang="ja-JP" sz="1600" dirty="0"/>
          </a:p>
        </p:txBody>
      </p:sp>
      <p:sp>
        <p:nvSpPr>
          <p:cNvPr id="44" name="テキスト ボックス 43">
            <a:extLst>
              <a:ext uri="{FF2B5EF4-FFF2-40B4-BE49-F238E27FC236}">
                <a16:creationId xmlns:a16="http://schemas.microsoft.com/office/drawing/2014/main" id="{6BD7DB87-5F6D-6913-FC3F-EEC3EC2B48F2}"/>
              </a:ext>
            </a:extLst>
          </p:cNvPr>
          <p:cNvSpPr txBox="1"/>
          <p:nvPr/>
        </p:nvSpPr>
        <p:spPr>
          <a:xfrm>
            <a:off x="6201362" y="2890332"/>
            <a:ext cx="2909340" cy="584775"/>
          </a:xfrm>
          <a:prstGeom prst="rect">
            <a:avLst/>
          </a:prstGeom>
          <a:noFill/>
        </p:spPr>
        <p:txBody>
          <a:bodyPr wrap="square" rtlCol="0">
            <a:spAutoFit/>
          </a:bodyPr>
          <a:lstStyle/>
          <a:p>
            <a:r>
              <a:rPr kumimoji="1" lang="ja-JP" altLang="en-US" sz="1600" dirty="0"/>
              <a:t>②センサー：なし</a:t>
            </a:r>
            <a:endParaRPr kumimoji="1" lang="en-US" altLang="ja-JP" sz="1600" dirty="0"/>
          </a:p>
          <a:p>
            <a:r>
              <a:rPr kumimoji="1" lang="ja-JP" altLang="en-US" sz="1600" dirty="0"/>
              <a:t>　通過：アナログ、デジタル</a:t>
            </a:r>
            <a:endParaRPr kumimoji="1" lang="en-US" altLang="ja-JP" sz="1600" dirty="0"/>
          </a:p>
        </p:txBody>
      </p:sp>
      <p:grpSp>
        <p:nvGrpSpPr>
          <p:cNvPr id="49" name="グループ化 48">
            <a:extLst>
              <a:ext uri="{FF2B5EF4-FFF2-40B4-BE49-F238E27FC236}">
                <a16:creationId xmlns:a16="http://schemas.microsoft.com/office/drawing/2014/main" id="{9D66E20B-0476-43DD-8EDE-019463B4C34C}"/>
              </a:ext>
            </a:extLst>
          </p:cNvPr>
          <p:cNvGrpSpPr/>
          <p:nvPr/>
        </p:nvGrpSpPr>
        <p:grpSpPr>
          <a:xfrm>
            <a:off x="3189633" y="3522772"/>
            <a:ext cx="6019808" cy="1920749"/>
            <a:chOff x="3189633" y="3802524"/>
            <a:chExt cx="6019808" cy="1920749"/>
          </a:xfrm>
        </p:grpSpPr>
        <p:grpSp>
          <p:nvGrpSpPr>
            <p:cNvPr id="33" name="グループ化 32">
              <a:extLst>
                <a:ext uri="{FF2B5EF4-FFF2-40B4-BE49-F238E27FC236}">
                  <a16:creationId xmlns:a16="http://schemas.microsoft.com/office/drawing/2014/main" id="{1D4019FA-81AC-B529-A712-4143841746A8}"/>
                </a:ext>
              </a:extLst>
            </p:cNvPr>
            <p:cNvGrpSpPr/>
            <p:nvPr/>
          </p:nvGrpSpPr>
          <p:grpSpPr>
            <a:xfrm>
              <a:off x="3189633" y="3802524"/>
              <a:ext cx="2726431" cy="1920749"/>
              <a:chOff x="5623439" y="1797827"/>
              <a:chExt cx="3133708" cy="1920749"/>
            </a:xfrm>
          </p:grpSpPr>
          <p:grpSp>
            <p:nvGrpSpPr>
              <p:cNvPr id="13" name="グループ化 12">
                <a:extLst>
                  <a:ext uri="{FF2B5EF4-FFF2-40B4-BE49-F238E27FC236}">
                    <a16:creationId xmlns:a16="http://schemas.microsoft.com/office/drawing/2014/main" id="{1647D258-447B-3B3F-0939-F2766AD67228}"/>
                  </a:ext>
                </a:extLst>
              </p:cNvPr>
              <p:cNvGrpSpPr/>
              <p:nvPr/>
            </p:nvGrpSpPr>
            <p:grpSpPr>
              <a:xfrm>
                <a:off x="5623439" y="1797827"/>
                <a:ext cx="3133708" cy="1920749"/>
                <a:chOff x="616391" y="3486204"/>
                <a:chExt cx="3505817" cy="2176538"/>
              </a:xfrm>
            </p:grpSpPr>
            <p:pic>
              <p:nvPicPr>
                <p:cNvPr id="14" name="図 13" descr="グラフィカル ユーザー インターフェイス, アプリケーション, Word&#10;&#10;自動的に生成された説明">
                  <a:extLst>
                    <a:ext uri="{FF2B5EF4-FFF2-40B4-BE49-F238E27FC236}">
                      <a16:creationId xmlns:a16="http://schemas.microsoft.com/office/drawing/2014/main" id="{750795FA-3E05-70D0-AC58-61607FD58874}"/>
                    </a:ext>
                  </a:extLst>
                </p:cNvPr>
                <p:cNvPicPr>
                  <a:picLocks noChangeAspect="1"/>
                </p:cNvPicPr>
                <p:nvPr/>
              </p:nvPicPr>
              <p:blipFill rotWithShape="1">
                <a:blip r:embed="rId4">
                  <a:extLst>
                    <a:ext uri="{28A0092B-C50C-407E-A947-70E740481C1C}">
                      <a14:useLocalDpi xmlns:a14="http://schemas.microsoft.com/office/drawing/2010/main" val="0"/>
                    </a:ext>
                  </a:extLst>
                </a:blip>
                <a:srcRect l="32945" t="9311" r="33750" b="14490"/>
                <a:stretch/>
              </p:blipFill>
              <p:spPr>
                <a:xfrm>
                  <a:off x="625978" y="3499306"/>
                  <a:ext cx="3496230" cy="2163436"/>
                </a:xfrm>
                <a:prstGeom prst="rect">
                  <a:avLst/>
                </a:prstGeom>
              </p:spPr>
            </p:pic>
            <p:sp>
              <p:nvSpPr>
                <p:cNvPr id="15" name="テキスト ボックス 14">
                  <a:extLst>
                    <a:ext uri="{FF2B5EF4-FFF2-40B4-BE49-F238E27FC236}">
                      <a16:creationId xmlns:a16="http://schemas.microsoft.com/office/drawing/2014/main" id="{D3705ECA-462C-9BFA-A898-90EC5C7AE5BB}"/>
                    </a:ext>
                  </a:extLst>
                </p:cNvPr>
                <p:cNvSpPr txBox="1"/>
                <p:nvPr/>
              </p:nvSpPr>
              <p:spPr>
                <a:xfrm rot="16200000">
                  <a:off x="391421" y="3711174"/>
                  <a:ext cx="794266" cy="344325"/>
                </a:xfrm>
                <a:prstGeom prst="rect">
                  <a:avLst/>
                </a:prstGeom>
                <a:solidFill>
                  <a:schemeClr val="bg1"/>
                </a:solidFill>
              </p:spPr>
              <p:txBody>
                <a:bodyPr wrap="square" rtlCol="0">
                  <a:spAutoFit/>
                </a:bodyPr>
                <a:lstStyle/>
                <a:p>
                  <a:r>
                    <a:rPr kumimoji="1" lang="en-US" altLang="ja-JP" sz="1400" b="1" dirty="0"/>
                    <a:t>Delay</a:t>
                  </a:r>
                  <a:endParaRPr kumimoji="1" lang="ja-JP" altLang="en-US" sz="1400" b="1" dirty="0"/>
                </a:p>
              </p:txBody>
            </p:sp>
          </p:grpSp>
          <p:sp>
            <p:nvSpPr>
              <p:cNvPr id="25" name="テキスト ボックス 24">
                <a:extLst>
                  <a:ext uri="{FF2B5EF4-FFF2-40B4-BE49-F238E27FC236}">
                    <a16:creationId xmlns:a16="http://schemas.microsoft.com/office/drawing/2014/main" id="{0C9888C5-5689-0293-F56B-00CDE83759C8}"/>
                  </a:ext>
                </a:extLst>
              </p:cNvPr>
              <p:cNvSpPr txBox="1"/>
              <p:nvPr/>
            </p:nvSpPr>
            <p:spPr>
              <a:xfrm>
                <a:off x="6146102" y="2366163"/>
                <a:ext cx="2108144" cy="369332"/>
              </a:xfrm>
              <a:prstGeom prst="rect">
                <a:avLst/>
              </a:prstGeom>
              <a:noFill/>
            </p:spPr>
            <p:txBody>
              <a:bodyPr wrap="square">
                <a:spAutoFit/>
              </a:bodyPr>
              <a:lstStyle/>
              <a:p>
                <a:pPr algn="ctr"/>
                <a:r>
                  <a:rPr kumimoji="1" lang="ja-JP" altLang="en-US" sz="1800" b="1" dirty="0">
                    <a:solidFill>
                      <a:srgbClr val="FFFF00"/>
                    </a:solidFill>
                  </a:rPr>
                  <a:t>位置依存性なし</a:t>
                </a:r>
              </a:p>
            </p:txBody>
          </p:sp>
        </p:grpSp>
        <mc:AlternateContent xmlns:mc="http://schemas.openxmlformats.org/markup-compatibility/2006" xmlns:a14="http://schemas.microsoft.com/office/drawing/2010/main">
          <mc:Choice Requires="a14">
            <p:sp>
              <p:nvSpPr>
                <p:cNvPr id="46" name="テキスト ボックス 45">
                  <a:extLst>
                    <a:ext uri="{FF2B5EF4-FFF2-40B4-BE49-F238E27FC236}">
                      <a16:creationId xmlns:a16="http://schemas.microsoft.com/office/drawing/2014/main" id="{3F19C4C8-C715-F0DF-4FE2-31108214B499}"/>
                    </a:ext>
                  </a:extLst>
                </p:cNvPr>
                <p:cNvSpPr txBox="1"/>
                <p:nvPr/>
              </p:nvSpPr>
              <p:spPr>
                <a:xfrm>
                  <a:off x="5162599" y="5363994"/>
                  <a:ext cx="995435" cy="2616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1100" i="1">
                            <a:latin typeface="Cambria Math" panose="02040503050406030204" pitchFamily="18" charset="0"/>
                          </a:rPr>
                          <m:t>×</m:t>
                        </m:r>
                        <m:sSup>
                          <m:sSupPr>
                            <m:ctrlPr>
                              <a:rPr kumimoji="1" lang="en-US" altLang="ja-JP" sz="1100" i="1" smtClean="0">
                                <a:latin typeface="Cambria Math" panose="02040503050406030204" pitchFamily="18" charset="0"/>
                              </a:rPr>
                            </m:ctrlPr>
                          </m:sSupPr>
                          <m:e>
                            <m:r>
                              <a:rPr kumimoji="1" lang="en-US" altLang="ja-JP" sz="1100" b="0" i="1" smtClean="0">
                                <a:latin typeface="Cambria Math" panose="02040503050406030204" pitchFamily="18" charset="0"/>
                              </a:rPr>
                              <m:t>10</m:t>
                            </m:r>
                          </m:e>
                          <m:sup>
                            <m:r>
                              <a:rPr kumimoji="1" lang="en-US" altLang="ja-JP" sz="1100" b="0" i="1" smtClean="0">
                                <a:latin typeface="Cambria Math" panose="02040503050406030204" pitchFamily="18" charset="0"/>
                              </a:rPr>
                              <m:t>3</m:t>
                            </m:r>
                          </m:sup>
                        </m:sSup>
                      </m:oMath>
                    </m:oMathPara>
                  </a14:m>
                  <a:endParaRPr kumimoji="1" lang="ja-JP" altLang="en-US" sz="1100" dirty="0"/>
                </a:p>
              </p:txBody>
            </p:sp>
          </mc:Choice>
          <mc:Fallback xmlns="">
            <p:sp>
              <p:nvSpPr>
                <p:cNvPr id="46" name="テキスト ボックス 45">
                  <a:extLst>
                    <a:ext uri="{FF2B5EF4-FFF2-40B4-BE49-F238E27FC236}">
                      <a16:creationId xmlns:a16="http://schemas.microsoft.com/office/drawing/2014/main" id="{3F19C4C8-C715-F0DF-4FE2-31108214B499}"/>
                    </a:ext>
                  </a:extLst>
                </p:cNvPr>
                <p:cNvSpPr txBox="1">
                  <a:spLocks noRot="1" noChangeAspect="1" noMove="1" noResize="1" noEditPoints="1" noAdjustHandles="1" noChangeArrowheads="1" noChangeShapeType="1" noTextEdit="1"/>
                </p:cNvSpPr>
                <p:nvPr/>
              </p:nvSpPr>
              <p:spPr>
                <a:xfrm>
                  <a:off x="5162599" y="5363994"/>
                  <a:ext cx="995435" cy="261610"/>
                </a:xfrm>
                <a:prstGeom prst="rect">
                  <a:avLst/>
                </a:prstGeom>
                <a:blipFill>
                  <a:blip r:embed="rId5"/>
                  <a:stretch>
                    <a:fillRect/>
                  </a:stretch>
                </a:blipFill>
              </p:spPr>
              <p:txBody>
                <a:bodyPr/>
                <a:lstStyle/>
                <a:p>
                  <a:r>
                    <a:rPr lang="ja-JP" altLang="en-US">
                      <a:noFill/>
                    </a:rPr>
                    <a:t> </a:t>
                  </a:r>
                </a:p>
              </p:txBody>
            </p:sp>
          </mc:Fallback>
        </mc:AlternateContent>
        <p:grpSp>
          <p:nvGrpSpPr>
            <p:cNvPr id="48" name="グループ化 47">
              <a:extLst>
                <a:ext uri="{FF2B5EF4-FFF2-40B4-BE49-F238E27FC236}">
                  <a16:creationId xmlns:a16="http://schemas.microsoft.com/office/drawing/2014/main" id="{C63C7EFF-A548-E9BE-BBC7-14437E05C35A}"/>
                </a:ext>
              </a:extLst>
            </p:cNvPr>
            <p:cNvGrpSpPr/>
            <p:nvPr/>
          </p:nvGrpSpPr>
          <p:grpSpPr>
            <a:xfrm>
              <a:off x="6057316" y="3814674"/>
              <a:ext cx="3152125" cy="1885188"/>
              <a:chOff x="6057316" y="3814674"/>
              <a:chExt cx="3152125" cy="1885188"/>
            </a:xfrm>
          </p:grpSpPr>
          <p:grpSp>
            <p:nvGrpSpPr>
              <p:cNvPr id="34" name="グループ化 33">
                <a:extLst>
                  <a:ext uri="{FF2B5EF4-FFF2-40B4-BE49-F238E27FC236}">
                    <a16:creationId xmlns:a16="http://schemas.microsoft.com/office/drawing/2014/main" id="{89EC1927-2B7E-141E-90D7-78E36E2ECDD0}"/>
                  </a:ext>
                </a:extLst>
              </p:cNvPr>
              <p:cNvGrpSpPr/>
              <p:nvPr/>
            </p:nvGrpSpPr>
            <p:grpSpPr>
              <a:xfrm>
                <a:off x="6057316" y="3814674"/>
                <a:ext cx="2943808" cy="1885188"/>
                <a:chOff x="5614241" y="3978003"/>
                <a:chExt cx="3142908" cy="1885188"/>
              </a:xfrm>
            </p:grpSpPr>
            <p:grpSp>
              <p:nvGrpSpPr>
                <p:cNvPr id="17" name="グループ化 16">
                  <a:extLst>
                    <a:ext uri="{FF2B5EF4-FFF2-40B4-BE49-F238E27FC236}">
                      <a16:creationId xmlns:a16="http://schemas.microsoft.com/office/drawing/2014/main" id="{86646DA3-CAEB-3353-AE9C-AC3404E42F5C}"/>
                    </a:ext>
                  </a:extLst>
                </p:cNvPr>
                <p:cNvGrpSpPr/>
                <p:nvPr/>
              </p:nvGrpSpPr>
              <p:grpSpPr>
                <a:xfrm>
                  <a:off x="5614241" y="3978003"/>
                  <a:ext cx="3142908" cy="1885188"/>
                  <a:chOff x="4619069" y="3486205"/>
                  <a:chExt cx="3774984" cy="2192753"/>
                </a:xfrm>
              </p:grpSpPr>
              <p:grpSp>
                <p:nvGrpSpPr>
                  <p:cNvPr id="19" name="グループ化 18">
                    <a:extLst>
                      <a:ext uri="{FF2B5EF4-FFF2-40B4-BE49-F238E27FC236}">
                        <a16:creationId xmlns:a16="http://schemas.microsoft.com/office/drawing/2014/main" id="{E159D004-107E-AF98-90B1-12E76F9EE923}"/>
                      </a:ext>
                    </a:extLst>
                  </p:cNvPr>
                  <p:cNvGrpSpPr/>
                  <p:nvPr/>
                </p:nvGrpSpPr>
                <p:grpSpPr>
                  <a:xfrm>
                    <a:off x="4619069" y="3499306"/>
                    <a:ext cx="3774984" cy="2179652"/>
                    <a:chOff x="4619068" y="3499306"/>
                    <a:chExt cx="3774984" cy="2179652"/>
                  </a:xfrm>
                </p:grpSpPr>
                <p:pic>
                  <p:nvPicPr>
                    <p:cNvPr id="22" name="図 21">
                      <a:extLst>
                        <a:ext uri="{FF2B5EF4-FFF2-40B4-BE49-F238E27FC236}">
                          <a16:creationId xmlns:a16="http://schemas.microsoft.com/office/drawing/2014/main" id="{5CFC445B-BE8B-34AB-AC0A-D0A7ACBD604C}"/>
                        </a:ext>
                      </a:extLst>
                    </p:cNvPr>
                    <p:cNvPicPr>
                      <a:picLocks noChangeAspect="1"/>
                    </p:cNvPicPr>
                    <p:nvPr/>
                  </p:nvPicPr>
                  <p:blipFill>
                    <a:blip r:embed="rId6"/>
                    <a:stretch>
                      <a:fillRect/>
                    </a:stretch>
                  </p:blipFill>
                  <p:spPr>
                    <a:xfrm>
                      <a:off x="4619068" y="3499306"/>
                      <a:ext cx="3496231" cy="2179652"/>
                    </a:xfrm>
                    <a:prstGeom prst="rect">
                      <a:avLst/>
                    </a:prstGeom>
                  </p:spPr>
                </p:pic>
                <p:pic>
                  <p:nvPicPr>
                    <p:cNvPr id="23" name="図 22" descr="グラフィカル ユーザー インターフェイス, アプリケーション, Word&#10;&#10;自動的に生成された説明">
                      <a:extLst>
                        <a:ext uri="{FF2B5EF4-FFF2-40B4-BE49-F238E27FC236}">
                          <a16:creationId xmlns:a16="http://schemas.microsoft.com/office/drawing/2014/main" id="{C2D6D668-3A45-FEFE-A19E-11D6D86FCA0D}"/>
                        </a:ext>
                      </a:extLst>
                    </p:cNvPr>
                    <p:cNvPicPr>
                      <a:picLocks noChangeAspect="1"/>
                    </p:cNvPicPr>
                    <p:nvPr/>
                  </p:nvPicPr>
                  <p:blipFill rotWithShape="1">
                    <a:blip r:embed="rId4">
                      <a:extLst>
                        <a:ext uri="{28A0092B-C50C-407E-A947-70E740481C1C}">
                          <a14:useLocalDpi xmlns:a14="http://schemas.microsoft.com/office/drawing/2010/main" val="0"/>
                        </a:ext>
                      </a:extLst>
                    </a:blip>
                    <a:srcRect l="63298" t="9311" r="33751" b="14490"/>
                    <a:stretch/>
                  </p:blipFill>
                  <p:spPr>
                    <a:xfrm>
                      <a:off x="8084206" y="3499306"/>
                      <a:ext cx="309846" cy="2163436"/>
                    </a:xfrm>
                    <a:prstGeom prst="rect">
                      <a:avLst/>
                    </a:prstGeom>
                  </p:spPr>
                </p:pic>
              </p:grpSp>
              <p:sp>
                <p:nvSpPr>
                  <p:cNvPr id="21" name="テキスト ボックス 20">
                    <a:extLst>
                      <a:ext uri="{FF2B5EF4-FFF2-40B4-BE49-F238E27FC236}">
                        <a16:creationId xmlns:a16="http://schemas.microsoft.com/office/drawing/2014/main" id="{3D05625B-183C-E8CB-7A82-A25BDA52965D}"/>
                      </a:ext>
                    </a:extLst>
                  </p:cNvPr>
                  <p:cNvSpPr txBox="1"/>
                  <p:nvPr/>
                </p:nvSpPr>
                <p:spPr>
                  <a:xfrm rot="16200000">
                    <a:off x="4443821" y="3698500"/>
                    <a:ext cx="794266" cy="369675"/>
                  </a:xfrm>
                  <a:prstGeom prst="rect">
                    <a:avLst/>
                  </a:prstGeom>
                  <a:solidFill>
                    <a:schemeClr val="bg1"/>
                  </a:solidFill>
                </p:spPr>
                <p:txBody>
                  <a:bodyPr wrap="square" rtlCol="0">
                    <a:spAutoFit/>
                  </a:bodyPr>
                  <a:lstStyle/>
                  <a:p>
                    <a:r>
                      <a:rPr kumimoji="1" lang="en-US" altLang="ja-JP" sz="1400" b="1" dirty="0"/>
                      <a:t>Delay</a:t>
                    </a:r>
                    <a:endParaRPr kumimoji="1" lang="ja-JP" altLang="en-US" sz="1400" b="1" dirty="0"/>
                  </a:p>
                </p:txBody>
              </p:sp>
            </p:grpSp>
            <p:sp>
              <p:nvSpPr>
                <p:cNvPr id="32" name="テキスト ボックス 31">
                  <a:extLst>
                    <a:ext uri="{FF2B5EF4-FFF2-40B4-BE49-F238E27FC236}">
                      <a16:creationId xmlns:a16="http://schemas.microsoft.com/office/drawing/2014/main" id="{BD7C4E50-7886-F9E9-E8BE-7AFE837CDDE0}"/>
                    </a:ext>
                  </a:extLst>
                </p:cNvPr>
                <p:cNvSpPr txBox="1"/>
                <p:nvPr/>
              </p:nvSpPr>
              <p:spPr>
                <a:xfrm>
                  <a:off x="5686246" y="4584940"/>
                  <a:ext cx="2503872" cy="369332"/>
                </a:xfrm>
                <a:prstGeom prst="rect">
                  <a:avLst/>
                </a:prstGeom>
                <a:noFill/>
              </p:spPr>
              <p:txBody>
                <a:bodyPr wrap="square">
                  <a:spAutoFit/>
                </a:bodyPr>
                <a:lstStyle/>
                <a:p>
                  <a:pPr lvl="1" algn="ctr"/>
                  <a:r>
                    <a:rPr kumimoji="1" lang="ja-JP" altLang="en-US" b="1" dirty="0">
                      <a:solidFill>
                        <a:srgbClr val="FFFF00"/>
                      </a:solidFill>
                    </a:rPr>
                    <a:t>位置依存性あり</a:t>
                  </a:r>
                  <a:endParaRPr lang="en-US" altLang="ja-JP" b="1" dirty="0">
                    <a:solidFill>
                      <a:srgbClr val="FFFF00"/>
                    </a:solidFill>
                  </a:endParaRPr>
                </a:p>
              </p:txBody>
            </p:sp>
          </p:grpSp>
          <mc:AlternateContent xmlns:mc="http://schemas.openxmlformats.org/markup-compatibility/2006" xmlns:a14="http://schemas.microsoft.com/office/drawing/2010/main">
            <mc:Choice Requires="a14">
              <p:sp>
                <p:nvSpPr>
                  <p:cNvPr id="47" name="テキスト ボックス 46">
                    <a:extLst>
                      <a:ext uri="{FF2B5EF4-FFF2-40B4-BE49-F238E27FC236}">
                        <a16:creationId xmlns:a16="http://schemas.microsoft.com/office/drawing/2014/main" id="{2C659277-F064-DBA1-A42B-F99BF169A846}"/>
                      </a:ext>
                    </a:extLst>
                  </p:cNvPr>
                  <p:cNvSpPr txBox="1"/>
                  <p:nvPr/>
                </p:nvSpPr>
                <p:spPr>
                  <a:xfrm>
                    <a:off x="8214006" y="5363994"/>
                    <a:ext cx="995435" cy="2616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1100" i="1">
                              <a:latin typeface="Cambria Math" panose="02040503050406030204" pitchFamily="18" charset="0"/>
                            </a:rPr>
                            <m:t>×</m:t>
                          </m:r>
                          <m:sSup>
                            <m:sSupPr>
                              <m:ctrlPr>
                                <a:rPr kumimoji="1" lang="en-US" altLang="ja-JP" sz="1100" i="1" smtClean="0">
                                  <a:latin typeface="Cambria Math" panose="02040503050406030204" pitchFamily="18" charset="0"/>
                                </a:rPr>
                              </m:ctrlPr>
                            </m:sSupPr>
                            <m:e>
                              <m:r>
                                <a:rPr kumimoji="1" lang="en-US" altLang="ja-JP" sz="1100" b="0" i="1" smtClean="0">
                                  <a:latin typeface="Cambria Math" panose="02040503050406030204" pitchFamily="18" charset="0"/>
                                </a:rPr>
                                <m:t>10</m:t>
                              </m:r>
                            </m:e>
                            <m:sup>
                              <m:r>
                                <a:rPr kumimoji="1" lang="en-US" altLang="ja-JP" sz="1100" b="0" i="1" smtClean="0">
                                  <a:latin typeface="Cambria Math" panose="02040503050406030204" pitchFamily="18" charset="0"/>
                                </a:rPr>
                                <m:t>3</m:t>
                              </m:r>
                            </m:sup>
                          </m:sSup>
                        </m:oMath>
                      </m:oMathPara>
                    </a14:m>
                    <a:endParaRPr kumimoji="1" lang="ja-JP" altLang="en-US" sz="1100" dirty="0"/>
                  </a:p>
                </p:txBody>
              </p:sp>
            </mc:Choice>
            <mc:Fallback xmlns="">
              <p:sp>
                <p:nvSpPr>
                  <p:cNvPr id="47" name="テキスト ボックス 46">
                    <a:extLst>
                      <a:ext uri="{FF2B5EF4-FFF2-40B4-BE49-F238E27FC236}">
                        <a16:creationId xmlns:a16="http://schemas.microsoft.com/office/drawing/2014/main" id="{2C659277-F064-DBA1-A42B-F99BF169A846}"/>
                      </a:ext>
                    </a:extLst>
                  </p:cNvPr>
                  <p:cNvSpPr txBox="1">
                    <a:spLocks noRot="1" noChangeAspect="1" noMove="1" noResize="1" noEditPoints="1" noAdjustHandles="1" noChangeArrowheads="1" noChangeShapeType="1" noTextEdit="1"/>
                  </p:cNvSpPr>
                  <p:nvPr/>
                </p:nvSpPr>
                <p:spPr>
                  <a:xfrm>
                    <a:off x="8214006" y="5363994"/>
                    <a:ext cx="995435" cy="261610"/>
                  </a:xfrm>
                  <a:prstGeom prst="rect">
                    <a:avLst/>
                  </a:prstGeom>
                  <a:blipFill>
                    <a:blip r:embed="rId7"/>
                    <a:stretch>
                      <a:fillRect/>
                    </a:stretch>
                  </a:blipFill>
                </p:spPr>
                <p:txBody>
                  <a:bodyPr/>
                  <a:lstStyle/>
                  <a:p>
                    <a:r>
                      <a:rPr lang="ja-JP" altLang="en-US">
                        <a:noFill/>
                      </a:rPr>
                      <a:t> </a:t>
                    </a:r>
                  </a:p>
                </p:txBody>
              </p:sp>
            </mc:Fallback>
          </mc:AlternateContent>
        </p:grpSp>
      </p:grpSp>
      <p:cxnSp>
        <p:nvCxnSpPr>
          <p:cNvPr id="53" name="直線矢印コネクタ 52">
            <a:extLst>
              <a:ext uri="{FF2B5EF4-FFF2-40B4-BE49-F238E27FC236}">
                <a16:creationId xmlns:a16="http://schemas.microsoft.com/office/drawing/2014/main" id="{E78CC066-8087-5C26-22A5-AD0D010B89BA}"/>
              </a:ext>
            </a:extLst>
          </p:cNvPr>
          <p:cNvCxnSpPr/>
          <p:nvPr/>
        </p:nvCxnSpPr>
        <p:spPr>
          <a:xfrm>
            <a:off x="705030" y="5527159"/>
            <a:ext cx="1834156"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54" name="テキスト ボックス 53">
            <a:extLst>
              <a:ext uri="{FF2B5EF4-FFF2-40B4-BE49-F238E27FC236}">
                <a16:creationId xmlns:a16="http://schemas.microsoft.com/office/drawing/2014/main" id="{AC0E16D1-D02F-1683-8232-BE6D33B21DCB}"/>
              </a:ext>
            </a:extLst>
          </p:cNvPr>
          <p:cNvSpPr txBox="1"/>
          <p:nvPr/>
        </p:nvSpPr>
        <p:spPr>
          <a:xfrm>
            <a:off x="33298" y="5615090"/>
            <a:ext cx="1838101" cy="307777"/>
          </a:xfrm>
          <a:prstGeom prst="rect">
            <a:avLst/>
          </a:prstGeom>
          <a:noFill/>
        </p:spPr>
        <p:txBody>
          <a:bodyPr wrap="square" rtlCol="0">
            <a:spAutoFit/>
          </a:bodyPr>
          <a:lstStyle/>
          <a:p>
            <a:r>
              <a:rPr kumimoji="1" lang="ja-JP" altLang="en-US" sz="1400" dirty="0"/>
              <a:t>モジュール内側</a:t>
            </a:r>
          </a:p>
        </p:txBody>
      </p:sp>
      <p:sp>
        <p:nvSpPr>
          <p:cNvPr id="55" name="テキスト ボックス 54">
            <a:extLst>
              <a:ext uri="{FF2B5EF4-FFF2-40B4-BE49-F238E27FC236}">
                <a16:creationId xmlns:a16="http://schemas.microsoft.com/office/drawing/2014/main" id="{20818890-AC9C-97B4-00A2-C74A3747AF9F}"/>
              </a:ext>
            </a:extLst>
          </p:cNvPr>
          <p:cNvSpPr txBox="1"/>
          <p:nvPr/>
        </p:nvSpPr>
        <p:spPr>
          <a:xfrm>
            <a:off x="1880295" y="5615090"/>
            <a:ext cx="1838101" cy="307777"/>
          </a:xfrm>
          <a:prstGeom prst="rect">
            <a:avLst/>
          </a:prstGeom>
          <a:noFill/>
        </p:spPr>
        <p:txBody>
          <a:bodyPr wrap="square" rtlCol="0">
            <a:spAutoFit/>
          </a:bodyPr>
          <a:lstStyle/>
          <a:p>
            <a:r>
              <a:rPr kumimoji="1" lang="ja-JP" altLang="en-US" sz="1400" dirty="0"/>
              <a:t>モジュール外側</a:t>
            </a:r>
          </a:p>
        </p:txBody>
      </p:sp>
      <p:sp>
        <p:nvSpPr>
          <p:cNvPr id="10" name="テキスト ボックス 9">
            <a:extLst>
              <a:ext uri="{FF2B5EF4-FFF2-40B4-BE49-F238E27FC236}">
                <a16:creationId xmlns:a16="http://schemas.microsoft.com/office/drawing/2014/main" id="{D97B856B-19C6-4194-E34B-DFC2A82BBB3B}"/>
              </a:ext>
            </a:extLst>
          </p:cNvPr>
          <p:cNvSpPr txBox="1"/>
          <p:nvPr/>
        </p:nvSpPr>
        <p:spPr>
          <a:xfrm>
            <a:off x="124608" y="4167306"/>
            <a:ext cx="2345254" cy="369332"/>
          </a:xfrm>
          <a:prstGeom prst="rect">
            <a:avLst/>
          </a:prstGeom>
          <a:noFill/>
        </p:spPr>
        <p:txBody>
          <a:bodyPr wrap="square">
            <a:spAutoFit/>
          </a:bodyPr>
          <a:lstStyle/>
          <a:p>
            <a:pPr lvl="1" algn="ctr"/>
            <a:r>
              <a:rPr kumimoji="1" lang="ja-JP" altLang="en-US" b="1" dirty="0">
                <a:solidFill>
                  <a:srgbClr val="FFFF00"/>
                </a:solidFill>
              </a:rPr>
              <a:t>位置依存性あり</a:t>
            </a:r>
            <a:endParaRPr lang="en-US" altLang="ja-JP" b="1" dirty="0">
              <a:solidFill>
                <a:srgbClr val="FFFF00"/>
              </a:solidFill>
            </a:endParaRPr>
          </a:p>
        </p:txBody>
      </p:sp>
      <p:sp>
        <p:nvSpPr>
          <p:cNvPr id="11" name="テキスト ボックス 10">
            <a:extLst>
              <a:ext uri="{FF2B5EF4-FFF2-40B4-BE49-F238E27FC236}">
                <a16:creationId xmlns:a16="http://schemas.microsoft.com/office/drawing/2014/main" id="{08B75092-BBC6-DC37-B763-466C76FDBC8A}"/>
              </a:ext>
            </a:extLst>
          </p:cNvPr>
          <p:cNvSpPr txBox="1"/>
          <p:nvPr/>
        </p:nvSpPr>
        <p:spPr>
          <a:xfrm rot="16200000">
            <a:off x="-111797" y="3779343"/>
            <a:ext cx="700923" cy="267777"/>
          </a:xfrm>
          <a:prstGeom prst="rect">
            <a:avLst/>
          </a:prstGeom>
          <a:solidFill>
            <a:schemeClr val="bg1"/>
          </a:solidFill>
        </p:spPr>
        <p:txBody>
          <a:bodyPr wrap="square" rtlCol="0">
            <a:spAutoFit/>
          </a:bodyPr>
          <a:lstStyle/>
          <a:p>
            <a:r>
              <a:rPr kumimoji="1" lang="en-US" altLang="ja-JP" sz="1400" b="1" dirty="0"/>
              <a:t>Delay</a:t>
            </a:r>
            <a:endParaRPr kumimoji="1" lang="ja-JP" altLang="en-US" sz="1400" b="1" dirty="0"/>
          </a:p>
        </p:txBody>
      </p:sp>
      <mc:AlternateContent xmlns:mc="http://schemas.openxmlformats.org/markup-compatibility/2006" xmlns:a14="http://schemas.microsoft.com/office/drawing/2010/main">
        <mc:Choice Requires="a14">
          <p:sp>
            <p:nvSpPr>
              <p:cNvPr id="16" name="テキスト ボックス 15">
                <a:extLst>
                  <a:ext uri="{FF2B5EF4-FFF2-40B4-BE49-F238E27FC236}">
                    <a16:creationId xmlns:a16="http://schemas.microsoft.com/office/drawing/2014/main" id="{72913FD6-9295-5827-0527-339F0B71D1D1}"/>
                  </a:ext>
                </a:extLst>
              </p:cNvPr>
              <p:cNvSpPr txBox="1"/>
              <p:nvPr/>
            </p:nvSpPr>
            <p:spPr>
              <a:xfrm>
                <a:off x="2340147" y="5145955"/>
                <a:ext cx="995435" cy="2616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1100" i="1">
                          <a:latin typeface="Cambria Math" panose="02040503050406030204" pitchFamily="18" charset="0"/>
                        </a:rPr>
                        <m:t>×</m:t>
                      </m:r>
                      <m:sSup>
                        <m:sSupPr>
                          <m:ctrlPr>
                            <a:rPr kumimoji="1" lang="en-US" altLang="ja-JP" sz="1100" i="1" smtClean="0">
                              <a:latin typeface="Cambria Math" panose="02040503050406030204" pitchFamily="18" charset="0"/>
                            </a:rPr>
                          </m:ctrlPr>
                        </m:sSupPr>
                        <m:e>
                          <m:r>
                            <a:rPr kumimoji="1" lang="en-US" altLang="ja-JP" sz="1100" b="0" i="1" smtClean="0">
                              <a:latin typeface="Cambria Math" panose="02040503050406030204" pitchFamily="18" charset="0"/>
                            </a:rPr>
                            <m:t>10</m:t>
                          </m:r>
                        </m:e>
                        <m:sup>
                          <m:r>
                            <a:rPr kumimoji="1" lang="en-US" altLang="ja-JP" sz="1100" b="0" i="1" smtClean="0">
                              <a:latin typeface="Cambria Math" panose="02040503050406030204" pitchFamily="18" charset="0"/>
                            </a:rPr>
                            <m:t>3</m:t>
                          </m:r>
                        </m:sup>
                      </m:sSup>
                    </m:oMath>
                  </m:oMathPara>
                </a14:m>
                <a:endParaRPr kumimoji="1" lang="ja-JP" altLang="en-US" sz="1100" dirty="0"/>
              </a:p>
            </p:txBody>
          </p:sp>
        </mc:Choice>
        <mc:Fallback xmlns="">
          <p:sp>
            <p:nvSpPr>
              <p:cNvPr id="16" name="テキスト ボックス 15">
                <a:extLst>
                  <a:ext uri="{FF2B5EF4-FFF2-40B4-BE49-F238E27FC236}">
                    <a16:creationId xmlns:a16="http://schemas.microsoft.com/office/drawing/2014/main" id="{72913FD6-9295-5827-0527-339F0B71D1D1}"/>
                  </a:ext>
                </a:extLst>
              </p:cNvPr>
              <p:cNvSpPr txBox="1">
                <a:spLocks noRot="1" noChangeAspect="1" noMove="1" noResize="1" noEditPoints="1" noAdjustHandles="1" noChangeArrowheads="1" noChangeShapeType="1" noTextEdit="1"/>
              </p:cNvSpPr>
              <p:nvPr/>
            </p:nvSpPr>
            <p:spPr>
              <a:xfrm>
                <a:off x="2340147" y="5145955"/>
                <a:ext cx="995435" cy="261610"/>
              </a:xfrm>
              <a:prstGeom prst="rect">
                <a:avLst/>
              </a:prstGeom>
              <a:blipFill>
                <a:blip r:embed="rId8"/>
                <a:stretch>
                  <a:fillRect/>
                </a:stretch>
              </a:blipFill>
            </p:spPr>
            <p:txBody>
              <a:bodyPr/>
              <a:lstStyle/>
              <a:p>
                <a:r>
                  <a:rPr lang="ja-JP" altLang="en-US">
                    <a:noFill/>
                  </a:rPr>
                  <a:t> </a:t>
                </a:r>
              </a:p>
            </p:txBody>
          </p:sp>
        </mc:Fallback>
      </mc:AlternateContent>
      <p:sp>
        <p:nvSpPr>
          <p:cNvPr id="18" name="テキスト ボックス 17">
            <a:extLst>
              <a:ext uri="{FF2B5EF4-FFF2-40B4-BE49-F238E27FC236}">
                <a16:creationId xmlns:a16="http://schemas.microsoft.com/office/drawing/2014/main" id="{A89D5986-6993-D4AE-8549-4ECCC2EA28AF}"/>
              </a:ext>
            </a:extLst>
          </p:cNvPr>
          <p:cNvSpPr txBox="1"/>
          <p:nvPr/>
        </p:nvSpPr>
        <p:spPr>
          <a:xfrm rot="16200000">
            <a:off x="2635806" y="3720014"/>
            <a:ext cx="632972" cy="261610"/>
          </a:xfrm>
          <a:prstGeom prst="rect">
            <a:avLst/>
          </a:prstGeom>
          <a:solidFill>
            <a:schemeClr val="bg1"/>
          </a:solidFill>
        </p:spPr>
        <p:txBody>
          <a:bodyPr wrap="square" rtlCol="0">
            <a:spAutoFit/>
          </a:bodyPr>
          <a:lstStyle/>
          <a:p>
            <a:r>
              <a:rPr kumimoji="1" lang="ja-JP" altLang="en-US" sz="1100" b="1" dirty="0"/>
              <a:t>応答数</a:t>
            </a:r>
          </a:p>
        </p:txBody>
      </p:sp>
      <p:sp>
        <p:nvSpPr>
          <p:cNvPr id="24" name="テキスト ボックス 23">
            <a:extLst>
              <a:ext uri="{FF2B5EF4-FFF2-40B4-BE49-F238E27FC236}">
                <a16:creationId xmlns:a16="http://schemas.microsoft.com/office/drawing/2014/main" id="{5B507ABA-7987-A065-7F6E-4E79C8957C04}"/>
              </a:ext>
            </a:extLst>
          </p:cNvPr>
          <p:cNvSpPr txBox="1"/>
          <p:nvPr/>
        </p:nvSpPr>
        <p:spPr>
          <a:xfrm rot="16200000">
            <a:off x="5485230" y="3720014"/>
            <a:ext cx="632972" cy="261610"/>
          </a:xfrm>
          <a:prstGeom prst="rect">
            <a:avLst/>
          </a:prstGeom>
          <a:solidFill>
            <a:schemeClr val="bg1"/>
          </a:solidFill>
        </p:spPr>
        <p:txBody>
          <a:bodyPr wrap="square" rtlCol="0">
            <a:spAutoFit/>
          </a:bodyPr>
          <a:lstStyle/>
          <a:p>
            <a:r>
              <a:rPr kumimoji="1" lang="ja-JP" altLang="en-US" sz="1100" b="1" dirty="0"/>
              <a:t>応答数</a:t>
            </a:r>
          </a:p>
        </p:txBody>
      </p:sp>
      <p:sp>
        <p:nvSpPr>
          <p:cNvPr id="27" name="テキスト ボックス 26">
            <a:extLst>
              <a:ext uri="{FF2B5EF4-FFF2-40B4-BE49-F238E27FC236}">
                <a16:creationId xmlns:a16="http://schemas.microsoft.com/office/drawing/2014/main" id="{364F6780-DBCC-662B-5434-40C471B084C3}"/>
              </a:ext>
            </a:extLst>
          </p:cNvPr>
          <p:cNvSpPr txBox="1"/>
          <p:nvPr/>
        </p:nvSpPr>
        <p:spPr>
          <a:xfrm rot="16200000">
            <a:off x="8546744" y="3720014"/>
            <a:ext cx="632972" cy="261610"/>
          </a:xfrm>
          <a:prstGeom prst="rect">
            <a:avLst/>
          </a:prstGeom>
          <a:solidFill>
            <a:schemeClr val="bg1"/>
          </a:solidFill>
        </p:spPr>
        <p:txBody>
          <a:bodyPr wrap="square" rtlCol="0">
            <a:spAutoFit/>
          </a:bodyPr>
          <a:lstStyle/>
          <a:p>
            <a:r>
              <a:rPr kumimoji="1" lang="ja-JP" altLang="en-US" sz="1100" b="1" dirty="0"/>
              <a:t>応答数</a:t>
            </a:r>
          </a:p>
        </p:txBody>
      </p:sp>
      <p:sp>
        <p:nvSpPr>
          <p:cNvPr id="7" name="テキスト ボックス 6">
            <a:extLst>
              <a:ext uri="{FF2B5EF4-FFF2-40B4-BE49-F238E27FC236}">
                <a16:creationId xmlns:a16="http://schemas.microsoft.com/office/drawing/2014/main" id="{F825D85C-125A-B7B5-7E33-3B75BDB29AE6}"/>
              </a:ext>
            </a:extLst>
          </p:cNvPr>
          <p:cNvSpPr txBox="1"/>
          <p:nvPr/>
        </p:nvSpPr>
        <p:spPr>
          <a:xfrm>
            <a:off x="321572" y="6407120"/>
            <a:ext cx="8387974" cy="383503"/>
          </a:xfrm>
          <a:prstGeom prst="rect">
            <a:avLst/>
          </a:prstGeom>
          <a:noFill/>
        </p:spPr>
        <p:txBody>
          <a:bodyPr wrap="square">
            <a:spAutoFit/>
          </a:bodyPr>
          <a:lstStyle/>
          <a:p>
            <a:pPr algn="ctr" rtl="0" eaLnBrk="1" latinLnBrk="0" hangingPunct="1">
              <a:lnSpc>
                <a:spcPct val="30000"/>
              </a:lnSpc>
              <a:spcBef>
                <a:spcPts val="1000"/>
              </a:spcBef>
              <a:spcAft>
                <a:spcPts val="0"/>
              </a:spcAft>
              <a:buClrTx/>
              <a:buSzPts val="2400"/>
            </a:pPr>
            <a:r>
              <a:rPr kumimoji="1" lang="ja-JP" altLang="en-US" sz="1400" dirty="0">
                <a:solidFill>
                  <a:srgbClr val="1E4667"/>
                </a:solidFill>
                <a:latin typeface="Calibri" panose="020F0502020204030204" pitchFamily="34" charset="0"/>
                <a:ea typeface="游ゴシック" panose="020B0400000000000000" pitchFamily="50" charset="-128"/>
              </a:rPr>
              <a:t>テスト用の機能に異常がある</a:t>
            </a:r>
            <a:r>
              <a:rPr kumimoji="1" lang="ja-JP" altLang="en-US" sz="1400" dirty="0">
                <a:solidFill>
                  <a:srgbClr val="1E4667"/>
                </a:solidFill>
                <a:effectLst/>
                <a:latin typeface="Calibri" panose="020F0502020204030204" pitchFamily="34" charset="0"/>
                <a:ea typeface="游ゴシック" panose="020B0400000000000000" pitchFamily="50" charset="-128"/>
              </a:rPr>
              <a:t>可能性</a:t>
            </a:r>
            <a:endParaRPr kumimoji="1" lang="en-US" altLang="ja-JP" sz="1400" dirty="0">
              <a:solidFill>
                <a:srgbClr val="1E4667"/>
              </a:solidFill>
              <a:latin typeface="Calibri" panose="020F0502020204030204" pitchFamily="34" charset="0"/>
              <a:ea typeface="游ゴシック" panose="020B0400000000000000" pitchFamily="50" charset="-128"/>
            </a:endParaRPr>
          </a:p>
          <a:p>
            <a:pPr algn="ctr" rtl="0" eaLnBrk="1" latinLnBrk="0" hangingPunct="1">
              <a:lnSpc>
                <a:spcPct val="30000"/>
              </a:lnSpc>
              <a:spcBef>
                <a:spcPts val="1000"/>
              </a:spcBef>
              <a:spcAft>
                <a:spcPts val="0"/>
              </a:spcAft>
              <a:buClrTx/>
              <a:buSzPts val="2400"/>
            </a:pPr>
            <a:r>
              <a:rPr kumimoji="1" lang="ja-JP" altLang="en-US" sz="1400" dirty="0">
                <a:solidFill>
                  <a:srgbClr val="1E4667"/>
                </a:solidFill>
                <a:latin typeface="Calibri" panose="020F0502020204030204" pitchFamily="34" charset="0"/>
                <a:ea typeface="游ゴシック" panose="020B0400000000000000" pitchFamily="50" charset="-128"/>
              </a:rPr>
              <a:t>（</a:t>
            </a:r>
            <a:r>
              <a:rPr kumimoji="1" lang="ja-JP" altLang="en-US" sz="1400" dirty="0">
                <a:solidFill>
                  <a:srgbClr val="1E4667"/>
                </a:solidFill>
                <a:effectLst/>
                <a:latin typeface="Calibri" panose="020F0502020204030204" pitchFamily="34" charset="0"/>
                <a:ea typeface="游ゴシック" panose="020B0400000000000000" pitchFamily="50" charset="-128"/>
              </a:rPr>
              <a:t>アナログ用疑似電荷入射の際にクロックタイミング</a:t>
            </a:r>
            <a:r>
              <a:rPr kumimoji="1" lang="ja-JP" altLang="en-US" sz="1400" dirty="0">
                <a:solidFill>
                  <a:srgbClr val="1E4667"/>
                </a:solidFill>
                <a:latin typeface="Calibri" panose="020F0502020204030204" pitchFamily="34" charset="0"/>
                <a:ea typeface="游ゴシック" panose="020B0400000000000000" pitchFamily="50" charset="-128"/>
              </a:rPr>
              <a:t>と</a:t>
            </a:r>
            <a:r>
              <a:rPr kumimoji="1" lang="ja-JP" altLang="en-US" sz="1400" dirty="0">
                <a:solidFill>
                  <a:srgbClr val="1E4667"/>
                </a:solidFill>
                <a:effectLst/>
                <a:latin typeface="Calibri" panose="020F0502020204030204" pitchFamily="34" charset="0"/>
                <a:ea typeface="游ゴシック" panose="020B0400000000000000" pitchFamily="50" charset="-128"/>
              </a:rPr>
              <a:t>ずれが生じている）</a:t>
            </a:r>
            <a:endParaRPr lang="ja-JP" altLang="ja-JP" sz="1400" dirty="0">
              <a:effectLst/>
            </a:endParaRPr>
          </a:p>
        </p:txBody>
      </p:sp>
    </p:spTree>
    <p:extLst>
      <p:ext uri="{BB962C8B-B14F-4D97-AF65-F5344CB8AC3E}">
        <p14:creationId xmlns:p14="http://schemas.microsoft.com/office/powerpoint/2010/main" val="29045751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A727C90-E73D-D9FC-0502-53967C719640}"/>
              </a:ext>
            </a:extLst>
          </p:cNvPr>
          <p:cNvSpPr>
            <a:spLocks noGrp="1"/>
          </p:cNvSpPr>
          <p:nvPr>
            <p:ph type="title"/>
          </p:nvPr>
        </p:nvSpPr>
        <p:spPr/>
        <p:txBody>
          <a:bodyPr>
            <a:normAutofit fontScale="90000"/>
          </a:bodyPr>
          <a:lstStyle/>
          <a:p>
            <a:r>
              <a:rPr kumimoji="1" lang="ja-JP" altLang="en-US" dirty="0"/>
              <a:t>遅延時間の測定結果（照射後モジュール</a:t>
            </a:r>
            <a:r>
              <a:rPr lang="ja-JP" altLang="en-US" dirty="0"/>
              <a:t>）</a:t>
            </a:r>
            <a:endParaRPr kumimoji="1" lang="ja-JP" altLang="en-US" dirty="0"/>
          </a:p>
        </p:txBody>
      </p:sp>
      <p:sp>
        <p:nvSpPr>
          <p:cNvPr id="4" name="スライド番号プレースホルダー 3">
            <a:extLst>
              <a:ext uri="{FF2B5EF4-FFF2-40B4-BE49-F238E27FC236}">
                <a16:creationId xmlns:a16="http://schemas.microsoft.com/office/drawing/2014/main" id="{2847CD46-7F88-937F-1F40-2602B72B74B8}"/>
              </a:ext>
            </a:extLst>
          </p:cNvPr>
          <p:cNvSpPr>
            <a:spLocks noGrp="1"/>
          </p:cNvSpPr>
          <p:nvPr>
            <p:ph type="sldNum" sz="quarter" idx="12"/>
          </p:nvPr>
        </p:nvSpPr>
        <p:spPr/>
        <p:txBody>
          <a:bodyPr/>
          <a:lstStyle/>
          <a:p>
            <a:fld id="{79EB67E4-271D-4F57-8F1E-BEB350039929}" type="slidenum">
              <a:rPr lang="ja-JP" altLang="en-US" smtClean="0"/>
              <a:pPr/>
              <a:t>11</a:t>
            </a:fld>
            <a:endParaRPr lang="ja-JP" altLang="en-US" dirty="0"/>
          </a:p>
        </p:txBody>
      </p:sp>
      <p:sp>
        <p:nvSpPr>
          <p:cNvPr id="12" name="コンテンツ プレースホルダー 4">
            <a:extLst>
              <a:ext uri="{FF2B5EF4-FFF2-40B4-BE49-F238E27FC236}">
                <a16:creationId xmlns:a16="http://schemas.microsoft.com/office/drawing/2014/main" id="{6E2FD436-6CDE-CB4E-F481-BE33B6CC6299}"/>
              </a:ext>
            </a:extLst>
          </p:cNvPr>
          <p:cNvSpPr>
            <a:spLocks noGrp="1"/>
          </p:cNvSpPr>
          <p:nvPr>
            <p:ph sz="quarter" idx="13"/>
          </p:nvPr>
        </p:nvSpPr>
        <p:spPr>
          <a:xfrm>
            <a:off x="294729" y="293238"/>
            <a:ext cx="5445814" cy="297199"/>
          </a:xfrm>
        </p:spPr>
        <p:txBody>
          <a:bodyPr/>
          <a:lstStyle/>
          <a:p>
            <a:r>
              <a:rPr kumimoji="1" lang="ja-JP" altLang="en-US" dirty="0"/>
              <a:t>①遅延時間の測定</a:t>
            </a:r>
          </a:p>
        </p:txBody>
      </p:sp>
      <p:sp>
        <p:nvSpPr>
          <p:cNvPr id="42" name="コンテンツ プレースホルダー 2">
            <a:extLst>
              <a:ext uri="{FF2B5EF4-FFF2-40B4-BE49-F238E27FC236}">
                <a16:creationId xmlns:a16="http://schemas.microsoft.com/office/drawing/2014/main" id="{A04EE5D3-3F5F-6C3D-B4B3-ED113E73288D}"/>
              </a:ext>
            </a:extLst>
          </p:cNvPr>
          <p:cNvSpPr>
            <a:spLocks noGrp="1"/>
          </p:cNvSpPr>
          <p:nvPr>
            <p:ph idx="1"/>
          </p:nvPr>
        </p:nvSpPr>
        <p:spPr>
          <a:xfrm>
            <a:off x="190111" y="1371600"/>
            <a:ext cx="8763778" cy="1540724"/>
          </a:xfrm>
        </p:spPr>
        <p:txBody>
          <a:bodyPr>
            <a:normAutofit/>
          </a:bodyPr>
          <a:lstStyle/>
          <a:p>
            <a:pPr>
              <a:buSzPts val="2400"/>
              <a:buFont typeface="Wingdings" panose="05000000000000000000" pitchFamily="2" charset="2"/>
              <a:buChar char="Ø"/>
            </a:pPr>
            <a:r>
              <a:rPr lang="ja-JP" altLang="en-US" dirty="0">
                <a:latin typeface="Calibri" panose="020F0502020204030204" pitchFamily="34" charset="0"/>
                <a:ea typeface="游ゴシック" panose="020B0400000000000000" pitchFamily="50" charset="-128"/>
              </a:rPr>
              <a:t>遅延時間の傾向</a:t>
            </a:r>
            <a:endParaRPr lang="en-US" altLang="ja-JP" dirty="0">
              <a:latin typeface="Calibri" panose="020F0502020204030204" pitchFamily="34" charset="0"/>
              <a:ea typeface="游ゴシック" panose="020B0400000000000000" pitchFamily="50" charset="-128"/>
            </a:endParaRPr>
          </a:p>
        </p:txBody>
      </p:sp>
      <p:graphicFrame>
        <p:nvGraphicFramePr>
          <p:cNvPr id="51" name="表 50">
            <a:extLst>
              <a:ext uri="{FF2B5EF4-FFF2-40B4-BE49-F238E27FC236}">
                <a16:creationId xmlns:a16="http://schemas.microsoft.com/office/drawing/2014/main" id="{ECCDACD5-899C-3E67-40B4-390010411398}"/>
              </a:ext>
            </a:extLst>
          </p:cNvPr>
          <p:cNvGraphicFramePr>
            <a:graphicFrameLocks noGrp="1"/>
          </p:cNvGraphicFramePr>
          <p:nvPr>
            <p:extLst>
              <p:ext uri="{D42A27DB-BD31-4B8C-83A1-F6EECF244321}">
                <p14:modId xmlns:p14="http://schemas.microsoft.com/office/powerpoint/2010/main" val="2792835042"/>
              </p:ext>
            </p:extLst>
          </p:nvPr>
        </p:nvGraphicFramePr>
        <p:xfrm>
          <a:off x="4874362" y="2476890"/>
          <a:ext cx="4165730" cy="943461"/>
        </p:xfrm>
        <a:graphic>
          <a:graphicData uri="http://schemas.openxmlformats.org/drawingml/2006/table">
            <a:tbl>
              <a:tblPr>
                <a:tableStyleId>{93296810-A885-4BE3-A3E7-6D5BEEA58F35}</a:tableStyleId>
              </a:tblPr>
              <a:tblGrid>
                <a:gridCol w="1070096">
                  <a:extLst>
                    <a:ext uri="{9D8B030D-6E8A-4147-A177-3AD203B41FA5}">
                      <a16:colId xmlns:a16="http://schemas.microsoft.com/office/drawing/2014/main" val="3785555671"/>
                    </a:ext>
                  </a:extLst>
                </a:gridCol>
                <a:gridCol w="515939">
                  <a:extLst>
                    <a:ext uri="{9D8B030D-6E8A-4147-A177-3AD203B41FA5}">
                      <a16:colId xmlns:a16="http://schemas.microsoft.com/office/drawing/2014/main" val="3645712850"/>
                    </a:ext>
                  </a:extLst>
                </a:gridCol>
                <a:gridCol w="515939">
                  <a:extLst>
                    <a:ext uri="{9D8B030D-6E8A-4147-A177-3AD203B41FA5}">
                      <a16:colId xmlns:a16="http://schemas.microsoft.com/office/drawing/2014/main" val="244533106"/>
                    </a:ext>
                  </a:extLst>
                </a:gridCol>
                <a:gridCol w="515939">
                  <a:extLst>
                    <a:ext uri="{9D8B030D-6E8A-4147-A177-3AD203B41FA5}">
                      <a16:colId xmlns:a16="http://schemas.microsoft.com/office/drawing/2014/main" val="2540163860"/>
                    </a:ext>
                  </a:extLst>
                </a:gridCol>
                <a:gridCol w="515939">
                  <a:extLst>
                    <a:ext uri="{9D8B030D-6E8A-4147-A177-3AD203B41FA5}">
                      <a16:colId xmlns:a16="http://schemas.microsoft.com/office/drawing/2014/main" val="1842929601"/>
                    </a:ext>
                  </a:extLst>
                </a:gridCol>
                <a:gridCol w="515939">
                  <a:extLst>
                    <a:ext uri="{9D8B030D-6E8A-4147-A177-3AD203B41FA5}">
                      <a16:colId xmlns:a16="http://schemas.microsoft.com/office/drawing/2014/main" val="2985168102"/>
                    </a:ext>
                  </a:extLst>
                </a:gridCol>
                <a:gridCol w="515939">
                  <a:extLst>
                    <a:ext uri="{9D8B030D-6E8A-4147-A177-3AD203B41FA5}">
                      <a16:colId xmlns:a16="http://schemas.microsoft.com/office/drawing/2014/main" val="1644185152"/>
                    </a:ext>
                  </a:extLst>
                </a:gridCol>
              </a:tblGrid>
              <a:tr h="246206">
                <a:tc>
                  <a:txBody>
                    <a:bodyPr/>
                    <a:lstStyle/>
                    <a:p>
                      <a:pPr algn="ctr" fontAlgn="ctr"/>
                      <a:endParaRPr lang="ja-JP" altLang="en-US" sz="14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solidFill>
                      <a:schemeClr val="accent5">
                        <a:lumMod val="20000"/>
                        <a:lumOff val="80000"/>
                      </a:schemeClr>
                    </a:solidFill>
                  </a:tcPr>
                </a:tc>
                <a:tc gridSpan="4">
                  <a:txBody>
                    <a:bodyPr/>
                    <a:lstStyle/>
                    <a:p>
                      <a:pPr algn="ctr" fontAlgn="ctr"/>
                      <a:r>
                        <a:rPr lang="ja-JP" altLang="en-US" sz="1400" u="none" strike="noStrike" dirty="0">
                          <a:effectLst/>
                        </a:rPr>
                        <a:t>未照射</a:t>
                      </a:r>
                      <a:r>
                        <a:rPr lang="en-US" sz="1400" u="none" strike="noStrike" dirty="0">
                          <a:effectLst/>
                        </a:rPr>
                        <a:t>QUAD</a:t>
                      </a:r>
                      <a:endParaRPr lang="en-US" sz="1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solidFill>
                      <a:schemeClr val="accent5">
                        <a:lumMod val="20000"/>
                        <a:lumOff val="8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2">
                  <a:txBody>
                    <a:bodyPr/>
                    <a:lstStyle/>
                    <a:p>
                      <a:pPr algn="ctr" fontAlgn="ctr"/>
                      <a:r>
                        <a:rPr lang="ja-JP" altLang="en-US" sz="1400" u="none" strike="noStrike" dirty="0">
                          <a:effectLst/>
                        </a:rPr>
                        <a:t>照射後</a:t>
                      </a:r>
                      <a:r>
                        <a:rPr lang="en-US" sz="1400" u="none" strike="noStrike" dirty="0">
                          <a:effectLst/>
                        </a:rPr>
                        <a:t>QUAD</a:t>
                      </a:r>
                      <a:endParaRPr lang="en-US" sz="1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solidFill>
                      <a:schemeClr val="accent5">
                        <a:lumMod val="20000"/>
                        <a:lumOff val="80000"/>
                      </a:schemeClr>
                    </a:solidFill>
                  </a:tcPr>
                </a:tc>
                <a:tc hMerge="1">
                  <a:txBody>
                    <a:bodyPr/>
                    <a:lstStyle/>
                    <a:p>
                      <a:endParaRPr kumimoji="1" lang="ja-JP" altLang="en-US"/>
                    </a:p>
                  </a:txBody>
                  <a:tcPr/>
                </a:tc>
                <a:extLst>
                  <a:ext uri="{0D108BD9-81ED-4DB2-BD59-A6C34878D82A}">
                    <a16:rowId xmlns:a16="http://schemas.microsoft.com/office/drawing/2014/main" val="3609440424"/>
                  </a:ext>
                </a:extLst>
              </a:tr>
              <a:tr h="246206">
                <a:tc>
                  <a:txBody>
                    <a:bodyPr/>
                    <a:lstStyle/>
                    <a:p>
                      <a:pPr algn="ctr" fontAlgn="ctr"/>
                      <a:endParaRPr lang="ja-JP" altLang="en-US" sz="14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solidFill>
                      <a:schemeClr val="accent5">
                        <a:lumMod val="20000"/>
                        <a:lumOff val="80000"/>
                      </a:schemeClr>
                    </a:solidFill>
                  </a:tcPr>
                </a:tc>
                <a:tc>
                  <a:txBody>
                    <a:bodyPr/>
                    <a:lstStyle/>
                    <a:p>
                      <a:pPr algn="ctr" fontAlgn="ctr"/>
                      <a:r>
                        <a:rPr lang="en-US" sz="1400" u="none" strike="noStrike">
                          <a:effectLst/>
                        </a:rPr>
                        <a:t>chip1</a:t>
                      </a:r>
                      <a:endParaRPr lang="en-US" sz="14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solidFill>
                      <a:schemeClr val="accent5">
                        <a:lumMod val="20000"/>
                        <a:lumOff val="80000"/>
                      </a:schemeClr>
                    </a:solidFill>
                  </a:tcPr>
                </a:tc>
                <a:tc>
                  <a:txBody>
                    <a:bodyPr/>
                    <a:lstStyle/>
                    <a:p>
                      <a:pPr algn="ctr" fontAlgn="ctr"/>
                      <a:r>
                        <a:rPr lang="en-US" sz="1400" u="none" strike="noStrike">
                          <a:effectLst/>
                        </a:rPr>
                        <a:t>chip2</a:t>
                      </a:r>
                      <a:endParaRPr lang="en-US" sz="14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solidFill>
                      <a:schemeClr val="accent5">
                        <a:lumMod val="20000"/>
                        <a:lumOff val="80000"/>
                      </a:schemeClr>
                    </a:solidFill>
                  </a:tcPr>
                </a:tc>
                <a:tc>
                  <a:txBody>
                    <a:bodyPr/>
                    <a:lstStyle/>
                    <a:p>
                      <a:pPr algn="ctr" fontAlgn="ctr"/>
                      <a:r>
                        <a:rPr lang="en-US" sz="1400" u="none" strike="noStrike">
                          <a:effectLst/>
                        </a:rPr>
                        <a:t>chip3</a:t>
                      </a:r>
                      <a:endParaRPr lang="en-US" sz="14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solidFill>
                      <a:schemeClr val="accent5">
                        <a:lumMod val="20000"/>
                        <a:lumOff val="80000"/>
                      </a:schemeClr>
                    </a:solidFill>
                  </a:tcPr>
                </a:tc>
                <a:tc>
                  <a:txBody>
                    <a:bodyPr/>
                    <a:lstStyle/>
                    <a:p>
                      <a:pPr algn="ctr" fontAlgn="ctr"/>
                      <a:r>
                        <a:rPr lang="en-US" sz="1400" u="none" strike="noStrike">
                          <a:effectLst/>
                        </a:rPr>
                        <a:t>chip4</a:t>
                      </a:r>
                      <a:endParaRPr lang="en-US" sz="14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solidFill>
                      <a:schemeClr val="accent5">
                        <a:lumMod val="20000"/>
                        <a:lumOff val="80000"/>
                      </a:schemeClr>
                    </a:solidFill>
                  </a:tcPr>
                </a:tc>
                <a:tc>
                  <a:txBody>
                    <a:bodyPr/>
                    <a:lstStyle/>
                    <a:p>
                      <a:pPr algn="ctr" fontAlgn="ctr"/>
                      <a:r>
                        <a:rPr lang="en-US" sz="1400" u="none" strike="noStrike">
                          <a:effectLst/>
                        </a:rPr>
                        <a:t>chip1</a:t>
                      </a:r>
                      <a:endParaRPr lang="en-US" sz="14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solidFill>
                      <a:schemeClr val="accent5">
                        <a:lumMod val="20000"/>
                        <a:lumOff val="80000"/>
                      </a:schemeClr>
                    </a:solidFill>
                  </a:tcPr>
                </a:tc>
                <a:tc>
                  <a:txBody>
                    <a:bodyPr/>
                    <a:lstStyle/>
                    <a:p>
                      <a:pPr algn="ctr" fontAlgn="ctr"/>
                      <a:r>
                        <a:rPr lang="en-US" sz="1400" u="none" strike="noStrike">
                          <a:effectLst/>
                        </a:rPr>
                        <a:t>chip2</a:t>
                      </a:r>
                      <a:endParaRPr lang="en-US" sz="14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solidFill>
                      <a:schemeClr val="accent5">
                        <a:lumMod val="20000"/>
                        <a:lumOff val="80000"/>
                      </a:schemeClr>
                    </a:solidFill>
                  </a:tcPr>
                </a:tc>
                <a:extLst>
                  <a:ext uri="{0D108BD9-81ED-4DB2-BD59-A6C34878D82A}">
                    <a16:rowId xmlns:a16="http://schemas.microsoft.com/office/drawing/2014/main" val="3398286832"/>
                  </a:ext>
                </a:extLst>
              </a:tr>
              <a:tr h="451049">
                <a:tc>
                  <a:txBody>
                    <a:bodyPr/>
                    <a:lstStyle/>
                    <a:p>
                      <a:pPr algn="ctr" fontAlgn="ctr"/>
                      <a:r>
                        <a:rPr lang="ja-JP" altLang="en-US" sz="1400" u="none" strike="noStrike" dirty="0">
                          <a:effectLst/>
                        </a:rPr>
                        <a:t>最大の遅延時間差</a:t>
                      </a:r>
                      <a:r>
                        <a:rPr lang="en-US" altLang="ja-JP" sz="1400" u="none" strike="noStrike" dirty="0">
                          <a:effectLst/>
                        </a:rPr>
                        <a:t>[ns]</a:t>
                      </a:r>
                      <a:endPar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solidFill>
                      <a:schemeClr val="accent5">
                        <a:lumMod val="20000"/>
                        <a:lumOff val="80000"/>
                      </a:schemeClr>
                    </a:solidFill>
                  </a:tcPr>
                </a:tc>
                <a:tc>
                  <a:txBody>
                    <a:bodyPr/>
                    <a:lstStyle/>
                    <a:p>
                      <a:pPr algn="ctr" fontAlgn="ctr"/>
                      <a:r>
                        <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rPr>
                        <a:t>13.9</a:t>
                      </a:r>
                    </a:p>
                  </a:txBody>
                  <a:tcPr marL="9525" marR="9525" marT="9525" marB="0" anchor="ctr">
                    <a:solidFill>
                      <a:schemeClr val="accent5">
                        <a:lumMod val="20000"/>
                        <a:lumOff val="80000"/>
                      </a:schemeClr>
                    </a:solidFill>
                  </a:tcPr>
                </a:tc>
                <a:tc>
                  <a:txBody>
                    <a:bodyPr/>
                    <a:lstStyle/>
                    <a:p>
                      <a:pPr algn="ctr" fontAlgn="ctr"/>
                      <a:r>
                        <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rPr>
                        <a:t>15.2</a:t>
                      </a:r>
                    </a:p>
                  </a:txBody>
                  <a:tcPr marL="9525" marR="9525" marT="9525" marB="0" anchor="ctr">
                    <a:solidFill>
                      <a:schemeClr val="accent5">
                        <a:lumMod val="20000"/>
                        <a:lumOff val="80000"/>
                      </a:schemeClr>
                    </a:solidFill>
                  </a:tcPr>
                </a:tc>
                <a:tc>
                  <a:txBody>
                    <a:bodyPr/>
                    <a:lstStyle/>
                    <a:p>
                      <a:pPr algn="ctr" fontAlgn="ctr"/>
                      <a:r>
                        <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rPr>
                        <a:t>12.7</a:t>
                      </a:r>
                    </a:p>
                  </a:txBody>
                  <a:tcPr marL="9525" marR="9525" marT="9525" marB="0" anchor="ctr">
                    <a:solidFill>
                      <a:schemeClr val="accent5">
                        <a:lumMod val="20000"/>
                        <a:lumOff val="80000"/>
                      </a:schemeClr>
                    </a:solidFill>
                  </a:tcPr>
                </a:tc>
                <a:tc>
                  <a:txBody>
                    <a:bodyPr/>
                    <a:lstStyle/>
                    <a:p>
                      <a:pPr algn="ctr" fontAlgn="ctr"/>
                      <a:r>
                        <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rPr>
                        <a:t>12.5</a:t>
                      </a:r>
                    </a:p>
                  </a:txBody>
                  <a:tcPr marL="9525" marR="9525" marT="9525" marB="0" anchor="ctr">
                    <a:solidFill>
                      <a:schemeClr val="accent5">
                        <a:lumMod val="20000"/>
                        <a:lumOff val="80000"/>
                      </a:schemeClr>
                    </a:solidFill>
                  </a:tcPr>
                </a:tc>
                <a:tc>
                  <a:txBody>
                    <a:bodyPr/>
                    <a:lstStyle/>
                    <a:p>
                      <a:pPr algn="ctr" fontAlgn="ctr"/>
                      <a:r>
                        <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rPr>
                        <a:t>5.5</a:t>
                      </a:r>
                    </a:p>
                  </a:txBody>
                  <a:tcPr marL="9525" marR="9525" marT="9525" marB="0" anchor="ctr">
                    <a:solidFill>
                      <a:schemeClr val="accent5">
                        <a:lumMod val="20000"/>
                        <a:lumOff val="80000"/>
                      </a:schemeClr>
                    </a:solidFill>
                  </a:tcPr>
                </a:tc>
                <a:tc>
                  <a:txBody>
                    <a:bodyPr/>
                    <a:lstStyle/>
                    <a:p>
                      <a:pPr algn="ctr" fontAlgn="ctr"/>
                      <a:r>
                        <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rPr>
                        <a:t>5.4</a:t>
                      </a:r>
                    </a:p>
                  </a:txBody>
                  <a:tcPr marL="9525" marR="9525" marT="9525" marB="0" anchor="ctr">
                    <a:solidFill>
                      <a:schemeClr val="accent5">
                        <a:lumMod val="20000"/>
                        <a:lumOff val="80000"/>
                      </a:schemeClr>
                    </a:solidFill>
                  </a:tcPr>
                </a:tc>
                <a:extLst>
                  <a:ext uri="{0D108BD9-81ED-4DB2-BD59-A6C34878D82A}">
                    <a16:rowId xmlns:a16="http://schemas.microsoft.com/office/drawing/2014/main" val="1392479533"/>
                  </a:ext>
                </a:extLst>
              </a:tr>
            </a:tbl>
          </a:graphicData>
        </a:graphic>
      </p:graphicFrame>
      <p:sp>
        <p:nvSpPr>
          <p:cNvPr id="53" name="コンテンツ プレースホルダー 2">
            <a:extLst>
              <a:ext uri="{FF2B5EF4-FFF2-40B4-BE49-F238E27FC236}">
                <a16:creationId xmlns:a16="http://schemas.microsoft.com/office/drawing/2014/main" id="{3332343D-2692-AA52-26F2-AA5CA7754648}"/>
              </a:ext>
            </a:extLst>
          </p:cNvPr>
          <p:cNvSpPr txBox="1">
            <a:spLocks/>
          </p:cNvSpPr>
          <p:nvPr/>
        </p:nvSpPr>
        <p:spPr>
          <a:xfrm>
            <a:off x="21708" y="5365675"/>
            <a:ext cx="4598047" cy="154072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400" kern="1200">
                <a:solidFill>
                  <a:srgbClr val="1E4667"/>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000" kern="1200">
                <a:solidFill>
                  <a:srgbClr val="1E4667"/>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1E4667"/>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600" kern="1200">
                <a:solidFill>
                  <a:srgbClr val="1E4667"/>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600" kern="1200">
                <a:solidFill>
                  <a:srgbClr val="1E4667"/>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lvl="1">
              <a:buSzPts val="2400"/>
              <a:buFont typeface="Wingdings" panose="05000000000000000000" pitchFamily="2" charset="2"/>
              <a:buChar char="ü"/>
            </a:pPr>
            <a:r>
              <a:rPr lang="ja-JP" altLang="en-US" sz="1800" dirty="0">
                <a:solidFill>
                  <a:srgbClr val="002060"/>
                </a:solidFill>
                <a:latin typeface="Calibri" panose="020F0502020204030204" pitchFamily="34" charset="0"/>
                <a:ea typeface="游ゴシック" panose="020B0400000000000000" pitchFamily="50" charset="-128"/>
              </a:rPr>
              <a:t>モジュール内側ほど遅延時間大きい</a:t>
            </a:r>
            <a:r>
              <a:rPr lang="ja-JP" altLang="en-US" sz="1800" b="1" dirty="0">
                <a:solidFill>
                  <a:srgbClr val="002060"/>
                </a:solidFill>
                <a:latin typeface="Calibri" panose="020F0502020204030204" pitchFamily="34" charset="0"/>
                <a:ea typeface="游ゴシック" panose="020B0400000000000000" pitchFamily="50" charset="-128"/>
              </a:rPr>
              <a:t>→未照射と同じ傾向</a:t>
            </a:r>
          </a:p>
        </p:txBody>
      </p:sp>
      <p:grpSp>
        <p:nvGrpSpPr>
          <p:cNvPr id="3" name="グループ化 2">
            <a:extLst>
              <a:ext uri="{FF2B5EF4-FFF2-40B4-BE49-F238E27FC236}">
                <a16:creationId xmlns:a16="http://schemas.microsoft.com/office/drawing/2014/main" id="{768BD981-AA3F-B174-6F36-5BCD830AC6B0}"/>
              </a:ext>
            </a:extLst>
          </p:cNvPr>
          <p:cNvGrpSpPr/>
          <p:nvPr/>
        </p:nvGrpSpPr>
        <p:grpSpPr>
          <a:xfrm>
            <a:off x="559000" y="2463990"/>
            <a:ext cx="4060755" cy="2588495"/>
            <a:chOff x="4706174" y="2319052"/>
            <a:chExt cx="3477536" cy="2094651"/>
          </a:xfrm>
        </p:grpSpPr>
        <p:pic>
          <p:nvPicPr>
            <p:cNvPr id="45" name="図 44" descr="グラフ&#10;&#10;自動的に生成された説明">
              <a:extLst>
                <a:ext uri="{FF2B5EF4-FFF2-40B4-BE49-F238E27FC236}">
                  <a16:creationId xmlns:a16="http://schemas.microsoft.com/office/drawing/2014/main" id="{FF7ABDB1-6F39-11A8-63E0-D92D4E82A3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06174" y="2319052"/>
              <a:ext cx="3477536" cy="2094651"/>
            </a:xfrm>
            <a:prstGeom prst="rect">
              <a:avLst/>
            </a:prstGeom>
          </p:spPr>
        </p:pic>
        <p:sp>
          <p:nvSpPr>
            <p:cNvPr id="47" name="テキスト ボックス 46">
              <a:extLst>
                <a:ext uri="{FF2B5EF4-FFF2-40B4-BE49-F238E27FC236}">
                  <a16:creationId xmlns:a16="http://schemas.microsoft.com/office/drawing/2014/main" id="{93983BC0-3825-8E36-2D50-10AFB6B103C5}"/>
                </a:ext>
              </a:extLst>
            </p:cNvPr>
            <p:cNvSpPr txBox="1"/>
            <p:nvPr/>
          </p:nvSpPr>
          <p:spPr>
            <a:xfrm>
              <a:off x="5294055" y="2900706"/>
              <a:ext cx="751102" cy="369332"/>
            </a:xfrm>
            <a:prstGeom prst="rect">
              <a:avLst/>
            </a:prstGeom>
            <a:noFill/>
          </p:spPr>
          <p:txBody>
            <a:bodyPr wrap="square" rtlCol="0">
              <a:spAutoFit/>
            </a:bodyPr>
            <a:lstStyle/>
            <a:p>
              <a:r>
                <a:rPr kumimoji="1" lang="en-US" altLang="ja-JP" dirty="0"/>
                <a:t>chip2</a:t>
              </a:r>
              <a:endParaRPr kumimoji="1" lang="ja-JP" altLang="en-US" dirty="0"/>
            </a:p>
          </p:txBody>
        </p:sp>
        <p:sp>
          <p:nvSpPr>
            <p:cNvPr id="48" name="テキスト ボックス 47">
              <a:extLst>
                <a:ext uri="{FF2B5EF4-FFF2-40B4-BE49-F238E27FC236}">
                  <a16:creationId xmlns:a16="http://schemas.microsoft.com/office/drawing/2014/main" id="{8519D978-3F08-797E-02BD-13DAB009FCFB}"/>
                </a:ext>
              </a:extLst>
            </p:cNvPr>
            <p:cNvSpPr txBox="1"/>
            <p:nvPr/>
          </p:nvSpPr>
          <p:spPr>
            <a:xfrm>
              <a:off x="6703971" y="2907738"/>
              <a:ext cx="751102" cy="369332"/>
            </a:xfrm>
            <a:prstGeom prst="rect">
              <a:avLst/>
            </a:prstGeom>
            <a:noFill/>
          </p:spPr>
          <p:txBody>
            <a:bodyPr wrap="square" rtlCol="0">
              <a:spAutoFit/>
            </a:bodyPr>
            <a:lstStyle/>
            <a:p>
              <a:r>
                <a:rPr kumimoji="1" lang="en-US" altLang="ja-JP" dirty="0"/>
                <a:t>chip1</a:t>
              </a:r>
              <a:endParaRPr kumimoji="1" lang="ja-JP" altLang="en-US" dirty="0"/>
            </a:p>
          </p:txBody>
        </p:sp>
        <p:sp>
          <p:nvSpPr>
            <p:cNvPr id="49" name="テキスト ボックス 48">
              <a:extLst>
                <a:ext uri="{FF2B5EF4-FFF2-40B4-BE49-F238E27FC236}">
                  <a16:creationId xmlns:a16="http://schemas.microsoft.com/office/drawing/2014/main" id="{5DB90D86-6F09-B556-0C3B-1315BD970BA7}"/>
                </a:ext>
              </a:extLst>
            </p:cNvPr>
            <p:cNvSpPr txBox="1"/>
            <p:nvPr/>
          </p:nvSpPr>
          <p:spPr>
            <a:xfrm>
              <a:off x="5719926" y="3370865"/>
              <a:ext cx="1647039" cy="646331"/>
            </a:xfrm>
            <a:prstGeom prst="rect">
              <a:avLst/>
            </a:prstGeom>
            <a:noFill/>
          </p:spPr>
          <p:txBody>
            <a:bodyPr wrap="square" rtlCol="0">
              <a:spAutoFit/>
            </a:bodyPr>
            <a:lstStyle/>
            <a:p>
              <a:pPr algn="ctr"/>
              <a:r>
                <a:rPr kumimoji="1" lang="en-US" altLang="ja-JP" dirty="0"/>
                <a:t>Mask</a:t>
              </a:r>
            </a:p>
            <a:p>
              <a:pPr algn="ctr"/>
              <a:r>
                <a:rPr kumimoji="1" lang="en-US" altLang="ja-JP" dirty="0"/>
                <a:t>(</a:t>
              </a:r>
              <a:r>
                <a:rPr kumimoji="1" lang="ja-JP" altLang="en-US" dirty="0"/>
                <a:t>接続不良</a:t>
              </a:r>
              <a:r>
                <a:rPr kumimoji="1" lang="en-US" altLang="ja-JP" dirty="0"/>
                <a:t>)</a:t>
              </a:r>
              <a:endParaRPr kumimoji="1" lang="ja-JP" altLang="en-US" dirty="0"/>
            </a:p>
          </p:txBody>
        </p:sp>
        <p:cxnSp>
          <p:nvCxnSpPr>
            <p:cNvPr id="56" name="直線矢印コネクタ 55">
              <a:extLst>
                <a:ext uri="{FF2B5EF4-FFF2-40B4-BE49-F238E27FC236}">
                  <a16:creationId xmlns:a16="http://schemas.microsoft.com/office/drawing/2014/main" id="{70582345-C5AD-6162-B187-5331D2902DF2}"/>
                </a:ext>
              </a:extLst>
            </p:cNvPr>
            <p:cNvCxnSpPr/>
            <p:nvPr/>
          </p:nvCxnSpPr>
          <p:spPr>
            <a:xfrm>
              <a:off x="5332273" y="2497893"/>
              <a:ext cx="1112668" cy="747269"/>
            </a:xfrm>
            <a:prstGeom prst="straightConnector1">
              <a:avLst/>
            </a:prstGeom>
            <a:ln w="38100">
              <a:solidFill>
                <a:schemeClr val="tx1"/>
              </a:solidFill>
              <a:headEnd type="triangle"/>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7" name="テキスト ボックス 56">
              <a:extLst>
                <a:ext uri="{FF2B5EF4-FFF2-40B4-BE49-F238E27FC236}">
                  <a16:creationId xmlns:a16="http://schemas.microsoft.com/office/drawing/2014/main" id="{C2F58AD9-7BC4-8193-670A-0F132D2C759B}"/>
                </a:ext>
              </a:extLst>
            </p:cNvPr>
            <p:cNvSpPr txBox="1"/>
            <p:nvPr/>
          </p:nvSpPr>
          <p:spPr>
            <a:xfrm>
              <a:off x="5510920" y="2575085"/>
              <a:ext cx="1112668" cy="273963"/>
            </a:xfrm>
            <a:prstGeom prst="rect">
              <a:avLst/>
            </a:prstGeom>
            <a:noFill/>
          </p:spPr>
          <p:txBody>
            <a:bodyPr wrap="square" rtlCol="0">
              <a:spAutoFit/>
            </a:bodyPr>
            <a:lstStyle/>
            <a:p>
              <a:pPr algn="ctr"/>
              <a:r>
                <a:rPr kumimoji="1" lang="en-US" altLang="ja-JP" sz="1600" b="1" dirty="0"/>
                <a:t>~5.4 ns</a:t>
              </a:r>
              <a:endParaRPr kumimoji="1" lang="ja-JP" altLang="en-US" sz="1600" b="1" dirty="0"/>
            </a:p>
          </p:txBody>
        </p:sp>
      </p:grpSp>
      <p:sp>
        <p:nvSpPr>
          <p:cNvPr id="11" name="コンテンツ プレースホルダー 2">
            <a:extLst>
              <a:ext uri="{FF2B5EF4-FFF2-40B4-BE49-F238E27FC236}">
                <a16:creationId xmlns:a16="http://schemas.microsoft.com/office/drawing/2014/main" id="{3DB5FFA6-2B84-5033-53F6-A0036BF0A0FD}"/>
              </a:ext>
            </a:extLst>
          </p:cNvPr>
          <p:cNvSpPr txBox="1">
            <a:spLocks/>
          </p:cNvSpPr>
          <p:nvPr/>
        </p:nvSpPr>
        <p:spPr>
          <a:xfrm>
            <a:off x="4364550" y="4004714"/>
            <a:ext cx="4844545" cy="18689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400" kern="1200">
                <a:solidFill>
                  <a:srgbClr val="1E4667"/>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000" kern="1200">
                <a:solidFill>
                  <a:srgbClr val="1E4667"/>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1E4667"/>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600" kern="1200">
                <a:solidFill>
                  <a:srgbClr val="1E4667"/>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600" kern="1200">
                <a:solidFill>
                  <a:srgbClr val="1E4667"/>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lvl="1">
              <a:buSzPts val="2400"/>
              <a:buFont typeface="Wingdings" panose="05000000000000000000" pitchFamily="2" charset="2"/>
              <a:buChar char="ü"/>
            </a:pPr>
            <a:r>
              <a:rPr lang="ja-JP" altLang="en-US" sz="1800" dirty="0">
                <a:solidFill>
                  <a:srgbClr val="002060"/>
                </a:solidFill>
                <a:latin typeface="Calibri" panose="020F0502020204030204" pitchFamily="34" charset="0"/>
                <a:ea typeface="游ゴシック" panose="020B0400000000000000" pitchFamily="50" charset="-128"/>
              </a:rPr>
              <a:t>照射後モジュールではチップ内で生じる</a:t>
            </a:r>
            <a:r>
              <a:rPr lang="ja-JP" altLang="en-US" sz="1800" b="1" dirty="0">
                <a:solidFill>
                  <a:srgbClr val="002060"/>
                </a:solidFill>
                <a:latin typeface="Calibri" panose="020F0502020204030204" pitchFamily="34" charset="0"/>
                <a:ea typeface="游ゴシック" panose="020B0400000000000000" pitchFamily="50" charset="-128"/>
              </a:rPr>
              <a:t>最大の遅延時間差が小さい</a:t>
            </a:r>
            <a:endParaRPr lang="en-US" altLang="ja-JP" sz="1800" b="1" dirty="0">
              <a:solidFill>
                <a:srgbClr val="002060"/>
              </a:solidFill>
              <a:latin typeface="Calibri" panose="020F0502020204030204" pitchFamily="34" charset="0"/>
              <a:ea typeface="游ゴシック" panose="020B0400000000000000" pitchFamily="50" charset="-128"/>
            </a:endParaRPr>
          </a:p>
          <a:p>
            <a:pPr marL="457200" lvl="1" indent="0">
              <a:buSzPts val="2400"/>
              <a:buNone/>
            </a:pPr>
            <a:r>
              <a:rPr lang="ja-JP" altLang="en-US" sz="1800" dirty="0">
                <a:solidFill>
                  <a:srgbClr val="002060"/>
                </a:solidFill>
                <a:latin typeface="Calibri" panose="020F0502020204030204" pitchFamily="34" charset="0"/>
                <a:ea typeface="游ゴシック" panose="020B0400000000000000" pitchFamily="50" charset="-128"/>
              </a:rPr>
              <a:t>→照射によって、アナログ回路もしくはデジタル回路の応答</a:t>
            </a:r>
            <a:r>
              <a:rPr lang="en-US" altLang="ja-JP" sz="1800" dirty="0">
                <a:solidFill>
                  <a:srgbClr val="002060"/>
                </a:solidFill>
                <a:latin typeface="Calibri" panose="020F0502020204030204" pitchFamily="34" charset="0"/>
                <a:ea typeface="游ゴシック" panose="020B0400000000000000" pitchFamily="50" charset="-128"/>
              </a:rPr>
              <a:t>(</a:t>
            </a:r>
            <a:r>
              <a:rPr lang="ja-JP" altLang="en-US" sz="1800" dirty="0">
                <a:solidFill>
                  <a:srgbClr val="002060"/>
                </a:solidFill>
                <a:latin typeface="Calibri" panose="020F0502020204030204" pitchFamily="34" charset="0"/>
                <a:ea typeface="游ゴシック" panose="020B0400000000000000" pitchFamily="50" charset="-128"/>
              </a:rPr>
              <a:t>クロック</a:t>
            </a:r>
            <a:r>
              <a:rPr lang="en-US" altLang="ja-JP" sz="1800" dirty="0">
                <a:solidFill>
                  <a:srgbClr val="002060"/>
                </a:solidFill>
                <a:latin typeface="Calibri" panose="020F0502020204030204" pitchFamily="34" charset="0"/>
                <a:ea typeface="游ゴシック" panose="020B0400000000000000" pitchFamily="50" charset="-128"/>
              </a:rPr>
              <a:t>)</a:t>
            </a:r>
            <a:r>
              <a:rPr lang="ja-JP" altLang="en-US" sz="1800" dirty="0">
                <a:solidFill>
                  <a:srgbClr val="002060"/>
                </a:solidFill>
                <a:latin typeface="Calibri" panose="020F0502020204030204" pitchFamily="34" charset="0"/>
                <a:ea typeface="游ゴシック" panose="020B0400000000000000" pitchFamily="50" charset="-128"/>
              </a:rPr>
              <a:t>が変化した可能性</a:t>
            </a:r>
            <a:endParaRPr lang="en-US" altLang="ja-JP" sz="1800" dirty="0">
              <a:solidFill>
                <a:srgbClr val="002060"/>
              </a:solidFill>
              <a:latin typeface="Calibri" panose="020F0502020204030204" pitchFamily="34" charset="0"/>
              <a:ea typeface="游ゴシック" panose="020B0400000000000000" pitchFamily="50" charset="-128"/>
            </a:endParaRPr>
          </a:p>
          <a:p>
            <a:pPr lvl="1">
              <a:buSzPts val="2400"/>
              <a:buFont typeface="Wingdings" panose="05000000000000000000" pitchFamily="2" charset="2"/>
              <a:buChar char="ü"/>
            </a:pPr>
            <a:endParaRPr lang="ja-JP" altLang="en-US" sz="1800" dirty="0">
              <a:solidFill>
                <a:srgbClr val="002060"/>
              </a:solidFill>
              <a:latin typeface="Calibri" panose="020F0502020204030204" pitchFamily="34" charset="0"/>
              <a:ea typeface="游ゴシック" panose="020B0400000000000000" pitchFamily="50" charset="-128"/>
            </a:endParaRPr>
          </a:p>
        </p:txBody>
      </p:sp>
      <p:sp>
        <p:nvSpPr>
          <p:cNvPr id="13" name="コンテンツ プレースホルダー 2">
            <a:extLst>
              <a:ext uri="{FF2B5EF4-FFF2-40B4-BE49-F238E27FC236}">
                <a16:creationId xmlns:a16="http://schemas.microsoft.com/office/drawing/2014/main" id="{E3F09E92-2D45-8D8A-E4F7-BC6451D6230D}"/>
              </a:ext>
            </a:extLst>
          </p:cNvPr>
          <p:cNvSpPr txBox="1">
            <a:spLocks/>
          </p:cNvSpPr>
          <p:nvPr/>
        </p:nvSpPr>
        <p:spPr>
          <a:xfrm>
            <a:off x="4469136" y="1461294"/>
            <a:ext cx="4598047" cy="154072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400" kern="1200">
                <a:solidFill>
                  <a:srgbClr val="1E4667"/>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000" kern="1200">
                <a:solidFill>
                  <a:srgbClr val="1E4667"/>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1E4667"/>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600" kern="1200">
                <a:solidFill>
                  <a:srgbClr val="1E4667"/>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600" kern="1200">
                <a:solidFill>
                  <a:srgbClr val="1E4667"/>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lvl="1">
              <a:buSzPts val="2400"/>
              <a:buFont typeface="Wingdings" panose="05000000000000000000" pitchFamily="2" charset="2"/>
              <a:buChar char="Ø"/>
            </a:pPr>
            <a:r>
              <a:rPr lang="ja-JP" altLang="en-US" dirty="0">
                <a:solidFill>
                  <a:srgbClr val="002060"/>
                </a:solidFill>
                <a:latin typeface="Calibri" panose="020F0502020204030204" pitchFamily="34" charset="0"/>
                <a:ea typeface="游ゴシック" panose="020B0400000000000000" pitchFamily="50" charset="-128"/>
              </a:rPr>
              <a:t>照射の有無での比較</a:t>
            </a:r>
          </a:p>
        </p:txBody>
      </p:sp>
      <p:sp>
        <p:nvSpPr>
          <p:cNvPr id="5" name="テキスト ボックス 4">
            <a:extLst>
              <a:ext uri="{FF2B5EF4-FFF2-40B4-BE49-F238E27FC236}">
                <a16:creationId xmlns:a16="http://schemas.microsoft.com/office/drawing/2014/main" id="{ADF8DC44-27AD-822A-6132-B7981567BA6D}"/>
              </a:ext>
            </a:extLst>
          </p:cNvPr>
          <p:cNvSpPr txBox="1"/>
          <p:nvPr/>
        </p:nvSpPr>
        <p:spPr>
          <a:xfrm>
            <a:off x="889095" y="2030922"/>
            <a:ext cx="2969443" cy="369332"/>
          </a:xfrm>
          <a:prstGeom prst="rect">
            <a:avLst/>
          </a:prstGeom>
          <a:noFill/>
        </p:spPr>
        <p:txBody>
          <a:bodyPr wrap="square" rtlCol="0">
            <a:spAutoFit/>
          </a:bodyPr>
          <a:lstStyle/>
          <a:p>
            <a:pPr algn="ctr"/>
            <a:r>
              <a:rPr kumimoji="1" lang="ja-JP" altLang="en-US" dirty="0"/>
              <a:t>応答時間の平均値のマップ</a:t>
            </a:r>
          </a:p>
        </p:txBody>
      </p:sp>
    </p:spTree>
    <p:extLst>
      <p:ext uri="{BB962C8B-B14F-4D97-AF65-F5344CB8AC3E}">
        <p14:creationId xmlns:p14="http://schemas.microsoft.com/office/powerpoint/2010/main" val="22238992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ABE7BB3-E3D0-38E4-090D-DBCBAB8135F5}"/>
              </a:ext>
            </a:extLst>
          </p:cNvPr>
          <p:cNvSpPr>
            <a:spLocks noGrp="1"/>
          </p:cNvSpPr>
          <p:nvPr>
            <p:ph type="title"/>
          </p:nvPr>
        </p:nvSpPr>
        <p:spPr/>
        <p:txBody>
          <a:bodyPr/>
          <a:lstStyle/>
          <a:p>
            <a:r>
              <a:rPr kumimoji="1" lang="en-US" altLang="ja-JP" dirty="0"/>
              <a:t>In-time</a:t>
            </a:r>
            <a:r>
              <a:rPr kumimoji="1" lang="ja-JP" altLang="en-US" dirty="0"/>
              <a:t>閾値の測定結果</a:t>
            </a:r>
          </a:p>
        </p:txBody>
      </p:sp>
      <p:sp>
        <p:nvSpPr>
          <p:cNvPr id="3" name="コンテンツ プレースホルダー 2">
            <a:extLst>
              <a:ext uri="{FF2B5EF4-FFF2-40B4-BE49-F238E27FC236}">
                <a16:creationId xmlns:a16="http://schemas.microsoft.com/office/drawing/2014/main" id="{1EA7E95A-D016-B3D9-3A42-8DB3D70F08EF}"/>
              </a:ext>
            </a:extLst>
          </p:cNvPr>
          <p:cNvSpPr>
            <a:spLocks noGrp="1"/>
          </p:cNvSpPr>
          <p:nvPr>
            <p:ph idx="1"/>
          </p:nvPr>
        </p:nvSpPr>
        <p:spPr>
          <a:xfrm>
            <a:off x="190111" y="1370893"/>
            <a:ext cx="8763778" cy="895388"/>
          </a:xfrm>
        </p:spPr>
        <p:txBody>
          <a:bodyPr/>
          <a:lstStyle/>
          <a:p>
            <a:pPr>
              <a:buFont typeface="Wingdings" panose="05000000000000000000" pitchFamily="2" charset="2"/>
              <a:buChar char="Ø"/>
            </a:pPr>
            <a:r>
              <a:rPr lang="ja-JP" altLang="en-US" dirty="0"/>
              <a:t>未照射モジュールの例</a:t>
            </a:r>
            <a:endParaRPr lang="en-US" altLang="ja-JP" dirty="0"/>
          </a:p>
          <a:p>
            <a:pPr lvl="1"/>
            <a:r>
              <a:rPr lang="ja-JP" altLang="en-US" dirty="0"/>
              <a:t>遅延時間の大きい領域で</a:t>
            </a:r>
            <a:r>
              <a:rPr lang="en-US" altLang="ja-JP" dirty="0"/>
              <a:t>In-time</a:t>
            </a:r>
            <a:r>
              <a:rPr lang="ja-JP" altLang="en-US" dirty="0"/>
              <a:t>閾値も大きい傾向を確認</a:t>
            </a:r>
          </a:p>
        </p:txBody>
      </p:sp>
      <p:sp>
        <p:nvSpPr>
          <p:cNvPr id="4" name="スライド番号プレースホルダー 3">
            <a:extLst>
              <a:ext uri="{FF2B5EF4-FFF2-40B4-BE49-F238E27FC236}">
                <a16:creationId xmlns:a16="http://schemas.microsoft.com/office/drawing/2014/main" id="{2BF0AA15-45E3-2E9E-4719-7F9651A2AFD7}"/>
              </a:ext>
            </a:extLst>
          </p:cNvPr>
          <p:cNvSpPr>
            <a:spLocks noGrp="1"/>
          </p:cNvSpPr>
          <p:nvPr>
            <p:ph type="sldNum" sz="quarter" idx="12"/>
          </p:nvPr>
        </p:nvSpPr>
        <p:spPr/>
        <p:txBody>
          <a:bodyPr/>
          <a:lstStyle/>
          <a:p>
            <a:fld id="{79EB67E4-271D-4F57-8F1E-BEB350039929}" type="slidenum">
              <a:rPr lang="ja-JP" altLang="en-US" smtClean="0"/>
              <a:pPr/>
              <a:t>12</a:t>
            </a:fld>
            <a:endParaRPr lang="ja-JP" altLang="en-US" dirty="0"/>
          </a:p>
        </p:txBody>
      </p:sp>
      <p:pic>
        <p:nvPicPr>
          <p:cNvPr id="5" name="図 4" descr="グラフ&#10;&#10;自動的に生成された説明">
            <a:extLst>
              <a:ext uri="{FF2B5EF4-FFF2-40B4-BE49-F238E27FC236}">
                <a16:creationId xmlns:a16="http://schemas.microsoft.com/office/drawing/2014/main" id="{EC640A80-D95A-A097-ABC7-8793C16BAA8B}"/>
              </a:ext>
            </a:extLst>
          </p:cNvPr>
          <p:cNvPicPr>
            <a:picLocks noChangeAspect="1"/>
          </p:cNvPicPr>
          <p:nvPr/>
        </p:nvPicPr>
        <p:blipFill rotWithShape="1">
          <a:blip r:embed="rId2">
            <a:extLst>
              <a:ext uri="{28A0092B-C50C-407E-A947-70E740481C1C}">
                <a14:useLocalDpi xmlns:a14="http://schemas.microsoft.com/office/drawing/2010/main" val="0"/>
              </a:ext>
            </a:extLst>
          </a:blip>
          <a:srcRect r="56225"/>
          <a:stretch/>
        </p:blipFill>
        <p:spPr>
          <a:xfrm>
            <a:off x="6368005" y="2181715"/>
            <a:ext cx="2473415" cy="1859359"/>
          </a:xfrm>
          <a:prstGeom prst="rect">
            <a:avLst/>
          </a:prstGeom>
        </p:spPr>
      </p:pic>
      <p:pic>
        <p:nvPicPr>
          <p:cNvPr id="12" name="図 11" descr="グラフ, 散布図&#10;&#10;自動的に生成された説明">
            <a:extLst>
              <a:ext uri="{FF2B5EF4-FFF2-40B4-BE49-F238E27FC236}">
                <a16:creationId xmlns:a16="http://schemas.microsoft.com/office/drawing/2014/main" id="{CE302F96-6954-2D29-9F15-EF2A6E43739E}"/>
              </a:ext>
            </a:extLst>
          </p:cNvPr>
          <p:cNvPicPr>
            <a:picLocks noChangeAspect="1"/>
          </p:cNvPicPr>
          <p:nvPr/>
        </p:nvPicPr>
        <p:blipFill rotWithShape="1">
          <a:blip r:embed="rId3">
            <a:extLst>
              <a:ext uri="{28A0092B-C50C-407E-A947-70E740481C1C}">
                <a14:useLocalDpi xmlns:a14="http://schemas.microsoft.com/office/drawing/2010/main" val="0"/>
              </a:ext>
            </a:extLst>
          </a:blip>
          <a:srcRect l="51118"/>
          <a:stretch/>
        </p:blipFill>
        <p:spPr>
          <a:xfrm>
            <a:off x="3291529" y="2181715"/>
            <a:ext cx="3111434" cy="1859359"/>
          </a:xfrm>
          <a:prstGeom prst="rect">
            <a:avLst/>
          </a:prstGeom>
        </p:spPr>
      </p:pic>
      <p:sp>
        <p:nvSpPr>
          <p:cNvPr id="13" name="コンテンツ プレースホルダー 4">
            <a:extLst>
              <a:ext uri="{FF2B5EF4-FFF2-40B4-BE49-F238E27FC236}">
                <a16:creationId xmlns:a16="http://schemas.microsoft.com/office/drawing/2014/main" id="{59700191-A592-F265-E8E4-8D5648B0A94B}"/>
              </a:ext>
            </a:extLst>
          </p:cNvPr>
          <p:cNvSpPr>
            <a:spLocks noGrp="1"/>
          </p:cNvSpPr>
          <p:nvPr>
            <p:ph sz="quarter" idx="13"/>
          </p:nvPr>
        </p:nvSpPr>
        <p:spPr>
          <a:xfrm>
            <a:off x="294729" y="245613"/>
            <a:ext cx="5445814" cy="297199"/>
          </a:xfrm>
        </p:spPr>
        <p:txBody>
          <a:bodyPr/>
          <a:lstStyle/>
          <a:p>
            <a:r>
              <a:rPr kumimoji="1" lang="ja-JP" altLang="en-US" dirty="0"/>
              <a:t>②</a:t>
            </a:r>
            <a:r>
              <a:rPr kumimoji="1" lang="en-US" altLang="ja-JP" dirty="0"/>
              <a:t>In-time</a:t>
            </a:r>
            <a:r>
              <a:rPr kumimoji="1" lang="ja-JP" altLang="en-US" dirty="0"/>
              <a:t>閾値の測定</a:t>
            </a:r>
          </a:p>
        </p:txBody>
      </p:sp>
      <p:pic>
        <p:nvPicPr>
          <p:cNvPr id="10" name="図 9" descr="グラフ, 散布図&#10;&#10;自動的に生成された説明">
            <a:extLst>
              <a:ext uri="{FF2B5EF4-FFF2-40B4-BE49-F238E27FC236}">
                <a16:creationId xmlns:a16="http://schemas.microsoft.com/office/drawing/2014/main" id="{D3081C87-2F14-7B51-514B-659414638462}"/>
              </a:ext>
            </a:extLst>
          </p:cNvPr>
          <p:cNvPicPr>
            <a:picLocks noChangeAspect="1"/>
          </p:cNvPicPr>
          <p:nvPr/>
        </p:nvPicPr>
        <p:blipFill rotWithShape="1">
          <a:blip r:embed="rId3">
            <a:extLst>
              <a:ext uri="{28A0092B-C50C-407E-A947-70E740481C1C}">
                <a14:useLocalDpi xmlns:a14="http://schemas.microsoft.com/office/drawing/2010/main" val="0"/>
              </a:ext>
            </a:extLst>
          </a:blip>
          <a:srcRect r="51276"/>
          <a:stretch/>
        </p:blipFill>
        <p:spPr>
          <a:xfrm>
            <a:off x="190111" y="2165697"/>
            <a:ext cx="3101418" cy="1859359"/>
          </a:xfrm>
          <a:prstGeom prst="rect">
            <a:avLst/>
          </a:prstGeom>
        </p:spPr>
      </p:pic>
      <p:sp>
        <p:nvSpPr>
          <p:cNvPr id="11" name="テキスト ボックス 10">
            <a:extLst>
              <a:ext uri="{FF2B5EF4-FFF2-40B4-BE49-F238E27FC236}">
                <a16:creationId xmlns:a16="http://schemas.microsoft.com/office/drawing/2014/main" id="{BF02E680-2B18-FBA9-6E53-811E6DF17F3C}"/>
              </a:ext>
            </a:extLst>
          </p:cNvPr>
          <p:cNvSpPr txBox="1"/>
          <p:nvPr/>
        </p:nvSpPr>
        <p:spPr>
          <a:xfrm>
            <a:off x="972063" y="2310226"/>
            <a:ext cx="1666875" cy="338554"/>
          </a:xfrm>
          <a:prstGeom prst="rect">
            <a:avLst/>
          </a:prstGeom>
          <a:noFill/>
        </p:spPr>
        <p:txBody>
          <a:bodyPr wrap="square" rtlCol="0">
            <a:spAutoFit/>
          </a:bodyPr>
          <a:lstStyle/>
          <a:p>
            <a:r>
              <a:rPr kumimoji="1" lang="ja-JP" altLang="en-US" sz="1600" b="1" dirty="0"/>
              <a:t>閾値のマップ</a:t>
            </a:r>
          </a:p>
        </p:txBody>
      </p:sp>
      <p:sp>
        <p:nvSpPr>
          <p:cNvPr id="14" name="テキスト ボックス 13">
            <a:extLst>
              <a:ext uri="{FF2B5EF4-FFF2-40B4-BE49-F238E27FC236}">
                <a16:creationId xmlns:a16="http://schemas.microsoft.com/office/drawing/2014/main" id="{70F6E267-BB20-11D7-A292-5ADA77325AB7}"/>
              </a:ext>
            </a:extLst>
          </p:cNvPr>
          <p:cNvSpPr txBox="1"/>
          <p:nvPr/>
        </p:nvSpPr>
        <p:spPr>
          <a:xfrm>
            <a:off x="3918009" y="2301532"/>
            <a:ext cx="2257424" cy="338554"/>
          </a:xfrm>
          <a:prstGeom prst="rect">
            <a:avLst/>
          </a:prstGeom>
          <a:noFill/>
        </p:spPr>
        <p:txBody>
          <a:bodyPr wrap="square" rtlCol="0">
            <a:spAutoFit/>
          </a:bodyPr>
          <a:lstStyle/>
          <a:p>
            <a:r>
              <a:rPr kumimoji="1" lang="en-US" altLang="ja-JP" sz="1600" b="1" dirty="0"/>
              <a:t>In-time</a:t>
            </a:r>
            <a:r>
              <a:rPr kumimoji="1" lang="ja-JP" altLang="en-US" sz="1600" b="1" dirty="0"/>
              <a:t>閾値のマップ</a:t>
            </a:r>
          </a:p>
        </p:txBody>
      </p:sp>
      <p:sp>
        <p:nvSpPr>
          <p:cNvPr id="15" name="楕円 14">
            <a:extLst>
              <a:ext uri="{FF2B5EF4-FFF2-40B4-BE49-F238E27FC236}">
                <a16:creationId xmlns:a16="http://schemas.microsoft.com/office/drawing/2014/main" id="{DE3F5318-131F-6582-006E-E9D9F24A33EA}"/>
              </a:ext>
            </a:extLst>
          </p:cNvPr>
          <p:cNvSpPr/>
          <p:nvPr/>
        </p:nvSpPr>
        <p:spPr>
          <a:xfrm>
            <a:off x="3951210" y="2768751"/>
            <a:ext cx="1792072" cy="45961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CB293B88-8F3F-3BD9-DDF8-54F861F400E6}"/>
              </a:ext>
            </a:extLst>
          </p:cNvPr>
          <p:cNvSpPr txBox="1"/>
          <p:nvPr/>
        </p:nvSpPr>
        <p:spPr>
          <a:xfrm>
            <a:off x="3718534" y="3246736"/>
            <a:ext cx="2257424" cy="461665"/>
          </a:xfrm>
          <a:prstGeom prst="rect">
            <a:avLst/>
          </a:prstGeom>
          <a:noFill/>
        </p:spPr>
        <p:txBody>
          <a:bodyPr wrap="square" rtlCol="0">
            <a:spAutoFit/>
          </a:bodyPr>
          <a:lstStyle/>
          <a:p>
            <a:pPr algn="ctr"/>
            <a:r>
              <a:rPr kumimoji="1" lang="ja-JP" altLang="en-US" sz="1200" b="1" dirty="0">
                <a:solidFill>
                  <a:srgbClr val="FF0000"/>
                </a:solidFill>
              </a:rPr>
              <a:t>遅延時間の大きい領域</a:t>
            </a:r>
            <a:endParaRPr kumimoji="1" lang="en-US" altLang="ja-JP" sz="1200" b="1" dirty="0">
              <a:solidFill>
                <a:srgbClr val="FF0000"/>
              </a:solidFill>
            </a:endParaRPr>
          </a:p>
          <a:p>
            <a:pPr algn="ctr"/>
            <a:r>
              <a:rPr kumimoji="1" lang="ja-JP" altLang="en-US" sz="1200" b="1" dirty="0">
                <a:solidFill>
                  <a:srgbClr val="FF0000"/>
                </a:solidFill>
              </a:rPr>
              <a:t>で</a:t>
            </a:r>
            <a:r>
              <a:rPr kumimoji="1" lang="en-US" altLang="ja-JP" sz="1200" b="1" dirty="0">
                <a:solidFill>
                  <a:srgbClr val="FF0000"/>
                </a:solidFill>
              </a:rPr>
              <a:t>In-time</a:t>
            </a:r>
            <a:r>
              <a:rPr kumimoji="1" lang="ja-JP" altLang="en-US" sz="1200" b="1" dirty="0">
                <a:solidFill>
                  <a:srgbClr val="FF0000"/>
                </a:solidFill>
              </a:rPr>
              <a:t>閾値大きい</a:t>
            </a:r>
          </a:p>
        </p:txBody>
      </p:sp>
      <mc:AlternateContent xmlns:mc="http://schemas.openxmlformats.org/markup-compatibility/2006" xmlns:a14="http://schemas.microsoft.com/office/drawing/2010/main">
        <mc:Choice Requires="a14">
          <p:sp>
            <p:nvSpPr>
              <p:cNvPr id="17" name="コンテンツ プレースホルダー 2">
                <a:extLst>
                  <a:ext uri="{FF2B5EF4-FFF2-40B4-BE49-F238E27FC236}">
                    <a16:creationId xmlns:a16="http://schemas.microsoft.com/office/drawing/2014/main" id="{F144AF37-DA95-203D-EDA1-4A5340F6026C}"/>
                  </a:ext>
                </a:extLst>
              </p:cNvPr>
              <p:cNvSpPr txBox="1">
                <a:spLocks/>
              </p:cNvSpPr>
              <p:nvPr/>
            </p:nvSpPr>
            <p:spPr>
              <a:xfrm>
                <a:off x="190111" y="4524171"/>
                <a:ext cx="8763778" cy="231815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400" kern="1200">
                    <a:solidFill>
                      <a:srgbClr val="1E4667"/>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000" kern="1200">
                    <a:solidFill>
                      <a:srgbClr val="1E4667"/>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1E4667"/>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600" kern="1200">
                    <a:solidFill>
                      <a:srgbClr val="1E4667"/>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600" kern="1200">
                    <a:solidFill>
                      <a:srgbClr val="1E4667"/>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buFont typeface="Wingdings" panose="05000000000000000000" pitchFamily="2" charset="2"/>
                  <a:buChar char="Ø"/>
                </a:pPr>
                <a:r>
                  <a:rPr lang="ja-JP" altLang="en-US" dirty="0"/>
                  <a:t>全チップの結果</a:t>
                </a:r>
                <a:endParaRPr lang="en-US" altLang="ja-JP" dirty="0"/>
              </a:p>
              <a:p>
                <a:pPr lvl="1"/>
                <a:r>
                  <a:rPr lang="ja-JP" altLang="en-US" sz="1800" dirty="0"/>
                  <a:t>未照射モジュール</a:t>
                </a:r>
                <a:endParaRPr lang="en-US" altLang="ja-JP" sz="1800" dirty="0"/>
              </a:p>
              <a:p>
                <a:pPr marL="457200" lvl="1" indent="0">
                  <a:buNone/>
                </a:pPr>
                <a:r>
                  <a:rPr lang="en-US" altLang="ja-JP" sz="1800" dirty="0"/>
                  <a:t>In-time</a:t>
                </a:r>
                <a:r>
                  <a:rPr lang="ja-JP" altLang="en-US" sz="1800" dirty="0"/>
                  <a:t>閾値は</a:t>
                </a:r>
                <a:r>
                  <a:rPr lang="en-US" altLang="ja-JP" sz="1800" dirty="0"/>
                  <a:t>2139±40</a:t>
                </a:r>
                <a14:m>
                  <m:oMath xmlns:m="http://schemas.openxmlformats.org/officeDocument/2006/math">
                    <m:sSup>
                      <m:sSupPr>
                        <m:ctrlPr>
                          <a:rPr kumimoji="1" lang="en-US" altLang="ja-JP" sz="1600" i="1" smtClean="0">
                            <a:latin typeface="Cambria Math" panose="02040503050406030204" pitchFamily="18" charset="0"/>
                          </a:rPr>
                        </m:ctrlPr>
                      </m:sSupPr>
                      <m:e>
                        <m:r>
                          <a:rPr kumimoji="1" lang="en-US" altLang="ja-JP" sz="1600" b="0" i="1" smtClean="0">
                            <a:latin typeface="Cambria Math" panose="02040503050406030204" pitchFamily="18" charset="0"/>
                          </a:rPr>
                          <m:t>𝑒</m:t>
                        </m:r>
                      </m:e>
                      <m:sup>
                        <m:r>
                          <a:rPr kumimoji="1" lang="en-US" altLang="ja-JP" sz="1600" b="0" i="1" smtClean="0">
                            <a:latin typeface="Cambria Math" panose="02040503050406030204" pitchFamily="18" charset="0"/>
                          </a:rPr>
                          <m:t>−</m:t>
                        </m:r>
                      </m:sup>
                    </m:sSup>
                  </m:oMath>
                </a14:m>
                <a:endParaRPr lang="en-US" altLang="ja-JP" sz="1800" i="1" dirty="0"/>
              </a:p>
              <a:p>
                <a:pPr lvl="1"/>
                <a:r>
                  <a:rPr lang="ja-JP" altLang="en-US" sz="1800" dirty="0"/>
                  <a:t>照射後モジュール</a:t>
                </a:r>
                <a:endParaRPr lang="en-US" altLang="ja-JP" sz="1800" dirty="0"/>
              </a:p>
              <a:p>
                <a:pPr marL="457200" lvl="1" indent="0">
                  <a:buNone/>
                </a:pPr>
                <a:r>
                  <a:rPr lang="en-US" altLang="ja-JP" sz="1800" dirty="0"/>
                  <a:t>In-time</a:t>
                </a:r>
                <a:r>
                  <a:rPr lang="ja-JP" altLang="en-US" sz="1800" dirty="0"/>
                  <a:t>閾値は</a:t>
                </a:r>
                <a:r>
                  <a:rPr lang="en-US" altLang="ja-JP" sz="1800" dirty="0"/>
                  <a:t>2162±55</a:t>
                </a:r>
                <a14:m>
                  <m:oMath xmlns:m="http://schemas.openxmlformats.org/officeDocument/2006/math">
                    <m:sSup>
                      <m:sSupPr>
                        <m:ctrlPr>
                          <a:rPr kumimoji="1" lang="en-US" altLang="ja-JP" sz="1600" i="1" smtClean="0">
                            <a:latin typeface="Cambria Math" panose="02040503050406030204" pitchFamily="18" charset="0"/>
                          </a:rPr>
                        </m:ctrlPr>
                      </m:sSupPr>
                      <m:e>
                        <m:r>
                          <a:rPr kumimoji="1" lang="en-US" altLang="ja-JP" sz="1600" b="0" i="1" smtClean="0">
                            <a:latin typeface="Cambria Math" panose="02040503050406030204" pitchFamily="18" charset="0"/>
                          </a:rPr>
                          <m:t>𝑒</m:t>
                        </m:r>
                      </m:e>
                      <m:sup>
                        <m:r>
                          <a:rPr kumimoji="1" lang="en-US" altLang="ja-JP" sz="1600" b="0" i="1" smtClean="0">
                            <a:latin typeface="Cambria Math" panose="02040503050406030204" pitchFamily="18" charset="0"/>
                          </a:rPr>
                          <m:t>−</m:t>
                        </m:r>
                      </m:sup>
                    </m:sSup>
                  </m:oMath>
                </a14:m>
                <a:endParaRPr lang="ja-JP" altLang="en-US" sz="1800" i="1" dirty="0"/>
              </a:p>
            </p:txBody>
          </p:sp>
        </mc:Choice>
        <mc:Fallback xmlns="">
          <p:sp>
            <p:nvSpPr>
              <p:cNvPr id="17" name="コンテンツ プレースホルダー 2">
                <a:extLst>
                  <a:ext uri="{FF2B5EF4-FFF2-40B4-BE49-F238E27FC236}">
                    <a16:creationId xmlns:a16="http://schemas.microsoft.com/office/drawing/2014/main" id="{F144AF37-DA95-203D-EDA1-4A5340F6026C}"/>
                  </a:ext>
                </a:extLst>
              </p:cNvPr>
              <p:cNvSpPr txBox="1">
                <a:spLocks noRot="1" noChangeAspect="1" noMove="1" noResize="1" noEditPoints="1" noAdjustHandles="1" noChangeArrowheads="1" noChangeShapeType="1" noTextEdit="1"/>
              </p:cNvSpPr>
              <p:nvPr/>
            </p:nvSpPr>
            <p:spPr>
              <a:xfrm>
                <a:off x="190111" y="4524171"/>
                <a:ext cx="8763778" cy="2318158"/>
              </a:xfrm>
              <a:prstGeom prst="rect">
                <a:avLst/>
              </a:prstGeom>
              <a:blipFill>
                <a:blip r:embed="rId4"/>
                <a:stretch>
                  <a:fillRect l="-904" t="-3421"/>
                </a:stretch>
              </a:blipFill>
            </p:spPr>
            <p:txBody>
              <a:bodyPr/>
              <a:lstStyle/>
              <a:p>
                <a:r>
                  <a:rPr lang="ja-JP" altLang="en-US">
                    <a:noFill/>
                  </a:rPr>
                  <a:t> </a:t>
                </a:r>
              </a:p>
            </p:txBody>
          </p:sp>
        </mc:Fallback>
      </mc:AlternateContent>
      <p:graphicFrame>
        <p:nvGraphicFramePr>
          <p:cNvPr id="18" name="グラフ 17">
            <a:extLst>
              <a:ext uri="{FF2B5EF4-FFF2-40B4-BE49-F238E27FC236}">
                <a16:creationId xmlns:a16="http://schemas.microsoft.com/office/drawing/2014/main" id="{BA293FB1-DF42-40B7-8D4D-007FA2D3961D}"/>
              </a:ext>
            </a:extLst>
          </p:cNvPr>
          <p:cNvGraphicFramePr>
            <a:graphicFrameLocks/>
          </p:cNvGraphicFramePr>
          <p:nvPr>
            <p:extLst>
              <p:ext uri="{D42A27DB-BD31-4B8C-83A1-F6EECF244321}">
                <p14:modId xmlns:p14="http://schemas.microsoft.com/office/powerpoint/2010/main" val="551490655"/>
              </p:ext>
            </p:extLst>
          </p:nvPr>
        </p:nvGraphicFramePr>
        <p:xfrm>
          <a:off x="4069395" y="4513716"/>
          <a:ext cx="4772025" cy="1881188"/>
        </p:xfrm>
        <a:graphic>
          <a:graphicData uri="http://schemas.openxmlformats.org/drawingml/2006/chart">
            <c:chart xmlns:c="http://schemas.openxmlformats.org/drawingml/2006/chart" xmlns:r="http://schemas.openxmlformats.org/officeDocument/2006/relationships" r:id="rId5"/>
          </a:graphicData>
        </a:graphic>
      </p:graphicFrame>
      <p:sp>
        <p:nvSpPr>
          <p:cNvPr id="22" name="四角形: 角を丸くする 21">
            <a:extLst>
              <a:ext uri="{FF2B5EF4-FFF2-40B4-BE49-F238E27FC236}">
                <a16:creationId xmlns:a16="http://schemas.microsoft.com/office/drawing/2014/main" id="{8AE77A08-D0A3-EE31-67C9-7037393A2DBF}"/>
              </a:ext>
            </a:extLst>
          </p:cNvPr>
          <p:cNvSpPr/>
          <p:nvPr/>
        </p:nvSpPr>
        <p:spPr>
          <a:xfrm>
            <a:off x="4890781" y="4683578"/>
            <a:ext cx="2514600" cy="1346201"/>
          </a:xfrm>
          <a:prstGeom prst="roundRect">
            <a:avLst/>
          </a:prstGeom>
          <a:solidFill>
            <a:schemeClr val="accent5">
              <a:lumMod val="20000"/>
              <a:lumOff val="80000"/>
              <a:alpha val="3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四角形: 角を丸くする 22">
            <a:extLst>
              <a:ext uri="{FF2B5EF4-FFF2-40B4-BE49-F238E27FC236}">
                <a16:creationId xmlns:a16="http://schemas.microsoft.com/office/drawing/2014/main" id="{F24A4B63-1A13-A98C-456F-76A7A840A6CC}"/>
              </a:ext>
            </a:extLst>
          </p:cNvPr>
          <p:cNvSpPr/>
          <p:nvPr/>
        </p:nvSpPr>
        <p:spPr>
          <a:xfrm>
            <a:off x="7405381" y="4683578"/>
            <a:ext cx="1352550" cy="1346201"/>
          </a:xfrm>
          <a:prstGeom prst="roundRect">
            <a:avLst/>
          </a:prstGeom>
          <a:solidFill>
            <a:schemeClr val="accent2">
              <a:lumMod val="20000"/>
              <a:lumOff val="80000"/>
              <a:alpha val="31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5" name="テキスト ボックス 24">
            <a:extLst>
              <a:ext uri="{FF2B5EF4-FFF2-40B4-BE49-F238E27FC236}">
                <a16:creationId xmlns:a16="http://schemas.microsoft.com/office/drawing/2014/main" id="{0D93DC79-4247-9801-6A61-B2B728BD0039}"/>
              </a:ext>
            </a:extLst>
          </p:cNvPr>
          <p:cNvSpPr txBox="1"/>
          <p:nvPr/>
        </p:nvSpPr>
        <p:spPr>
          <a:xfrm>
            <a:off x="5076025" y="5658344"/>
            <a:ext cx="2146852" cy="369332"/>
          </a:xfrm>
          <a:prstGeom prst="rect">
            <a:avLst/>
          </a:prstGeom>
          <a:noFill/>
        </p:spPr>
        <p:txBody>
          <a:bodyPr wrap="square" rtlCol="0">
            <a:spAutoFit/>
          </a:bodyPr>
          <a:lstStyle/>
          <a:p>
            <a:pPr algn="ctr"/>
            <a:r>
              <a:rPr lang="ja-JP" altLang="en-US" b="1" dirty="0"/>
              <a:t>未照射</a:t>
            </a:r>
            <a:endParaRPr lang="en-US" altLang="ja-JP" b="1" dirty="0"/>
          </a:p>
        </p:txBody>
      </p:sp>
      <p:sp>
        <p:nvSpPr>
          <p:cNvPr id="26" name="テキスト ボックス 25">
            <a:extLst>
              <a:ext uri="{FF2B5EF4-FFF2-40B4-BE49-F238E27FC236}">
                <a16:creationId xmlns:a16="http://schemas.microsoft.com/office/drawing/2014/main" id="{E8BA3FDC-E679-7537-EE74-DBF549C5D0D2}"/>
              </a:ext>
            </a:extLst>
          </p:cNvPr>
          <p:cNvSpPr txBox="1"/>
          <p:nvPr/>
        </p:nvSpPr>
        <p:spPr>
          <a:xfrm>
            <a:off x="7023402" y="5664654"/>
            <a:ext cx="2146852" cy="369332"/>
          </a:xfrm>
          <a:prstGeom prst="rect">
            <a:avLst/>
          </a:prstGeom>
          <a:noFill/>
        </p:spPr>
        <p:txBody>
          <a:bodyPr wrap="square" rtlCol="0">
            <a:spAutoFit/>
          </a:bodyPr>
          <a:lstStyle/>
          <a:p>
            <a:pPr algn="ctr"/>
            <a:r>
              <a:rPr lang="ja-JP" altLang="en-US" b="1" dirty="0"/>
              <a:t>照射後</a:t>
            </a:r>
            <a:endParaRPr lang="en-US" altLang="ja-JP" b="1" dirty="0"/>
          </a:p>
        </p:txBody>
      </p:sp>
      <p:sp>
        <p:nvSpPr>
          <p:cNvPr id="29" name="テキスト ボックス 28">
            <a:extLst>
              <a:ext uri="{FF2B5EF4-FFF2-40B4-BE49-F238E27FC236}">
                <a16:creationId xmlns:a16="http://schemas.microsoft.com/office/drawing/2014/main" id="{923E8821-D75A-EF70-4A38-E17068176C94}"/>
              </a:ext>
            </a:extLst>
          </p:cNvPr>
          <p:cNvSpPr txBox="1"/>
          <p:nvPr/>
        </p:nvSpPr>
        <p:spPr>
          <a:xfrm>
            <a:off x="7401293" y="1604271"/>
            <a:ext cx="1632699" cy="646331"/>
          </a:xfrm>
          <a:prstGeom prst="rect">
            <a:avLst/>
          </a:prstGeom>
          <a:noFill/>
        </p:spPr>
        <p:txBody>
          <a:bodyPr wrap="square" rtlCol="0">
            <a:spAutoFit/>
          </a:bodyPr>
          <a:lstStyle/>
          <a:p>
            <a:pPr algn="ctr"/>
            <a:r>
              <a:rPr kumimoji="1" lang="ja-JP" altLang="en-US" sz="1200" b="1" dirty="0"/>
              <a:t>分布をガウシアン</a:t>
            </a:r>
            <a:endParaRPr kumimoji="1" lang="en-US" altLang="ja-JP" sz="1200" b="1" dirty="0"/>
          </a:p>
          <a:p>
            <a:pPr algn="ctr"/>
            <a:r>
              <a:rPr kumimoji="1" lang="ja-JP" altLang="en-US" sz="1200" b="1" dirty="0"/>
              <a:t>フィットした</a:t>
            </a:r>
            <a:endParaRPr kumimoji="1" lang="en-US" altLang="ja-JP" sz="1200" b="1" dirty="0"/>
          </a:p>
          <a:p>
            <a:pPr algn="ctr"/>
            <a:r>
              <a:rPr kumimoji="1" lang="ja-JP" altLang="en-US" sz="1200" b="1" dirty="0"/>
              <a:t>平均を求める</a:t>
            </a:r>
          </a:p>
        </p:txBody>
      </p:sp>
      <p:cxnSp>
        <p:nvCxnSpPr>
          <p:cNvPr id="31" name="直線コネクタ 30">
            <a:extLst>
              <a:ext uri="{FF2B5EF4-FFF2-40B4-BE49-F238E27FC236}">
                <a16:creationId xmlns:a16="http://schemas.microsoft.com/office/drawing/2014/main" id="{35EAD303-CE3E-E6D9-E362-54248E9C378F}"/>
              </a:ext>
            </a:extLst>
          </p:cNvPr>
          <p:cNvCxnSpPr/>
          <p:nvPr/>
        </p:nvCxnSpPr>
        <p:spPr>
          <a:xfrm>
            <a:off x="7505700" y="2435371"/>
            <a:ext cx="0" cy="1343694"/>
          </a:xfrm>
          <a:prstGeom prst="line">
            <a:avLst/>
          </a:prstGeom>
          <a:ln w="19050">
            <a:prstDash val="sysDas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2" name="直線コネクタ 31">
            <a:extLst>
              <a:ext uri="{FF2B5EF4-FFF2-40B4-BE49-F238E27FC236}">
                <a16:creationId xmlns:a16="http://schemas.microsoft.com/office/drawing/2014/main" id="{33AB042B-3083-3386-EA65-CFDD871C544E}"/>
              </a:ext>
            </a:extLst>
          </p:cNvPr>
          <p:cNvCxnSpPr>
            <a:cxnSpLocks/>
          </p:cNvCxnSpPr>
          <p:nvPr/>
        </p:nvCxnSpPr>
        <p:spPr>
          <a:xfrm>
            <a:off x="7787077" y="3228367"/>
            <a:ext cx="0" cy="550698"/>
          </a:xfrm>
          <a:prstGeom prst="line">
            <a:avLst/>
          </a:prstGeom>
          <a:ln w="19050">
            <a:solidFill>
              <a:srgbClr val="FF0000"/>
            </a:solidFill>
            <a:prstDash val="sysDas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4" name="テキスト ボックス 33">
            <a:extLst>
              <a:ext uri="{FF2B5EF4-FFF2-40B4-BE49-F238E27FC236}">
                <a16:creationId xmlns:a16="http://schemas.microsoft.com/office/drawing/2014/main" id="{28162C43-42CA-FA2A-F32E-C21D68C296D6}"/>
              </a:ext>
            </a:extLst>
          </p:cNvPr>
          <p:cNvSpPr txBox="1"/>
          <p:nvPr/>
        </p:nvSpPr>
        <p:spPr>
          <a:xfrm>
            <a:off x="7515098" y="3825400"/>
            <a:ext cx="975587" cy="276999"/>
          </a:xfrm>
          <a:prstGeom prst="rect">
            <a:avLst/>
          </a:prstGeom>
          <a:noFill/>
        </p:spPr>
        <p:txBody>
          <a:bodyPr wrap="square" rtlCol="0">
            <a:spAutoFit/>
          </a:bodyPr>
          <a:lstStyle/>
          <a:p>
            <a:pPr algn="ctr"/>
            <a:r>
              <a:rPr kumimoji="1" lang="en-US" altLang="ja-JP" sz="1200" b="1" dirty="0">
                <a:solidFill>
                  <a:srgbClr val="FF0000"/>
                </a:solidFill>
              </a:rPr>
              <a:t>In-time</a:t>
            </a:r>
            <a:r>
              <a:rPr kumimoji="1" lang="ja-JP" altLang="en-US" sz="1200" b="1" dirty="0">
                <a:solidFill>
                  <a:srgbClr val="FF0000"/>
                </a:solidFill>
              </a:rPr>
              <a:t>閾値</a:t>
            </a:r>
          </a:p>
        </p:txBody>
      </p:sp>
      <p:sp>
        <p:nvSpPr>
          <p:cNvPr id="35" name="テキスト ボックス 34">
            <a:extLst>
              <a:ext uri="{FF2B5EF4-FFF2-40B4-BE49-F238E27FC236}">
                <a16:creationId xmlns:a16="http://schemas.microsoft.com/office/drawing/2014/main" id="{5BCA0F6E-DE4F-80D9-2A0C-C6FC5F1E546E}"/>
              </a:ext>
            </a:extLst>
          </p:cNvPr>
          <p:cNvSpPr txBox="1"/>
          <p:nvPr/>
        </p:nvSpPr>
        <p:spPr>
          <a:xfrm>
            <a:off x="6944259" y="3825400"/>
            <a:ext cx="921704" cy="276999"/>
          </a:xfrm>
          <a:prstGeom prst="rect">
            <a:avLst/>
          </a:prstGeom>
          <a:noFill/>
        </p:spPr>
        <p:txBody>
          <a:bodyPr wrap="square" rtlCol="0">
            <a:spAutoFit/>
          </a:bodyPr>
          <a:lstStyle/>
          <a:p>
            <a:pPr algn="ctr"/>
            <a:r>
              <a:rPr kumimoji="1" lang="ja-JP" altLang="en-US" sz="1200" b="1" dirty="0">
                <a:solidFill>
                  <a:srgbClr val="0070C0"/>
                </a:solidFill>
              </a:rPr>
              <a:t>閾値</a:t>
            </a:r>
          </a:p>
        </p:txBody>
      </p:sp>
      <p:sp>
        <p:nvSpPr>
          <p:cNvPr id="36" name="テキスト ボックス 35">
            <a:extLst>
              <a:ext uri="{FF2B5EF4-FFF2-40B4-BE49-F238E27FC236}">
                <a16:creationId xmlns:a16="http://schemas.microsoft.com/office/drawing/2014/main" id="{BF90ED5E-5A2F-2B38-6EA4-AAB4A2BE0704}"/>
              </a:ext>
            </a:extLst>
          </p:cNvPr>
          <p:cNvSpPr txBox="1"/>
          <p:nvPr/>
        </p:nvSpPr>
        <p:spPr>
          <a:xfrm>
            <a:off x="607100" y="3013752"/>
            <a:ext cx="2257424" cy="646331"/>
          </a:xfrm>
          <a:prstGeom prst="rect">
            <a:avLst/>
          </a:prstGeom>
          <a:noFill/>
        </p:spPr>
        <p:txBody>
          <a:bodyPr wrap="square" rtlCol="0">
            <a:spAutoFit/>
          </a:bodyPr>
          <a:lstStyle/>
          <a:p>
            <a:pPr algn="ctr"/>
            <a:r>
              <a:rPr kumimoji="1" lang="ja-JP" altLang="en-US" sz="1200" b="1" dirty="0"/>
              <a:t>ばらつきが少ない</a:t>
            </a:r>
            <a:endParaRPr kumimoji="1" lang="en-US" altLang="ja-JP" sz="1200" b="1" dirty="0"/>
          </a:p>
          <a:p>
            <a:pPr algn="ctr"/>
            <a:r>
              <a:rPr kumimoji="1" lang="ja-JP" altLang="en-US" sz="1200" b="1" dirty="0"/>
              <a:t>→閾値チューニングが</a:t>
            </a:r>
            <a:endParaRPr kumimoji="1" lang="en-US" altLang="ja-JP" sz="1200" b="1" dirty="0"/>
          </a:p>
          <a:p>
            <a:pPr algn="ctr"/>
            <a:r>
              <a:rPr kumimoji="1" lang="ja-JP" altLang="en-US" sz="1200" b="1" dirty="0"/>
              <a:t>上手くいっている</a:t>
            </a:r>
          </a:p>
        </p:txBody>
      </p:sp>
      <mc:AlternateContent xmlns:mc="http://schemas.openxmlformats.org/markup-compatibility/2006" xmlns:a14="http://schemas.microsoft.com/office/drawing/2010/main">
        <mc:Choice Requires="a14">
          <p:sp>
            <p:nvSpPr>
              <p:cNvPr id="8" name="テキスト ボックス 7">
                <a:extLst>
                  <a:ext uri="{FF2B5EF4-FFF2-40B4-BE49-F238E27FC236}">
                    <a16:creationId xmlns:a16="http://schemas.microsoft.com/office/drawing/2014/main" id="{E9BFD1B8-9F21-7817-54A4-9CC4939AFEC1}"/>
                  </a:ext>
                </a:extLst>
              </p:cNvPr>
              <p:cNvSpPr txBox="1"/>
              <p:nvPr/>
            </p:nvSpPr>
            <p:spPr>
              <a:xfrm>
                <a:off x="4647060" y="780727"/>
                <a:ext cx="3056745" cy="369332"/>
              </a:xfrm>
              <a:prstGeom prst="rect">
                <a:avLst/>
              </a:prstGeom>
              <a:noFill/>
            </p:spPr>
            <p:txBody>
              <a:bodyPr wrap="square">
                <a:spAutoFit/>
              </a:bodyPr>
              <a:lstStyle/>
              <a:p>
                <a:r>
                  <a:rPr lang="en-US" altLang="ja-JP" dirty="0"/>
                  <a:t>(</a:t>
                </a:r>
                <a:r>
                  <a:rPr lang="ja-JP" altLang="en-US" dirty="0"/>
                  <a:t>閾値を</a:t>
                </a:r>
                <a:r>
                  <a:rPr lang="en-US" altLang="ja-JP" dirty="0"/>
                  <a:t>2000</a:t>
                </a:r>
                <a14:m>
                  <m:oMath xmlns:m="http://schemas.openxmlformats.org/officeDocument/2006/math">
                    <m:sSup>
                      <m:sSupPr>
                        <m:ctrlPr>
                          <a:rPr kumimoji="1" lang="en-US" altLang="ja-JP" i="1" smtClean="0">
                            <a:latin typeface="Cambria Math" panose="02040503050406030204" pitchFamily="18" charset="0"/>
                          </a:rPr>
                        </m:ctrlPr>
                      </m:sSupPr>
                      <m:e>
                        <m:r>
                          <a:rPr kumimoji="1" lang="en-US" altLang="ja-JP" b="0" i="1" smtClean="0">
                            <a:latin typeface="Cambria Math" panose="02040503050406030204" pitchFamily="18" charset="0"/>
                          </a:rPr>
                          <m:t>𝑒</m:t>
                        </m:r>
                      </m:e>
                      <m:sup>
                        <m:r>
                          <a:rPr kumimoji="1" lang="en-US" altLang="ja-JP" b="0" i="1" smtClean="0">
                            <a:latin typeface="Cambria Math" panose="02040503050406030204" pitchFamily="18" charset="0"/>
                          </a:rPr>
                          <m:t>−</m:t>
                        </m:r>
                      </m:sup>
                    </m:sSup>
                  </m:oMath>
                </a14:m>
                <a:r>
                  <a:rPr lang="ja-JP" altLang="en-US" dirty="0"/>
                  <a:t>とした場合</a:t>
                </a:r>
                <a:r>
                  <a:rPr lang="en-US" altLang="ja-JP" dirty="0"/>
                  <a:t>)</a:t>
                </a:r>
                <a:endParaRPr lang="ja-JP" altLang="en-US" dirty="0"/>
              </a:p>
            </p:txBody>
          </p:sp>
        </mc:Choice>
        <mc:Fallback xmlns="">
          <p:sp>
            <p:nvSpPr>
              <p:cNvPr id="8" name="テキスト ボックス 7">
                <a:extLst>
                  <a:ext uri="{FF2B5EF4-FFF2-40B4-BE49-F238E27FC236}">
                    <a16:creationId xmlns:a16="http://schemas.microsoft.com/office/drawing/2014/main" id="{E9BFD1B8-9F21-7817-54A4-9CC4939AFEC1}"/>
                  </a:ext>
                </a:extLst>
              </p:cNvPr>
              <p:cNvSpPr txBox="1">
                <a:spLocks noRot="1" noChangeAspect="1" noMove="1" noResize="1" noEditPoints="1" noAdjustHandles="1" noChangeArrowheads="1" noChangeShapeType="1" noTextEdit="1"/>
              </p:cNvSpPr>
              <p:nvPr/>
            </p:nvSpPr>
            <p:spPr>
              <a:xfrm>
                <a:off x="4647060" y="780727"/>
                <a:ext cx="3056745" cy="369332"/>
              </a:xfrm>
              <a:prstGeom prst="rect">
                <a:avLst/>
              </a:prstGeom>
              <a:blipFill>
                <a:blip r:embed="rId7"/>
                <a:stretch>
                  <a:fillRect l="-1594" t="-8197" b="-26230"/>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3904485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411C23EB-0355-CC34-2CAC-77F6B1BAF8B1}"/>
              </a:ext>
            </a:extLst>
          </p:cNvPr>
          <p:cNvPicPr>
            <a:picLocks noChangeAspect="1"/>
          </p:cNvPicPr>
          <p:nvPr/>
        </p:nvPicPr>
        <p:blipFill>
          <a:blip r:embed="rId2"/>
          <a:stretch>
            <a:fillRect/>
          </a:stretch>
        </p:blipFill>
        <p:spPr>
          <a:xfrm>
            <a:off x="5021235" y="3464394"/>
            <a:ext cx="3703690" cy="2094444"/>
          </a:xfrm>
          <a:prstGeom prst="rect">
            <a:avLst/>
          </a:prstGeom>
        </p:spPr>
      </p:pic>
      <p:sp>
        <p:nvSpPr>
          <p:cNvPr id="2" name="タイトル 1">
            <a:extLst>
              <a:ext uri="{FF2B5EF4-FFF2-40B4-BE49-F238E27FC236}">
                <a16:creationId xmlns:a16="http://schemas.microsoft.com/office/drawing/2014/main" id="{8F048473-0FDF-8437-7E51-43E982518D45}"/>
              </a:ext>
            </a:extLst>
          </p:cNvPr>
          <p:cNvSpPr>
            <a:spLocks noGrp="1"/>
          </p:cNvSpPr>
          <p:nvPr>
            <p:ph type="title"/>
          </p:nvPr>
        </p:nvSpPr>
        <p:spPr/>
        <p:txBody>
          <a:bodyPr>
            <a:normAutofit/>
          </a:bodyPr>
          <a:lstStyle/>
          <a:p>
            <a:r>
              <a:rPr lang="ja-JP" altLang="en-US" dirty="0"/>
              <a:t>検出効率に与える影響</a:t>
            </a:r>
            <a:endParaRPr kumimoji="1" lang="ja-JP" altLang="en-US" dirty="0"/>
          </a:p>
        </p:txBody>
      </p:sp>
      <p:sp>
        <p:nvSpPr>
          <p:cNvPr id="3" name="コンテンツ プレースホルダー 2">
            <a:extLst>
              <a:ext uri="{FF2B5EF4-FFF2-40B4-BE49-F238E27FC236}">
                <a16:creationId xmlns:a16="http://schemas.microsoft.com/office/drawing/2014/main" id="{816E4DFB-A8AD-B778-7B21-35F841771992}"/>
              </a:ext>
            </a:extLst>
          </p:cNvPr>
          <p:cNvSpPr>
            <a:spLocks noGrp="1"/>
          </p:cNvSpPr>
          <p:nvPr>
            <p:ph idx="1"/>
          </p:nvPr>
        </p:nvSpPr>
        <p:spPr>
          <a:xfrm>
            <a:off x="238817" y="2725649"/>
            <a:ext cx="5445814" cy="3753073"/>
          </a:xfrm>
        </p:spPr>
        <p:txBody>
          <a:bodyPr>
            <a:normAutofit/>
          </a:bodyPr>
          <a:lstStyle/>
          <a:p>
            <a:pPr>
              <a:buFont typeface="Wingdings" panose="05000000000000000000" pitchFamily="2" charset="2"/>
              <a:buChar char="Ø"/>
            </a:pPr>
            <a:r>
              <a:rPr lang="ja-JP" altLang="en-US" sz="2000" dirty="0"/>
              <a:t>検出できないイベントの割合の概算</a:t>
            </a:r>
            <a:endParaRPr lang="en-US" altLang="ja-JP" sz="2000" dirty="0"/>
          </a:p>
          <a:p>
            <a:pPr marL="457200" lvl="1" indent="0">
              <a:buNone/>
            </a:pPr>
            <a:r>
              <a:rPr lang="ja-JP" altLang="en-US" sz="1800" dirty="0"/>
              <a:t>最悪の場合を考える</a:t>
            </a:r>
            <a:endParaRPr lang="en-US" altLang="ja-JP" sz="1800" dirty="0"/>
          </a:p>
          <a:p>
            <a:pPr lvl="1"/>
            <a:r>
              <a:rPr lang="en-US" altLang="ja-JP" sz="1800" dirty="0"/>
              <a:t>3</a:t>
            </a:r>
            <a:r>
              <a:rPr lang="ja-JP" altLang="en-US" sz="1800" dirty="0"/>
              <a:t>ピクセル間で生成電荷を共有</a:t>
            </a:r>
            <a:endParaRPr lang="en-US" altLang="ja-JP" sz="1800" dirty="0"/>
          </a:p>
          <a:p>
            <a:pPr lvl="2"/>
            <a:r>
              <a:rPr lang="ja-JP" altLang="en-US" sz="1600" dirty="0"/>
              <a:t>最大</a:t>
            </a:r>
            <a:r>
              <a:rPr lang="en-US" altLang="ja-JP" sz="1600" dirty="0"/>
              <a:t>8.3%</a:t>
            </a:r>
            <a:r>
              <a:rPr lang="ja-JP" altLang="en-US" sz="1600" dirty="0"/>
              <a:t>発生</a:t>
            </a:r>
            <a:r>
              <a:rPr lang="en-US" altLang="ja-JP" sz="1600" dirty="0"/>
              <a:t>(</a:t>
            </a:r>
            <a:r>
              <a:rPr lang="ja-JP" altLang="en-US" sz="1600" dirty="0"/>
              <a:t>位置による</a:t>
            </a:r>
            <a:r>
              <a:rPr lang="en-US" altLang="ja-JP" sz="1600" dirty="0"/>
              <a:t>)</a:t>
            </a:r>
          </a:p>
          <a:p>
            <a:pPr lvl="2"/>
            <a:r>
              <a:rPr lang="en-US" altLang="ja-JP" sz="1600" dirty="0"/>
              <a:t>1</a:t>
            </a:r>
            <a:r>
              <a:rPr lang="ja-JP" altLang="en-US" sz="1600" dirty="0"/>
              <a:t>ピクセルあたり</a:t>
            </a:r>
            <a:r>
              <a:rPr lang="en-US" altLang="ja-JP" sz="1600" dirty="0"/>
              <a:t>~3500e</a:t>
            </a:r>
            <a:r>
              <a:rPr lang="ja-JP" altLang="en-US" sz="1600" dirty="0"/>
              <a:t>を</a:t>
            </a:r>
            <a:r>
              <a:rPr lang="en-US" altLang="ja-JP" sz="1600" dirty="0"/>
              <a:t>MPV</a:t>
            </a:r>
            <a:r>
              <a:rPr lang="ja-JP" altLang="en-US" sz="1600" dirty="0"/>
              <a:t>と</a:t>
            </a:r>
            <a:endParaRPr lang="en-US" altLang="ja-JP" sz="1600" dirty="0"/>
          </a:p>
          <a:p>
            <a:pPr marL="914400" lvl="2" indent="0">
              <a:buNone/>
            </a:pPr>
            <a:r>
              <a:rPr lang="ja-JP" altLang="en-US" sz="1600" dirty="0"/>
              <a:t>　したランダウ分布</a:t>
            </a:r>
            <a:endParaRPr lang="en-US" altLang="ja-JP" sz="1600" dirty="0"/>
          </a:p>
          <a:p>
            <a:pPr lvl="1"/>
            <a:r>
              <a:rPr lang="ja-JP" altLang="en-US" sz="1800" dirty="0"/>
              <a:t>電荷収集効率の低下</a:t>
            </a:r>
            <a:endParaRPr lang="en-US" altLang="ja-JP" sz="1800" dirty="0"/>
          </a:p>
          <a:p>
            <a:pPr lvl="2"/>
            <a:r>
              <a:rPr lang="ja-JP" altLang="en-US" sz="1600" dirty="0"/>
              <a:t>放射線損傷により低下</a:t>
            </a:r>
            <a:endParaRPr lang="en-US" altLang="ja-JP" sz="1600" dirty="0"/>
          </a:p>
          <a:p>
            <a:pPr lvl="2"/>
            <a:r>
              <a:rPr lang="en-US" altLang="ja-JP" sz="1600" dirty="0"/>
              <a:t>50~76%</a:t>
            </a:r>
            <a:r>
              <a:rPr lang="ja-JP" altLang="en-US" sz="1600" dirty="0"/>
              <a:t>が想定</a:t>
            </a:r>
            <a:endParaRPr lang="en-US" altLang="ja-JP" sz="1600" dirty="0"/>
          </a:p>
        </p:txBody>
      </p:sp>
      <p:sp>
        <p:nvSpPr>
          <p:cNvPr id="4" name="スライド番号プレースホルダー 3">
            <a:extLst>
              <a:ext uri="{FF2B5EF4-FFF2-40B4-BE49-F238E27FC236}">
                <a16:creationId xmlns:a16="http://schemas.microsoft.com/office/drawing/2014/main" id="{D94EA5AC-CB6A-705D-5809-A485B3D8BB13}"/>
              </a:ext>
            </a:extLst>
          </p:cNvPr>
          <p:cNvSpPr>
            <a:spLocks noGrp="1"/>
          </p:cNvSpPr>
          <p:nvPr>
            <p:ph type="sldNum" sz="quarter" idx="12"/>
          </p:nvPr>
        </p:nvSpPr>
        <p:spPr/>
        <p:txBody>
          <a:bodyPr/>
          <a:lstStyle/>
          <a:p>
            <a:fld id="{79EB67E4-271D-4F57-8F1E-BEB350039929}" type="slidenum">
              <a:rPr lang="ja-JP" altLang="en-US" smtClean="0"/>
              <a:pPr/>
              <a:t>13</a:t>
            </a:fld>
            <a:endParaRPr lang="ja-JP" altLang="en-US" dirty="0"/>
          </a:p>
        </p:txBody>
      </p:sp>
      <p:sp>
        <p:nvSpPr>
          <p:cNvPr id="11" name="コンテンツ プレースホルダー 4">
            <a:extLst>
              <a:ext uri="{FF2B5EF4-FFF2-40B4-BE49-F238E27FC236}">
                <a16:creationId xmlns:a16="http://schemas.microsoft.com/office/drawing/2014/main" id="{DC317D51-41E8-FF8D-B153-326431D74AC8}"/>
              </a:ext>
            </a:extLst>
          </p:cNvPr>
          <p:cNvSpPr>
            <a:spLocks noGrp="1"/>
          </p:cNvSpPr>
          <p:nvPr>
            <p:ph sz="quarter" idx="13"/>
          </p:nvPr>
        </p:nvSpPr>
        <p:spPr>
          <a:xfrm>
            <a:off x="294729" y="293238"/>
            <a:ext cx="5445814" cy="297199"/>
          </a:xfrm>
        </p:spPr>
        <p:txBody>
          <a:bodyPr/>
          <a:lstStyle/>
          <a:p>
            <a:r>
              <a:rPr kumimoji="1" lang="ja-JP" altLang="en-US" dirty="0"/>
              <a:t>②</a:t>
            </a:r>
            <a:r>
              <a:rPr kumimoji="1" lang="en-US" altLang="ja-JP" dirty="0"/>
              <a:t>Intime</a:t>
            </a:r>
            <a:r>
              <a:rPr kumimoji="1" lang="ja-JP" altLang="en-US" dirty="0"/>
              <a:t>閾値の測定</a:t>
            </a:r>
          </a:p>
        </p:txBody>
      </p:sp>
      <p:pic>
        <p:nvPicPr>
          <p:cNvPr id="19" name="図 18" descr="グラフ, ヒストグラム&#10;&#10;自動的に生成された説明">
            <a:extLst>
              <a:ext uri="{FF2B5EF4-FFF2-40B4-BE49-F238E27FC236}">
                <a16:creationId xmlns:a16="http://schemas.microsoft.com/office/drawing/2014/main" id="{D3777C5A-7237-7121-B881-57C4FDE097B0}"/>
              </a:ext>
            </a:extLst>
          </p:cNvPr>
          <p:cNvPicPr>
            <a:picLocks noChangeAspect="1"/>
          </p:cNvPicPr>
          <p:nvPr/>
        </p:nvPicPr>
        <p:blipFill rotWithShape="1">
          <a:blip r:embed="rId3">
            <a:extLst>
              <a:ext uri="{28A0092B-C50C-407E-A947-70E740481C1C}">
                <a14:useLocalDpi xmlns:a14="http://schemas.microsoft.com/office/drawing/2010/main" val="0"/>
              </a:ext>
            </a:extLst>
          </a:blip>
          <a:srcRect l="51968"/>
          <a:stretch/>
        </p:blipFill>
        <p:spPr>
          <a:xfrm>
            <a:off x="5371965" y="648161"/>
            <a:ext cx="3352960" cy="2019764"/>
          </a:xfrm>
          <a:prstGeom prst="rect">
            <a:avLst/>
          </a:prstGeom>
        </p:spPr>
      </p:pic>
      <p:cxnSp>
        <p:nvCxnSpPr>
          <p:cNvPr id="6" name="直線コネクタ 5">
            <a:extLst>
              <a:ext uri="{FF2B5EF4-FFF2-40B4-BE49-F238E27FC236}">
                <a16:creationId xmlns:a16="http://schemas.microsoft.com/office/drawing/2014/main" id="{AC1B91AD-2060-580E-509F-AB14F93BD110}"/>
              </a:ext>
            </a:extLst>
          </p:cNvPr>
          <p:cNvCxnSpPr/>
          <p:nvPr/>
        </p:nvCxnSpPr>
        <p:spPr>
          <a:xfrm>
            <a:off x="8158239" y="1285093"/>
            <a:ext cx="0" cy="1036949"/>
          </a:xfrm>
          <a:prstGeom prst="line">
            <a:avLst/>
          </a:prstGeom>
          <a:ln w="28575">
            <a:solidFill>
              <a:srgbClr val="1E4667"/>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0" name="直線矢印コネクタ 9">
            <a:extLst>
              <a:ext uri="{FF2B5EF4-FFF2-40B4-BE49-F238E27FC236}">
                <a16:creationId xmlns:a16="http://schemas.microsoft.com/office/drawing/2014/main" id="{9265D646-FEFA-196D-797C-35A7A60C6714}"/>
              </a:ext>
            </a:extLst>
          </p:cNvPr>
          <p:cNvCxnSpPr/>
          <p:nvPr/>
        </p:nvCxnSpPr>
        <p:spPr>
          <a:xfrm>
            <a:off x="8158239" y="1539617"/>
            <a:ext cx="273377" cy="0"/>
          </a:xfrm>
          <a:prstGeom prst="straightConnector1">
            <a:avLst/>
          </a:prstGeom>
          <a:ln>
            <a:solidFill>
              <a:srgbClr val="1E4667"/>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2" name="テキスト ボックス 11">
            <a:extLst>
              <a:ext uri="{FF2B5EF4-FFF2-40B4-BE49-F238E27FC236}">
                <a16:creationId xmlns:a16="http://schemas.microsoft.com/office/drawing/2014/main" id="{0F6962E8-7D2A-F9EE-5C1D-845F37FCC4DA}"/>
              </a:ext>
            </a:extLst>
          </p:cNvPr>
          <p:cNvSpPr txBox="1"/>
          <p:nvPr/>
        </p:nvSpPr>
        <p:spPr>
          <a:xfrm>
            <a:off x="7734033" y="991207"/>
            <a:ext cx="848411" cy="307777"/>
          </a:xfrm>
          <a:prstGeom prst="rect">
            <a:avLst/>
          </a:prstGeom>
          <a:noFill/>
        </p:spPr>
        <p:txBody>
          <a:bodyPr wrap="square" rtlCol="0">
            <a:spAutoFit/>
          </a:bodyPr>
          <a:lstStyle/>
          <a:p>
            <a:r>
              <a:rPr kumimoji="1" lang="en-US" altLang="ja-JP" sz="1400" b="1" dirty="0">
                <a:solidFill>
                  <a:srgbClr val="1E4667"/>
                </a:solidFill>
              </a:rPr>
              <a:t>5%</a:t>
            </a:r>
            <a:r>
              <a:rPr kumimoji="1" lang="ja-JP" altLang="en-US" sz="1400" b="1" dirty="0">
                <a:solidFill>
                  <a:srgbClr val="1E4667"/>
                </a:solidFill>
              </a:rPr>
              <a:t>以下</a:t>
            </a:r>
          </a:p>
        </p:txBody>
      </p:sp>
      <p:sp>
        <p:nvSpPr>
          <p:cNvPr id="13" name="四角形: 角を丸くする 12">
            <a:extLst>
              <a:ext uri="{FF2B5EF4-FFF2-40B4-BE49-F238E27FC236}">
                <a16:creationId xmlns:a16="http://schemas.microsoft.com/office/drawing/2014/main" id="{1F5059E5-FF60-0C5C-46A4-44A181D060C1}"/>
              </a:ext>
            </a:extLst>
          </p:cNvPr>
          <p:cNvSpPr/>
          <p:nvPr/>
        </p:nvSpPr>
        <p:spPr>
          <a:xfrm>
            <a:off x="4736491" y="5790685"/>
            <a:ext cx="3845953" cy="870770"/>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endParaRPr lang="en-US" altLang="ja-JP" dirty="0">
              <a:solidFill>
                <a:schemeClr val="tx1"/>
              </a:solidFill>
            </a:endParaRPr>
          </a:p>
        </p:txBody>
      </p:sp>
      <mc:AlternateContent xmlns:mc="http://schemas.openxmlformats.org/markup-compatibility/2006">
        <mc:Choice xmlns:a14="http://schemas.microsoft.com/office/drawing/2010/main" Requires="a14">
          <p:sp>
            <p:nvSpPr>
              <p:cNvPr id="14" name="テキスト ボックス 13">
                <a:extLst>
                  <a:ext uri="{FF2B5EF4-FFF2-40B4-BE49-F238E27FC236}">
                    <a16:creationId xmlns:a16="http://schemas.microsoft.com/office/drawing/2014/main" id="{8B1C4A00-7330-70D0-9870-752C788611EA}"/>
                  </a:ext>
                </a:extLst>
              </p:cNvPr>
              <p:cNvSpPr txBox="1"/>
              <p:nvPr/>
            </p:nvSpPr>
            <p:spPr>
              <a:xfrm>
                <a:off x="4808743" y="5813736"/>
                <a:ext cx="3701448" cy="830997"/>
              </a:xfrm>
              <a:prstGeom prst="rect">
                <a:avLst/>
              </a:prstGeom>
              <a:noFill/>
            </p:spPr>
            <p:txBody>
              <a:bodyPr wrap="square" rtlCol="0">
                <a:spAutoFit/>
              </a:bodyPr>
              <a:lstStyle/>
              <a:p>
                <a:pPr algn="ctr"/>
                <a:r>
                  <a:rPr kumimoji="1" lang="en-US" altLang="ja-JP" sz="1600" dirty="0"/>
                  <a:t>In-time</a:t>
                </a:r>
                <a:r>
                  <a:rPr kumimoji="1" lang="ja-JP" altLang="en-US" sz="1600" dirty="0"/>
                  <a:t>閾値</a:t>
                </a:r>
                <a:r>
                  <a:rPr kumimoji="1" lang="en-US" altLang="ja-JP" sz="1600" dirty="0"/>
                  <a:t>2800</a:t>
                </a:r>
                <a14:m>
                  <m:oMath xmlns:m="http://schemas.openxmlformats.org/officeDocument/2006/math">
                    <m:sSup>
                      <m:sSupPr>
                        <m:ctrlPr>
                          <a:rPr kumimoji="1" lang="en-US" altLang="ja-JP" sz="1600" i="1" smtClean="0">
                            <a:latin typeface="Cambria Math" panose="02040503050406030204" pitchFamily="18" charset="0"/>
                          </a:rPr>
                        </m:ctrlPr>
                      </m:sSupPr>
                      <m:e>
                        <m:r>
                          <a:rPr kumimoji="1" lang="en-US" altLang="ja-JP" sz="1600" b="0" i="1" smtClean="0">
                            <a:latin typeface="Cambria Math" panose="02040503050406030204" pitchFamily="18" charset="0"/>
                          </a:rPr>
                          <m:t>𝑒</m:t>
                        </m:r>
                      </m:e>
                      <m:sup>
                        <m:r>
                          <a:rPr kumimoji="1" lang="en-US" altLang="ja-JP" sz="1600" b="0" i="1" smtClean="0">
                            <a:latin typeface="Cambria Math" panose="02040503050406030204" pitchFamily="18" charset="0"/>
                          </a:rPr>
                          <m:t>−</m:t>
                        </m:r>
                      </m:sup>
                    </m:sSup>
                    <m:r>
                      <a:rPr kumimoji="1" lang="ja-JP" altLang="en-US" sz="1600" i="1">
                        <a:latin typeface="Cambria Math" panose="02040503050406030204" pitchFamily="18" charset="0"/>
                      </a:rPr>
                      <m:t>の</m:t>
                    </m:r>
                    <m:r>
                      <a:rPr kumimoji="1" lang="ja-JP" altLang="en-US" sz="1600" i="1" smtClean="0">
                        <a:latin typeface="Cambria Math" panose="02040503050406030204" pitchFamily="18" charset="0"/>
                      </a:rPr>
                      <m:t>時</m:t>
                    </m:r>
                  </m:oMath>
                </a14:m>
                <a:r>
                  <a:rPr kumimoji="1" lang="ja-JP" altLang="en-US" sz="1600" dirty="0"/>
                  <a:t>、検出できないイベントの割合は</a:t>
                </a:r>
                <a:r>
                  <a:rPr kumimoji="1" lang="en-US" altLang="ja-JP" sz="1600" dirty="0"/>
                  <a:t>0.3~3%</a:t>
                </a:r>
                <a:r>
                  <a:rPr kumimoji="1" lang="ja-JP" altLang="en-US" sz="1600" dirty="0"/>
                  <a:t>であり、</a:t>
                </a:r>
                <a:endParaRPr kumimoji="1" lang="en-US" altLang="ja-JP" sz="1600" dirty="0"/>
              </a:p>
              <a:p>
                <a:pPr algn="ctr"/>
                <a:r>
                  <a:rPr kumimoji="1" lang="ja-JP" altLang="en-US" sz="1600" dirty="0"/>
                  <a:t>検出効率に与える影響は小さい</a:t>
                </a:r>
                <a:endParaRPr kumimoji="1" lang="en-US" altLang="ja-JP" sz="1600" dirty="0"/>
              </a:p>
            </p:txBody>
          </p:sp>
        </mc:Choice>
        <mc:Fallback>
          <p:sp>
            <p:nvSpPr>
              <p:cNvPr id="14" name="テキスト ボックス 13">
                <a:extLst>
                  <a:ext uri="{FF2B5EF4-FFF2-40B4-BE49-F238E27FC236}">
                    <a16:creationId xmlns:a16="http://schemas.microsoft.com/office/drawing/2014/main" id="{8B1C4A00-7330-70D0-9870-752C788611EA}"/>
                  </a:ext>
                </a:extLst>
              </p:cNvPr>
              <p:cNvSpPr txBox="1">
                <a:spLocks noRot="1" noChangeAspect="1" noMove="1" noResize="1" noEditPoints="1" noAdjustHandles="1" noChangeArrowheads="1" noChangeShapeType="1" noTextEdit="1"/>
              </p:cNvSpPr>
              <p:nvPr/>
            </p:nvSpPr>
            <p:spPr>
              <a:xfrm>
                <a:off x="4808743" y="5813736"/>
                <a:ext cx="3701448" cy="830997"/>
              </a:xfrm>
              <a:prstGeom prst="rect">
                <a:avLst/>
              </a:prstGeom>
              <a:blipFill>
                <a:blip r:embed="rId4"/>
                <a:stretch>
                  <a:fillRect t="-2206" b="-8824"/>
                </a:stretch>
              </a:blipFill>
            </p:spPr>
            <p:txBody>
              <a:bodyPr/>
              <a:lstStyle/>
              <a:p>
                <a:r>
                  <a:rPr lang="ja-JP" altLang="en-US">
                    <a:noFill/>
                  </a:rPr>
                  <a:t> </a:t>
                </a:r>
              </a:p>
            </p:txBody>
          </p:sp>
        </mc:Fallback>
      </mc:AlternateContent>
      <mc:AlternateContent xmlns:mc="http://schemas.openxmlformats.org/markup-compatibility/2006">
        <mc:Choice xmlns:a14="http://schemas.microsoft.com/office/drawing/2010/main" Requires="a14">
          <p:sp>
            <p:nvSpPr>
              <p:cNvPr id="22" name="コンテンツ プレースホルダー 2">
                <a:extLst>
                  <a:ext uri="{FF2B5EF4-FFF2-40B4-BE49-F238E27FC236}">
                    <a16:creationId xmlns:a16="http://schemas.microsoft.com/office/drawing/2014/main" id="{7007E461-6FF1-992F-6AC4-9076D75CA6AB}"/>
                  </a:ext>
                </a:extLst>
              </p:cNvPr>
              <p:cNvSpPr txBox="1">
                <a:spLocks/>
              </p:cNvSpPr>
              <p:nvPr/>
            </p:nvSpPr>
            <p:spPr>
              <a:xfrm>
                <a:off x="343434" y="1448011"/>
                <a:ext cx="5163391" cy="13716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400" kern="1200">
                    <a:solidFill>
                      <a:srgbClr val="1E4667"/>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000" kern="1200">
                    <a:solidFill>
                      <a:srgbClr val="1E4667"/>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1E4667"/>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600" kern="1200">
                    <a:solidFill>
                      <a:srgbClr val="1E4667"/>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600" kern="1200">
                    <a:solidFill>
                      <a:srgbClr val="1E4667"/>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buFont typeface="Wingdings" panose="05000000000000000000" pitchFamily="2" charset="2"/>
                  <a:buChar char="Ø"/>
                </a:pPr>
                <a:r>
                  <a:rPr lang="ja-JP" altLang="en-US" sz="2000" dirty="0"/>
                  <a:t>最大の</a:t>
                </a:r>
                <a:r>
                  <a:rPr lang="en-US" altLang="ja-JP" sz="2000" dirty="0"/>
                  <a:t>In-time</a:t>
                </a:r>
                <a:r>
                  <a:rPr lang="ja-JP" altLang="en-US" sz="2000" dirty="0"/>
                  <a:t>閾値で</a:t>
                </a:r>
                <a:r>
                  <a:rPr lang="ja-JP" altLang="en-US" sz="2000" b="1" dirty="0">
                    <a:solidFill>
                      <a:srgbClr val="2FA885"/>
                    </a:solidFill>
                  </a:rPr>
                  <a:t>検出できないイベントの発生割合</a:t>
                </a:r>
                <a:r>
                  <a:rPr lang="ja-JP" altLang="en-US" sz="2000" dirty="0"/>
                  <a:t>を考える</a:t>
                </a:r>
                <a:endParaRPr lang="en-US" altLang="ja-JP" sz="2000" dirty="0"/>
              </a:p>
              <a:p>
                <a:pPr lvl="1"/>
                <a:r>
                  <a:rPr lang="ja-JP" altLang="en-US" sz="1800" dirty="0"/>
                  <a:t>最大の</a:t>
                </a:r>
                <a:r>
                  <a:rPr lang="en-US" altLang="ja-JP" sz="1800" dirty="0"/>
                  <a:t>In-time</a:t>
                </a:r>
                <a:r>
                  <a:rPr lang="ja-JP" altLang="en-US" sz="1800" dirty="0"/>
                  <a:t>閾値は</a:t>
                </a:r>
                <a:r>
                  <a:rPr lang="en-US" altLang="ja-JP" sz="1800" dirty="0"/>
                  <a:t>2800</a:t>
                </a:r>
                <a14:m>
                  <m:oMath xmlns:m="http://schemas.openxmlformats.org/officeDocument/2006/math">
                    <m:sSup>
                      <m:sSupPr>
                        <m:ctrlPr>
                          <a:rPr kumimoji="1" lang="en-US" altLang="ja-JP" sz="1800" i="1" smtClean="0">
                            <a:latin typeface="Cambria Math" panose="02040503050406030204" pitchFamily="18" charset="0"/>
                          </a:rPr>
                        </m:ctrlPr>
                      </m:sSupPr>
                      <m:e>
                        <m:r>
                          <a:rPr kumimoji="1" lang="en-US" altLang="ja-JP" sz="1800" b="0" i="1" smtClean="0">
                            <a:latin typeface="Cambria Math" panose="02040503050406030204" pitchFamily="18" charset="0"/>
                          </a:rPr>
                          <m:t>𝑒</m:t>
                        </m:r>
                      </m:e>
                      <m:sup>
                        <m:r>
                          <a:rPr kumimoji="1" lang="en-US" altLang="ja-JP" sz="1800" b="0" i="1" smtClean="0">
                            <a:latin typeface="Cambria Math" panose="02040503050406030204" pitchFamily="18" charset="0"/>
                          </a:rPr>
                          <m:t>−</m:t>
                        </m:r>
                      </m:sup>
                    </m:sSup>
                  </m:oMath>
                </a14:m>
                <a:r>
                  <a:rPr lang="ja-JP" altLang="en-US" sz="1800" dirty="0"/>
                  <a:t>で考える</a:t>
                </a:r>
                <a:endParaRPr lang="en-US" altLang="ja-JP" sz="1800" dirty="0"/>
              </a:p>
            </p:txBody>
          </p:sp>
        </mc:Choice>
        <mc:Fallback>
          <p:sp>
            <p:nvSpPr>
              <p:cNvPr id="22" name="コンテンツ プレースホルダー 2">
                <a:extLst>
                  <a:ext uri="{FF2B5EF4-FFF2-40B4-BE49-F238E27FC236}">
                    <a16:creationId xmlns:a16="http://schemas.microsoft.com/office/drawing/2014/main" id="{7007E461-6FF1-992F-6AC4-9076D75CA6AB}"/>
                  </a:ext>
                </a:extLst>
              </p:cNvPr>
              <p:cNvSpPr txBox="1">
                <a:spLocks noRot="1" noChangeAspect="1" noMove="1" noResize="1" noEditPoints="1" noAdjustHandles="1" noChangeArrowheads="1" noChangeShapeType="1" noTextEdit="1"/>
              </p:cNvSpPr>
              <p:nvPr/>
            </p:nvSpPr>
            <p:spPr>
              <a:xfrm>
                <a:off x="343434" y="1448011"/>
                <a:ext cx="5163391" cy="1371600"/>
              </a:xfrm>
              <a:prstGeom prst="rect">
                <a:avLst/>
              </a:prstGeom>
              <a:blipFill>
                <a:blip r:embed="rId5"/>
                <a:stretch>
                  <a:fillRect l="-1063" t="-4889"/>
                </a:stretch>
              </a:blipFill>
            </p:spPr>
            <p:txBody>
              <a:bodyPr/>
              <a:lstStyle/>
              <a:p>
                <a:r>
                  <a:rPr lang="ja-JP" altLang="en-US">
                    <a:noFill/>
                  </a:rPr>
                  <a:t> </a:t>
                </a:r>
              </a:p>
            </p:txBody>
          </p:sp>
        </mc:Fallback>
      </mc:AlternateContent>
      <p:sp>
        <p:nvSpPr>
          <p:cNvPr id="15" name="テキスト ボックス 14">
            <a:extLst>
              <a:ext uri="{FF2B5EF4-FFF2-40B4-BE49-F238E27FC236}">
                <a16:creationId xmlns:a16="http://schemas.microsoft.com/office/drawing/2014/main" id="{F44C4F97-2C17-DF32-09A5-7430CF563E66}"/>
              </a:ext>
            </a:extLst>
          </p:cNvPr>
          <p:cNvSpPr txBox="1"/>
          <p:nvPr/>
        </p:nvSpPr>
        <p:spPr>
          <a:xfrm>
            <a:off x="4760719" y="2911035"/>
            <a:ext cx="4113103" cy="584775"/>
          </a:xfrm>
          <a:prstGeom prst="rect">
            <a:avLst/>
          </a:prstGeom>
          <a:noFill/>
        </p:spPr>
        <p:txBody>
          <a:bodyPr wrap="square">
            <a:spAutoFit/>
          </a:bodyPr>
          <a:lstStyle/>
          <a:p>
            <a:pPr marL="457200" lvl="1" indent="0" algn="ctr">
              <a:buNone/>
            </a:pPr>
            <a:r>
              <a:rPr lang="ja-JP" altLang="en-US" sz="1600" dirty="0"/>
              <a:t>電荷収集効率ごとの</a:t>
            </a:r>
            <a:endParaRPr lang="en-US" altLang="ja-JP" sz="1600" dirty="0"/>
          </a:p>
          <a:p>
            <a:pPr marL="457200" lvl="1" indent="0" algn="ctr">
              <a:buNone/>
            </a:pPr>
            <a:r>
              <a:rPr lang="ja-JP" altLang="en-US" sz="1600" dirty="0"/>
              <a:t>信号を検出できないイベントの割合</a:t>
            </a:r>
            <a:endParaRPr lang="en-US" altLang="ja-JP" sz="1600" dirty="0"/>
          </a:p>
        </p:txBody>
      </p:sp>
      <p:cxnSp>
        <p:nvCxnSpPr>
          <p:cNvPr id="9" name="直線コネクタ 8">
            <a:extLst>
              <a:ext uri="{FF2B5EF4-FFF2-40B4-BE49-F238E27FC236}">
                <a16:creationId xmlns:a16="http://schemas.microsoft.com/office/drawing/2014/main" id="{A49AA0A2-335A-D4DB-A426-04740E10F4E0}"/>
              </a:ext>
            </a:extLst>
          </p:cNvPr>
          <p:cNvCxnSpPr>
            <a:cxnSpLocks/>
          </p:cNvCxnSpPr>
          <p:nvPr/>
        </p:nvCxnSpPr>
        <p:spPr>
          <a:xfrm flipV="1">
            <a:off x="7211505" y="4164752"/>
            <a:ext cx="0" cy="1093545"/>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B0559F3B-F50D-AF5B-BE80-9A9E9466AB52}"/>
              </a:ext>
            </a:extLst>
          </p:cNvPr>
          <p:cNvCxnSpPr>
            <a:cxnSpLocks/>
          </p:cNvCxnSpPr>
          <p:nvPr/>
        </p:nvCxnSpPr>
        <p:spPr>
          <a:xfrm>
            <a:off x="5618778" y="3674558"/>
            <a:ext cx="0" cy="1583739"/>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21" name="テキスト ボックス 20">
            <a:extLst>
              <a:ext uri="{FF2B5EF4-FFF2-40B4-BE49-F238E27FC236}">
                <a16:creationId xmlns:a16="http://schemas.microsoft.com/office/drawing/2014/main" id="{54A1D373-332B-5861-9F09-C3432BCF5C59}"/>
              </a:ext>
            </a:extLst>
          </p:cNvPr>
          <p:cNvSpPr txBox="1"/>
          <p:nvPr/>
        </p:nvSpPr>
        <p:spPr>
          <a:xfrm>
            <a:off x="5304316" y="4109519"/>
            <a:ext cx="3569506" cy="954107"/>
          </a:xfrm>
          <a:prstGeom prst="rect">
            <a:avLst/>
          </a:prstGeom>
          <a:noFill/>
        </p:spPr>
        <p:txBody>
          <a:bodyPr wrap="square">
            <a:spAutoFit/>
          </a:bodyPr>
          <a:lstStyle/>
          <a:p>
            <a:pPr lvl="1"/>
            <a:r>
              <a:rPr lang="ja-JP" altLang="en-US" sz="1400" b="1" dirty="0">
                <a:solidFill>
                  <a:srgbClr val="FF0000"/>
                </a:solidFill>
              </a:rPr>
              <a:t>最悪の場合、</a:t>
            </a:r>
            <a:endParaRPr lang="en-US" altLang="ja-JP" sz="1400" b="1" dirty="0">
              <a:solidFill>
                <a:srgbClr val="FF0000"/>
              </a:solidFill>
            </a:endParaRPr>
          </a:p>
          <a:p>
            <a:pPr lvl="1"/>
            <a:r>
              <a:rPr lang="ja-JP" altLang="en-US" sz="1400" b="1" dirty="0">
                <a:solidFill>
                  <a:srgbClr val="FF0000"/>
                </a:solidFill>
              </a:rPr>
              <a:t>検出できない</a:t>
            </a:r>
            <a:endParaRPr lang="en-US" altLang="ja-JP" sz="1400" b="1" dirty="0">
              <a:solidFill>
                <a:srgbClr val="FF0000"/>
              </a:solidFill>
            </a:endParaRPr>
          </a:p>
          <a:p>
            <a:pPr lvl="1"/>
            <a:r>
              <a:rPr lang="ja-JP" altLang="en-US" sz="1400" b="1" dirty="0">
                <a:solidFill>
                  <a:srgbClr val="FF0000"/>
                </a:solidFill>
              </a:rPr>
              <a:t>イベントの割合</a:t>
            </a:r>
            <a:endParaRPr lang="en-US" altLang="ja-JP" sz="1400" b="1" dirty="0">
              <a:solidFill>
                <a:srgbClr val="FF0000"/>
              </a:solidFill>
            </a:endParaRPr>
          </a:p>
          <a:p>
            <a:pPr lvl="1"/>
            <a:r>
              <a:rPr lang="ja-JP" altLang="en-US" sz="1400" b="1" dirty="0">
                <a:solidFill>
                  <a:srgbClr val="FF0000"/>
                </a:solidFill>
              </a:rPr>
              <a:t>は</a:t>
            </a:r>
            <a:r>
              <a:rPr lang="en-US" altLang="ja-JP" sz="1400" b="1" dirty="0">
                <a:solidFill>
                  <a:srgbClr val="FF0000"/>
                </a:solidFill>
              </a:rPr>
              <a:t>0.3%</a:t>
            </a:r>
            <a:r>
              <a:rPr lang="ja-JP" altLang="en-US" sz="1400" b="1" dirty="0">
                <a:solidFill>
                  <a:srgbClr val="FF0000"/>
                </a:solidFill>
              </a:rPr>
              <a:t>から</a:t>
            </a:r>
            <a:r>
              <a:rPr lang="en-US" altLang="ja-JP" sz="1400" b="1" dirty="0">
                <a:solidFill>
                  <a:srgbClr val="FF0000"/>
                </a:solidFill>
              </a:rPr>
              <a:t>3%</a:t>
            </a:r>
          </a:p>
        </p:txBody>
      </p:sp>
      <mc:AlternateContent xmlns:mc="http://schemas.openxmlformats.org/markup-compatibility/2006">
        <mc:Choice xmlns:a14="http://schemas.microsoft.com/office/drawing/2010/main" Requires="a14">
          <p:sp>
            <p:nvSpPr>
              <p:cNvPr id="8" name="テキスト ボックス 7">
                <a:extLst>
                  <a:ext uri="{FF2B5EF4-FFF2-40B4-BE49-F238E27FC236}">
                    <a16:creationId xmlns:a16="http://schemas.microsoft.com/office/drawing/2014/main" id="{8041033F-B0DE-5A9F-876A-FA2596CFCF9C}"/>
                  </a:ext>
                </a:extLst>
              </p:cNvPr>
              <p:cNvSpPr txBox="1"/>
              <p:nvPr/>
            </p:nvSpPr>
            <p:spPr>
              <a:xfrm>
                <a:off x="190111" y="5405336"/>
                <a:ext cx="5114205" cy="646139"/>
              </a:xfrm>
              <a:prstGeom prst="rect">
                <a:avLst/>
              </a:prstGeom>
              <a:noFill/>
            </p:spPr>
            <p:txBody>
              <a:bodyPr wrap="square">
                <a:spAutoFit/>
              </a:bodyPr>
              <a:lstStyle/>
              <a:p>
                <a:pPr lvl="2"/>
                <a:r>
                  <a:rPr lang="ja-JP" altLang="en-US" sz="1200" dirty="0"/>
                  <a:t>参考：</a:t>
                </a:r>
                <a:r>
                  <a:rPr lang="en-US" altLang="ja-JP" sz="1200" dirty="0"/>
                  <a:t>2.7×</a:t>
                </a:r>
                <a:r>
                  <a:rPr kumimoji="1" lang="en-US" altLang="ja-JP" sz="1200" dirty="0"/>
                  <a:t> </a:t>
                </a:r>
                <a14:m>
                  <m:oMath xmlns:m="http://schemas.openxmlformats.org/officeDocument/2006/math">
                    <m:sSup>
                      <m:sSupPr>
                        <m:ctrlPr>
                          <a:rPr kumimoji="1" lang="en-US" altLang="ja-JP" sz="1200" i="1" smtClean="0">
                            <a:latin typeface="Cambria Math" panose="02040503050406030204" pitchFamily="18" charset="0"/>
                          </a:rPr>
                        </m:ctrlPr>
                      </m:sSupPr>
                      <m:e>
                        <m:r>
                          <a:rPr kumimoji="1" lang="en-US" altLang="ja-JP" sz="1200" b="0" i="0" smtClean="0">
                            <a:latin typeface="Cambria Math" panose="02040503050406030204" pitchFamily="18" charset="0"/>
                          </a:rPr>
                          <m:t>10</m:t>
                        </m:r>
                      </m:e>
                      <m:sup>
                        <m:r>
                          <a:rPr kumimoji="1" lang="en-US" altLang="ja-JP" sz="1200" b="0" i="0" smtClean="0">
                            <a:latin typeface="Cambria Math" panose="02040503050406030204" pitchFamily="18" charset="0"/>
                          </a:rPr>
                          <m:t>15</m:t>
                        </m:r>
                      </m:sup>
                    </m:sSup>
                    <m:r>
                      <a:rPr kumimoji="1" lang="en-US" altLang="ja-JP" sz="1200" b="0" i="0" smtClean="0">
                        <a:latin typeface="Cambria Math" panose="02040503050406030204" pitchFamily="18" charset="0"/>
                      </a:rPr>
                      <m:t> </m:t>
                    </m:r>
                    <m:sSub>
                      <m:sSubPr>
                        <m:ctrlPr>
                          <a:rPr kumimoji="1" lang="en-US" altLang="ja-JP" sz="1200" b="0" i="1" smtClean="0">
                            <a:latin typeface="Cambria Math" panose="02040503050406030204" pitchFamily="18" charset="0"/>
                          </a:rPr>
                        </m:ctrlPr>
                      </m:sSubPr>
                      <m:e>
                        <m:r>
                          <m:rPr>
                            <m:sty m:val="p"/>
                          </m:rPr>
                          <a:rPr kumimoji="1" lang="en-US" altLang="ja-JP" sz="1200" b="0" i="0" smtClean="0">
                            <a:latin typeface="Cambria Math" panose="02040503050406030204" pitchFamily="18" charset="0"/>
                          </a:rPr>
                          <m:t>n</m:t>
                        </m:r>
                      </m:e>
                      <m:sub>
                        <m:r>
                          <m:rPr>
                            <m:sty m:val="p"/>
                          </m:rPr>
                          <a:rPr kumimoji="1" lang="en-US" altLang="ja-JP" sz="1200" b="0" i="0" smtClean="0">
                            <a:latin typeface="Cambria Math" panose="02040503050406030204" pitchFamily="18" charset="0"/>
                          </a:rPr>
                          <m:t>eq</m:t>
                        </m:r>
                      </m:sub>
                    </m:sSub>
                    <m:sSup>
                      <m:sSupPr>
                        <m:ctrlPr>
                          <a:rPr kumimoji="1" lang="en-US" altLang="ja-JP" sz="1200" b="0" i="1" smtClean="0">
                            <a:latin typeface="Cambria Math" panose="02040503050406030204" pitchFamily="18" charset="0"/>
                          </a:rPr>
                        </m:ctrlPr>
                      </m:sSupPr>
                      <m:e>
                        <m:r>
                          <m:rPr>
                            <m:sty m:val="p"/>
                          </m:rPr>
                          <a:rPr kumimoji="1" lang="en-US" altLang="ja-JP" sz="1200" b="0" i="0" smtClean="0">
                            <a:latin typeface="Cambria Math" panose="02040503050406030204" pitchFamily="18" charset="0"/>
                          </a:rPr>
                          <m:t>cm</m:t>
                        </m:r>
                      </m:e>
                      <m:sup>
                        <m:r>
                          <a:rPr kumimoji="1" lang="en-US" altLang="ja-JP" sz="1200" b="0" i="0" smtClean="0">
                            <a:latin typeface="Cambria Math" panose="02040503050406030204" pitchFamily="18" charset="0"/>
                          </a:rPr>
                          <m:t>−2</m:t>
                        </m:r>
                      </m:sup>
                    </m:sSup>
                  </m:oMath>
                </a14:m>
                <a:r>
                  <a:rPr kumimoji="1" lang="en-US" altLang="ja-JP" sz="1200" b="0" dirty="0">
                    <a:latin typeface="Cambria Math" panose="02040503050406030204" pitchFamily="18" charset="0"/>
                  </a:rPr>
                  <a:t>(after 4000fb)</a:t>
                </a:r>
              </a:p>
              <a:p>
                <a:pPr lvl="2"/>
                <a14:m>
                  <m:oMathPara xmlns:m="http://schemas.openxmlformats.org/officeDocument/2006/math">
                    <m:oMathParaPr>
                      <m:jc m:val="centerGroup"/>
                    </m:oMathParaPr>
                    <m:oMath xmlns:m="http://schemas.openxmlformats.org/officeDocument/2006/math">
                      <m:r>
                        <m:rPr>
                          <m:nor/>
                        </m:rPr>
                        <a:rPr lang="pt-BR" altLang="ja-JP" sz="1200"/>
                        <m:t>100 </m:t>
                      </m:r>
                      <m:r>
                        <m:rPr>
                          <m:nor/>
                        </m:rPr>
                        <a:rPr lang="en-US" altLang="ja-JP" sz="1200" b="0" i="0" smtClean="0"/>
                        <m:t>u</m:t>
                      </m:r>
                      <m:r>
                        <m:rPr>
                          <m:nor/>
                        </m:rPr>
                        <a:rPr lang="pt-BR" altLang="ja-JP" sz="1200"/>
                        <m:t>m</m:t>
                      </m:r>
                      <m:r>
                        <m:rPr>
                          <m:nor/>
                        </m:rPr>
                        <a:rPr lang="pt-BR" altLang="ja-JP" sz="1200"/>
                        <m:t> </m:t>
                      </m:r>
                      <m:r>
                        <m:rPr>
                          <m:nor/>
                        </m:rPr>
                        <a:rPr lang="pt-BR" altLang="ja-JP" sz="1200"/>
                        <m:t>n</m:t>
                      </m:r>
                      <m:r>
                        <m:rPr>
                          <m:nor/>
                        </m:rPr>
                        <a:rPr lang="pt-BR" altLang="ja-JP" sz="1200"/>
                        <m:t>−</m:t>
                      </m:r>
                      <m:r>
                        <m:rPr>
                          <m:nor/>
                        </m:rPr>
                        <a:rPr lang="pt-BR" altLang="ja-JP" sz="1200"/>
                        <m:t>on</m:t>
                      </m:r>
                      <m:r>
                        <m:rPr>
                          <m:nor/>
                        </m:rPr>
                        <a:rPr lang="pt-BR" altLang="ja-JP" sz="1200"/>
                        <m:t>−</m:t>
                      </m:r>
                      <m:r>
                        <m:rPr>
                          <m:nor/>
                        </m:rPr>
                        <a:rPr lang="pt-BR" altLang="ja-JP" sz="1200"/>
                        <m:t>p</m:t>
                      </m:r>
                      <m:r>
                        <m:rPr>
                          <m:nor/>
                        </m:rPr>
                        <a:rPr lang="pt-BR" altLang="ja-JP" sz="1200"/>
                        <m:t> </m:t>
                      </m:r>
                      <m:r>
                        <m:rPr>
                          <m:nor/>
                        </m:rPr>
                        <a:rPr lang="pt-BR" altLang="ja-JP" sz="1200"/>
                        <m:t>Planar</m:t>
                      </m:r>
                      <m:r>
                        <m:rPr>
                          <m:nor/>
                        </m:rPr>
                        <a:rPr lang="pt-BR" altLang="ja-JP" sz="1200"/>
                        <m:t> </m:t>
                      </m:r>
                      <m:r>
                        <m:rPr>
                          <m:nor/>
                        </m:rPr>
                        <a:rPr lang="pt-BR" altLang="ja-JP" sz="1200"/>
                        <m:t>Sensor</m:t>
                      </m:r>
                      <m:r>
                        <a:rPr lang="en-US" altLang="ja-JP" sz="1200" i="0">
                          <a:latin typeface="Cambria Math" panose="02040503050406030204" pitchFamily="18" charset="0"/>
                        </a:rPr>
                        <m:t>@</m:t>
                      </m:r>
                      <m:r>
                        <m:rPr>
                          <m:sty m:val="p"/>
                        </m:rPr>
                        <a:rPr lang="en-US" altLang="ja-JP" sz="1200" i="0">
                          <a:latin typeface="Cambria Math" panose="02040503050406030204" pitchFamily="18" charset="0"/>
                        </a:rPr>
                        <m:t>layer</m:t>
                      </m:r>
                      <m:r>
                        <a:rPr lang="en-US" altLang="ja-JP" sz="1200" i="0">
                          <a:latin typeface="Cambria Math" panose="02040503050406030204" pitchFamily="18" charset="0"/>
                        </a:rPr>
                        <m:t>2</m:t>
                      </m:r>
                    </m:oMath>
                  </m:oMathPara>
                </a14:m>
                <a:endParaRPr lang="en-US" altLang="ja-JP" sz="1200" dirty="0">
                  <a:latin typeface="Cambria Math" panose="02040503050406030204" pitchFamily="18" charset="0"/>
                </a:endParaRPr>
              </a:p>
              <a:p>
                <a:pPr lvl="2"/>
                <a:r>
                  <a:rPr lang="en-US" altLang="ja-JP" sz="900" b="0" i="0" dirty="0">
                    <a:effectLst/>
                    <a:latin typeface="Roboto" panose="02000000000000000000" pitchFamily="2" charset="0"/>
                    <a:hlinkClick r:id="rId6"/>
                  </a:rPr>
                  <a:t>Technical Design Report for the ATLAS Inner Tracker Pixel Detector</a:t>
                </a:r>
                <a:endParaRPr lang="en-US" altLang="ja-JP" sz="900" dirty="0">
                  <a:latin typeface="Cambria Math" panose="02040503050406030204" pitchFamily="18" charset="0"/>
                </a:endParaRPr>
              </a:p>
            </p:txBody>
          </p:sp>
        </mc:Choice>
        <mc:Fallback>
          <p:sp>
            <p:nvSpPr>
              <p:cNvPr id="8" name="テキスト ボックス 7">
                <a:extLst>
                  <a:ext uri="{FF2B5EF4-FFF2-40B4-BE49-F238E27FC236}">
                    <a16:creationId xmlns:a16="http://schemas.microsoft.com/office/drawing/2014/main" id="{8041033F-B0DE-5A9F-876A-FA2596CFCF9C}"/>
                  </a:ext>
                </a:extLst>
              </p:cNvPr>
              <p:cNvSpPr txBox="1">
                <a:spLocks noRot="1" noChangeAspect="1" noMove="1" noResize="1" noEditPoints="1" noAdjustHandles="1" noChangeArrowheads="1" noChangeShapeType="1" noTextEdit="1"/>
              </p:cNvSpPr>
              <p:nvPr/>
            </p:nvSpPr>
            <p:spPr>
              <a:xfrm>
                <a:off x="190111" y="5405336"/>
                <a:ext cx="5114205" cy="646139"/>
              </a:xfrm>
              <a:prstGeom prst="rect">
                <a:avLst/>
              </a:prstGeom>
              <a:blipFill>
                <a:blip r:embed="rId7"/>
                <a:stretch>
                  <a:fillRect/>
                </a:stretch>
              </a:blipFill>
            </p:spPr>
            <p:txBody>
              <a:bodyPr/>
              <a:lstStyle/>
              <a:p>
                <a:r>
                  <a:rPr lang="ja-JP" altLang="en-US">
                    <a:noFill/>
                  </a:rPr>
                  <a:t> </a:t>
                </a:r>
              </a:p>
            </p:txBody>
          </p:sp>
        </mc:Fallback>
      </mc:AlternateContent>
      <p:sp>
        <p:nvSpPr>
          <p:cNvPr id="20" name="テキスト ボックス 19">
            <a:extLst>
              <a:ext uri="{FF2B5EF4-FFF2-40B4-BE49-F238E27FC236}">
                <a16:creationId xmlns:a16="http://schemas.microsoft.com/office/drawing/2014/main" id="{531355BE-942C-EB16-864D-B15DCBCC51C9}"/>
              </a:ext>
            </a:extLst>
          </p:cNvPr>
          <p:cNvSpPr txBox="1"/>
          <p:nvPr/>
        </p:nvSpPr>
        <p:spPr>
          <a:xfrm>
            <a:off x="4760719" y="138969"/>
            <a:ext cx="4113103" cy="584775"/>
          </a:xfrm>
          <a:prstGeom prst="rect">
            <a:avLst/>
          </a:prstGeom>
          <a:noFill/>
        </p:spPr>
        <p:txBody>
          <a:bodyPr wrap="square">
            <a:spAutoFit/>
          </a:bodyPr>
          <a:lstStyle/>
          <a:p>
            <a:pPr marL="457200" lvl="1" indent="0" algn="ctr">
              <a:buNone/>
            </a:pPr>
            <a:r>
              <a:rPr lang="ja-JP" altLang="en-US" sz="1600" dirty="0"/>
              <a:t>未照射モジュールの</a:t>
            </a:r>
            <a:endParaRPr lang="en-US" altLang="ja-JP" sz="1600" dirty="0"/>
          </a:p>
          <a:p>
            <a:pPr marL="457200" lvl="1" indent="0" algn="ctr">
              <a:buNone/>
            </a:pPr>
            <a:r>
              <a:rPr lang="ja-JP" altLang="en-US" sz="1600" dirty="0"/>
              <a:t>各チップの</a:t>
            </a:r>
            <a:r>
              <a:rPr lang="en-US" altLang="ja-JP" sz="1600" dirty="0"/>
              <a:t>In-time</a:t>
            </a:r>
            <a:r>
              <a:rPr lang="ja-JP" altLang="en-US" sz="1600" dirty="0"/>
              <a:t>閾値分布</a:t>
            </a:r>
            <a:endParaRPr lang="en-US" altLang="ja-JP" sz="1600" dirty="0"/>
          </a:p>
        </p:txBody>
      </p:sp>
      <p:sp>
        <p:nvSpPr>
          <p:cNvPr id="17" name="テキスト ボックス 16">
            <a:extLst>
              <a:ext uri="{FF2B5EF4-FFF2-40B4-BE49-F238E27FC236}">
                <a16:creationId xmlns:a16="http://schemas.microsoft.com/office/drawing/2014/main" id="{6BF775F4-942E-916D-CF82-4A0FBE546D64}"/>
              </a:ext>
            </a:extLst>
          </p:cNvPr>
          <p:cNvSpPr txBox="1"/>
          <p:nvPr/>
        </p:nvSpPr>
        <p:spPr>
          <a:xfrm>
            <a:off x="673368" y="6089798"/>
            <a:ext cx="4576712" cy="584775"/>
          </a:xfrm>
          <a:prstGeom prst="rect">
            <a:avLst/>
          </a:prstGeom>
          <a:noFill/>
        </p:spPr>
        <p:txBody>
          <a:bodyPr wrap="square">
            <a:spAutoFit/>
          </a:bodyPr>
          <a:lstStyle/>
          <a:p>
            <a:r>
              <a:rPr lang="en-US" altLang="ja-JP" sz="1600" dirty="0">
                <a:solidFill>
                  <a:srgbClr val="1E4667"/>
                </a:solidFill>
              </a:rPr>
              <a:t>3</a:t>
            </a:r>
            <a:r>
              <a:rPr lang="ja-JP" altLang="en-US" sz="1600" dirty="0">
                <a:solidFill>
                  <a:srgbClr val="1E4667"/>
                </a:solidFill>
              </a:rPr>
              <a:t>ピクセルすべてで収集電荷が</a:t>
            </a:r>
            <a:endParaRPr lang="en-US" altLang="ja-JP" sz="1600" dirty="0">
              <a:solidFill>
                <a:srgbClr val="1E4667"/>
              </a:solidFill>
            </a:endParaRPr>
          </a:p>
          <a:p>
            <a:r>
              <a:rPr lang="en-US" altLang="ja-JP" sz="1600" dirty="0">
                <a:solidFill>
                  <a:srgbClr val="1E4667"/>
                </a:solidFill>
              </a:rPr>
              <a:t>In-time</a:t>
            </a:r>
            <a:r>
              <a:rPr lang="ja-JP" altLang="en-US" sz="1600" dirty="0">
                <a:solidFill>
                  <a:srgbClr val="1E4667"/>
                </a:solidFill>
              </a:rPr>
              <a:t>閾値以下のとき検出できない</a:t>
            </a:r>
          </a:p>
        </p:txBody>
      </p:sp>
    </p:spTree>
    <p:extLst>
      <p:ext uri="{BB962C8B-B14F-4D97-AF65-F5344CB8AC3E}">
        <p14:creationId xmlns:p14="http://schemas.microsoft.com/office/powerpoint/2010/main" val="6813927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F538E1D-FD60-EEB4-88DF-59F9B6B9518A}"/>
              </a:ext>
            </a:extLst>
          </p:cNvPr>
          <p:cNvSpPr>
            <a:spLocks noGrp="1"/>
          </p:cNvSpPr>
          <p:nvPr>
            <p:ph type="title"/>
          </p:nvPr>
        </p:nvSpPr>
        <p:spPr/>
        <p:txBody>
          <a:bodyPr/>
          <a:lstStyle/>
          <a:p>
            <a:r>
              <a:rPr kumimoji="1" lang="ja-JP" altLang="en-US" dirty="0"/>
              <a:t>まとめ</a:t>
            </a:r>
          </a:p>
        </p:txBody>
      </p:sp>
      <mc:AlternateContent xmlns:mc="http://schemas.openxmlformats.org/markup-compatibility/2006">
        <mc:Choice xmlns:a14="http://schemas.microsoft.com/office/drawing/2010/main" Requires="a14">
          <p:sp>
            <p:nvSpPr>
              <p:cNvPr id="3" name="コンテンツ プレースホルダー 2">
                <a:extLst>
                  <a:ext uri="{FF2B5EF4-FFF2-40B4-BE49-F238E27FC236}">
                    <a16:creationId xmlns:a16="http://schemas.microsoft.com/office/drawing/2014/main" id="{A52153E7-0ABD-8260-148B-CD2836497F46}"/>
                  </a:ext>
                </a:extLst>
              </p:cNvPr>
              <p:cNvSpPr>
                <a:spLocks noGrp="1"/>
              </p:cNvSpPr>
              <p:nvPr>
                <p:ph idx="1"/>
              </p:nvPr>
            </p:nvSpPr>
            <p:spPr>
              <a:xfrm>
                <a:off x="438539" y="1371600"/>
                <a:ext cx="8582913" cy="5349876"/>
              </a:xfrm>
            </p:spPr>
            <p:txBody>
              <a:bodyPr>
                <a:normAutofit/>
              </a:bodyPr>
              <a:lstStyle/>
              <a:p>
                <a:endParaRPr lang="en-US" altLang="ja-JP" dirty="0"/>
              </a:p>
              <a:p>
                <a:r>
                  <a:rPr lang="ja-JP" altLang="en-US" dirty="0"/>
                  <a:t>ピクセル検出器の</a:t>
                </a:r>
                <a:r>
                  <a:rPr lang="en-US" altLang="ja-JP" dirty="0"/>
                  <a:t>In-time</a:t>
                </a:r>
                <a:r>
                  <a:rPr lang="ja-JP" altLang="en-US" dirty="0"/>
                  <a:t>閾値の評価手法を確立した</a:t>
                </a:r>
                <a:endParaRPr lang="en-US" altLang="ja-JP" dirty="0"/>
              </a:p>
              <a:p>
                <a:pPr marL="0" indent="0">
                  <a:buNone/>
                </a:pPr>
                <a:r>
                  <a:rPr lang="ja-JP" altLang="en-US" dirty="0"/>
                  <a:t>①トリガータイミングの最適化</a:t>
                </a:r>
                <a:endParaRPr lang="en-US" altLang="ja-JP" dirty="0"/>
              </a:p>
              <a:p>
                <a:pPr lvl="1"/>
                <a:r>
                  <a:rPr lang="ja-JP" altLang="en-US" b="1" dirty="0">
                    <a:solidFill>
                      <a:srgbClr val="2FA885"/>
                    </a:solidFill>
                  </a:rPr>
                  <a:t>各チップでトリガーのタイミングを最適化できた</a:t>
                </a:r>
                <a:endParaRPr lang="en-US" altLang="ja-JP" b="1" dirty="0">
                  <a:solidFill>
                    <a:srgbClr val="2FA885"/>
                  </a:solidFill>
                </a:endParaRPr>
              </a:p>
              <a:p>
                <a:pPr marL="0" indent="0">
                  <a:buNone/>
                </a:pPr>
                <a:r>
                  <a:rPr lang="ja-JP" altLang="en-US" dirty="0"/>
                  <a:t>②</a:t>
                </a:r>
                <a:r>
                  <a:rPr lang="en-US" altLang="ja-JP" dirty="0"/>
                  <a:t>In-time</a:t>
                </a:r>
                <a:r>
                  <a:rPr lang="ja-JP" altLang="en-US" dirty="0"/>
                  <a:t>閾値の測定</a:t>
                </a:r>
                <a:endParaRPr lang="en-US" altLang="ja-JP" dirty="0"/>
              </a:p>
              <a:p>
                <a:pPr lvl="1"/>
                <a:r>
                  <a:rPr kumimoji="1" lang="en-US" altLang="ja-JP" dirty="0"/>
                  <a:t>2000</a:t>
                </a:r>
                <a14:m>
                  <m:oMath xmlns:m="http://schemas.openxmlformats.org/officeDocument/2006/math">
                    <m:sSup>
                      <m:sSupPr>
                        <m:ctrlPr>
                          <a:rPr kumimoji="1" lang="en-US" altLang="ja-JP" i="1" smtClean="0">
                            <a:latin typeface="Cambria Math" panose="02040503050406030204" pitchFamily="18" charset="0"/>
                          </a:rPr>
                        </m:ctrlPr>
                      </m:sSupPr>
                      <m:e>
                        <m:r>
                          <a:rPr kumimoji="1" lang="en-US" altLang="ja-JP" b="0" i="1" smtClean="0">
                            <a:latin typeface="Cambria Math" panose="02040503050406030204" pitchFamily="18" charset="0"/>
                          </a:rPr>
                          <m:t>𝑒</m:t>
                        </m:r>
                      </m:e>
                      <m:sup>
                        <m:r>
                          <a:rPr kumimoji="1" lang="en-US" altLang="ja-JP" b="0" i="1" smtClean="0">
                            <a:latin typeface="Cambria Math" panose="02040503050406030204" pitchFamily="18" charset="0"/>
                          </a:rPr>
                          <m:t>−</m:t>
                        </m:r>
                      </m:sup>
                    </m:sSup>
                  </m:oMath>
                </a14:m>
                <a:r>
                  <a:rPr kumimoji="1" lang="ja-JP" altLang="en-US" dirty="0"/>
                  <a:t>に信号閾値を設定したときの</a:t>
                </a:r>
                <a:r>
                  <a:rPr kumimoji="1" lang="en-US" altLang="ja-JP" dirty="0"/>
                  <a:t>In-time</a:t>
                </a:r>
                <a:r>
                  <a:rPr kumimoji="1" lang="ja-JP" altLang="en-US" dirty="0"/>
                  <a:t>閾値は、未照射モジュールで</a:t>
                </a:r>
                <a:r>
                  <a:rPr lang="en-US" altLang="ja-JP" sz="2000" dirty="0"/>
                  <a:t>2139±40</a:t>
                </a:r>
                <a14:m>
                  <m:oMath xmlns:m="http://schemas.openxmlformats.org/officeDocument/2006/math">
                    <m:sSup>
                      <m:sSupPr>
                        <m:ctrlPr>
                          <a:rPr lang="en-US" altLang="ja-JP" i="1">
                            <a:latin typeface="Cambria Math" panose="02040503050406030204" pitchFamily="18" charset="0"/>
                          </a:rPr>
                        </m:ctrlPr>
                      </m:sSupPr>
                      <m:e>
                        <m:r>
                          <a:rPr lang="en-US" altLang="ja-JP" i="1">
                            <a:latin typeface="Cambria Math" panose="02040503050406030204" pitchFamily="18" charset="0"/>
                          </a:rPr>
                          <m:t>𝑒</m:t>
                        </m:r>
                      </m:e>
                      <m:sup>
                        <m:r>
                          <a:rPr lang="en-US" altLang="ja-JP" i="1">
                            <a:latin typeface="Cambria Math" panose="02040503050406030204" pitchFamily="18" charset="0"/>
                          </a:rPr>
                          <m:t>−</m:t>
                        </m:r>
                      </m:sup>
                    </m:sSup>
                    <m:r>
                      <a:rPr lang="en-US" altLang="ja-JP" i="1">
                        <a:latin typeface="Cambria Math" panose="02040503050406030204" pitchFamily="18" charset="0"/>
                      </a:rPr>
                      <m:t> </m:t>
                    </m:r>
                  </m:oMath>
                </a14:m>
                <a:r>
                  <a:rPr lang="en-US" altLang="ja-JP" sz="2000" dirty="0"/>
                  <a:t> </a:t>
                </a:r>
                <a:r>
                  <a:rPr kumimoji="1" lang="ja-JP" altLang="en-US" dirty="0"/>
                  <a:t>、照射後モジュール</a:t>
                </a:r>
                <a:r>
                  <a:rPr lang="ja-JP" altLang="en-US" dirty="0"/>
                  <a:t>で</a:t>
                </a:r>
                <a:r>
                  <a:rPr lang="en-US" altLang="ja-JP" sz="2000" dirty="0"/>
                  <a:t>2162±55</a:t>
                </a:r>
                <a14:m>
                  <m:oMath xmlns:m="http://schemas.openxmlformats.org/officeDocument/2006/math">
                    <m:sSup>
                      <m:sSupPr>
                        <m:ctrlPr>
                          <a:rPr lang="en-US" altLang="ja-JP" i="1" smtClean="0">
                            <a:latin typeface="Cambria Math" panose="02040503050406030204" pitchFamily="18" charset="0"/>
                          </a:rPr>
                        </m:ctrlPr>
                      </m:sSupPr>
                      <m:e>
                        <m:r>
                          <a:rPr lang="en-US" altLang="ja-JP" i="1">
                            <a:latin typeface="Cambria Math" panose="02040503050406030204" pitchFamily="18" charset="0"/>
                          </a:rPr>
                          <m:t>𝑒</m:t>
                        </m:r>
                      </m:e>
                      <m:sup>
                        <m:r>
                          <a:rPr lang="en-US" altLang="ja-JP" i="1">
                            <a:latin typeface="Cambria Math" panose="02040503050406030204" pitchFamily="18" charset="0"/>
                          </a:rPr>
                          <m:t>−</m:t>
                        </m:r>
                      </m:sup>
                    </m:sSup>
                  </m:oMath>
                </a14:m>
                <a:endParaRPr lang="en-US" altLang="ja-JP" dirty="0"/>
              </a:p>
              <a:p>
                <a:pPr lvl="1"/>
                <a:r>
                  <a:rPr kumimoji="1" lang="ja-JP" altLang="en-US" dirty="0"/>
                  <a:t>最も大きな</a:t>
                </a:r>
                <a:r>
                  <a:rPr kumimoji="1" lang="en-US" altLang="ja-JP" dirty="0"/>
                  <a:t>In-time</a:t>
                </a:r>
                <a:r>
                  <a:rPr kumimoji="1" lang="ja-JP" altLang="en-US" dirty="0"/>
                  <a:t>閾値である</a:t>
                </a:r>
                <a:r>
                  <a:rPr kumimoji="1" lang="en-US" altLang="ja-JP" dirty="0"/>
                  <a:t>2800</a:t>
                </a:r>
                <a14:m>
                  <m:oMath xmlns:m="http://schemas.openxmlformats.org/officeDocument/2006/math">
                    <m:sSup>
                      <m:sSupPr>
                        <m:ctrlPr>
                          <a:rPr kumimoji="1" lang="en-US" altLang="ja-JP" i="1" smtClean="0">
                            <a:latin typeface="Cambria Math" panose="02040503050406030204" pitchFamily="18" charset="0"/>
                          </a:rPr>
                        </m:ctrlPr>
                      </m:sSupPr>
                      <m:e>
                        <m:r>
                          <a:rPr kumimoji="1" lang="en-US" altLang="ja-JP" b="0" i="1" smtClean="0">
                            <a:latin typeface="Cambria Math" panose="02040503050406030204" pitchFamily="18" charset="0"/>
                          </a:rPr>
                          <m:t>𝑒</m:t>
                        </m:r>
                      </m:e>
                      <m:sup>
                        <m:r>
                          <a:rPr kumimoji="1" lang="en-US" altLang="ja-JP" b="0" i="1" smtClean="0">
                            <a:latin typeface="Cambria Math" panose="02040503050406030204" pitchFamily="18" charset="0"/>
                          </a:rPr>
                          <m:t>−</m:t>
                        </m:r>
                      </m:sup>
                    </m:sSup>
                    <m:r>
                      <a:rPr lang="ja-JP" altLang="en-US" i="1">
                        <a:latin typeface="Cambria Math" panose="02040503050406030204" pitchFamily="18" charset="0"/>
                      </a:rPr>
                      <m:t>を</m:t>
                    </m:r>
                  </m:oMath>
                </a14:m>
                <a:r>
                  <a:rPr lang="ja-JP" altLang="en-US" dirty="0"/>
                  <a:t>想定しても、検出できないイベントの割合は</a:t>
                </a:r>
                <a:r>
                  <a:rPr lang="en-US" altLang="ja-JP" dirty="0"/>
                  <a:t>0.3~3%</a:t>
                </a:r>
                <a:r>
                  <a:rPr lang="ja-JP" altLang="en-US" dirty="0"/>
                  <a:t>であり、</a:t>
                </a:r>
                <a:r>
                  <a:rPr lang="ja-JP" altLang="en-US" b="1" dirty="0">
                    <a:solidFill>
                      <a:srgbClr val="2FA885"/>
                    </a:solidFill>
                  </a:rPr>
                  <a:t>飛跡検出劣化への影響は小さい</a:t>
                </a:r>
                <a:endParaRPr lang="en-US" altLang="ja-JP" b="1" dirty="0">
                  <a:solidFill>
                    <a:srgbClr val="2FA885"/>
                  </a:solidFill>
                </a:endParaRPr>
              </a:p>
              <a:p>
                <a:pPr lvl="1"/>
                <a:endParaRPr lang="en-US" altLang="ja-JP" dirty="0"/>
              </a:p>
              <a:p>
                <a:pPr marL="457200" lvl="1" indent="0">
                  <a:buNone/>
                </a:pPr>
                <a:r>
                  <a:rPr lang="ja-JP" altLang="en-US" dirty="0"/>
                  <a:t>チップ内の</a:t>
                </a:r>
                <a:r>
                  <a:rPr lang="en-US" altLang="ja-JP" dirty="0"/>
                  <a:t>Delay</a:t>
                </a:r>
                <a:r>
                  <a:rPr lang="ja-JP" altLang="en-US" dirty="0"/>
                  <a:t>分布や</a:t>
                </a:r>
                <a:r>
                  <a:rPr lang="en-US" altLang="ja-JP" dirty="0"/>
                  <a:t>In-time</a:t>
                </a:r>
                <a:r>
                  <a:rPr lang="ja-JP" altLang="en-US" dirty="0"/>
                  <a:t>閾値分布はこの測定で明らかにされた。原因は読み出し</a:t>
                </a:r>
                <a:r>
                  <a:rPr lang="en-US" altLang="ja-JP" dirty="0"/>
                  <a:t>ASIC</a:t>
                </a:r>
                <a:r>
                  <a:rPr lang="ja-JP" altLang="en-US" dirty="0"/>
                  <a:t>にあり、その解明が必要とされる</a:t>
                </a:r>
                <a:endParaRPr kumimoji="1" lang="en-US" altLang="ja-JP" dirty="0"/>
              </a:p>
            </p:txBody>
          </p:sp>
        </mc:Choice>
        <mc:Fallback>
          <p:sp>
            <p:nvSpPr>
              <p:cNvPr id="3" name="コンテンツ プレースホルダー 2">
                <a:extLst>
                  <a:ext uri="{FF2B5EF4-FFF2-40B4-BE49-F238E27FC236}">
                    <a16:creationId xmlns:a16="http://schemas.microsoft.com/office/drawing/2014/main" id="{A52153E7-0ABD-8260-148B-CD2836497F46}"/>
                  </a:ext>
                </a:extLst>
              </p:cNvPr>
              <p:cNvSpPr>
                <a:spLocks noGrp="1" noRot="1" noChangeAspect="1" noMove="1" noResize="1" noEditPoints="1" noAdjustHandles="1" noChangeArrowheads="1" noChangeShapeType="1" noTextEdit="1"/>
              </p:cNvSpPr>
              <p:nvPr>
                <p:ph idx="1"/>
              </p:nvPr>
            </p:nvSpPr>
            <p:spPr>
              <a:xfrm>
                <a:off x="438539" y="1371600"/>
                <a:ext cx="8582913" cy="5349876"/>
              </a:xfrm>
              <a:blipFill>
                <a:blip r:embed="rId2"/>
                <a:stretch>
                  <a:fillRect l="-1136" r="-710"/>
                </a:stretch>
              </a:blipFill>
            </p:spPr>
            <p:txBody>
              <a:bodyPr/>
              <a:lstStyle/>
              <a:p>
                <a:r>
                  <a:rPr lang="ja-JP" altLang="en-US">
                    <a:noFill/>
                  </a:rPr>
                  <a:t> </a:t>
                </a:r>
              </a:p>
            </p:txBody>
          </p:sp>
        </mc:Fallback>
      </mc:AlternateContent>
      <p:sp>
        <p:nvSpPr>
          <p:cNvPr id="4" name="スライド番号プレースホルダー 3">
            <a:extLst>
              <a:ext uri="{FF2B5EF4-FFF2-40B4-BE49-F238E27FC236}">
                <a16:creationId xmlns:a16="http://schemas.microsoft.com/office/drawing/2014/main" id="{EE808BAF-0AD3-A799-9A4D-58ECD7C47FA1}"/>
              </a:ext>
            </a:extLst>
          </p:cNvPr>
          <p:cNvSpPr>
            <a:spLocks noGrp="1"/>
          </p:cNvSpPr>
          <p:nvPr>
            <p:ph type="sldNum" sz="quarter" idx="12"/>
          </p:nvPr>
        </p:nvSpPr>
        <p:spPr/>
        <p:txBody>
          <a:bodyPr/>
          <a:lstStyle/>
          <a:p>
            <a:fld id="{79EB67E4-271D-4F57-8F1E-BEB350039929}" type="slidenum">
              <a:rPr lang="ja-JP" altLang="en-US" smtClean="0"/>
              <a:pPr/>
              <a:t>14</a:t>
            </a:fld>
            <a:endParaRPr lang="ja-JP" altLang="en-US" dirty="0"/>
          </a:p>
        </p:txBody>
      </p:sp>
    </p:spTree>
    <p:extLst>
      <p:ext uri="{BB962C8B-B14F-4D97-AF65-F5344CB8AC3E}">
        <p14:creationId xmlns:p14="http://schemas.microsoft.com/office/powerpoint/2010/main" val="32768486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F048473-0FDF-8437-7E51-43E982518D45}"/>
              </a:ext>
            </a:extLst>
          </p:cNvPr>
          <p:cNvSpPr>
            <a:spLocks noGrp="1"/>
          </p:cNvSpPr>
          <p:nvPr>
            <p:ph type="title"/>
          </p:nvPr>
        </p:nvSpPr>
        <p:spPr/>
        <p:txBody>
          <a:bodyPr>
            <a:normAutofit/>
          </a:bodyPr>
          <a:lstStyle/>
          <a:p>
            <a:r>
              <a:rPr lang="ja-JP" altLang="en-US" dirty="0"/>
              <a:t>検出効率に与える影響の考察</a:t>
            </a:r>
            <a:endParaRPr kumimoji="1" lang="ja-JP" altLang="en-US" dirty="0"/>
          </a:p>
        </p:txBody>
      </p:sp>
      <p:sp>
        <p:nvSpPr>
          <p:cNvPr id="3" name="コンテンツ プレースホルダー 2">
            <a:extLst>
              <a:ext uri="{FF2B5EF4-FFF2-40B4-BE49-F238E27FC236}">
                <a16:creationId xmlns:a16="http://schemas.microsoft.com/office/drawing/2014/main" id="{816E4DFB-A8AD-B778-7B21-35F841771992}"/>
              </a:ext>
            </a:extLst>
          </p:cNvPr>
          <p:cNvSpPr>
            <a:spLocks noGrp="1"/>
          </p:cNvSpPr>
          <p:nvPr>
            <p:ph idx="1"/>
          </p:nvPr>
        </p:nvSpPr>
        <p:spPr>
          <a:xfrm>
            <a:off x="190111" y="1371600"/>
            <a:ext cx="5036105" cy="5349876"/>
          </a:xfrm>
        </p:spPr>
        <p:txBody>
          <a:bodyPr/>
          <a:lstStyle/>
          <a:p>
            <a:r>
              <a:rPr lang="ja-JP" altLang="en-US" dirty="0"/>
              <a:t>最大の</a:t>
            </a:r>
            <a:r>
              <a:rPr lang="en-US" altLang="ja-JP" dirty="0"/>
              <a:t>In-time</a:t>
            </a:r>
            <a:r>
              <a:rPr lang="ja-JP" altLang="en-US" dirty="0"/>
              <a:t>閾値は</a:t>
            </a:r>
            <a:r>
              <a:rPr lang="en-US" altLang="ja-JP" dirty="0"/>
              <a:t>2800e</a:t>
            </a:r>
            <a:r>
              <a:rPr lang="ja-JP" altLang="en-US" dirty="0"/>
              <a:t>とする。</a:t>
            </a:r>
            <a:endParaRPr kumimoji="1" lang="en-US" altLang="ja-JP" dirty="0"/>
          </a:p>
          <a:p>
            <a:r>
              <a:rPr kumimoji="1" lang="en-US" altLang="ja-JP" dirty="0"/>
              <a:t>Intime</a:t>
            </a:r>
            <a:r>
              <a:rPr kumimoji="1" lang="ja-JP" altLang="en-US" dirty="0"/>
              <a:t>閾値</a:t>
            </a:r>
            <a:r>
              <a:rPr kumimoji="1" lang="en-US" altLang="ja-JP" dirty="0"/>
              <a:t>2800e</a:t>
            </a:r>
            <a:r>
              <a:rPr lang="ja-JP" altLang="en-US" dirty="0"/>
              <a:t>で</a:t>
            </a:r>
            <a:r>
              <a:rPr lang="ja-JP" altLang="en-US" b="1" dirty="0">
                <a:solidFill>
                  <a:srgbClr val="2FA885"/>
                </a:solidFill>
              </a:rPr>
              <a:t>検出できないイベントの発生割合</a:t>
            </a:r>
            <a:r>
              <a:rPr lang="ja-JP" altLang="en-US" dirty="0"/>
              <a:t>を</a:t>
            </a:r>
            <a:r>
              <a:rPr kumimoji="1" lang="ja-JP" altLang="en-US" dirty="0"/>
              <a:t>考える</a:t>
            </a:r>
            <a:endParaRPr kumimoji="1" lang="en-US" altLang="ja-JP" dirty="0"/>
          </a:p>
          <a:p>
            <a:pPr marL="0" indent="0">
              <a:buNone/>
            </a:pPr>
            <a:endParaRPr lang="en-US" altLang="ja-JP" dirty="0"/>
          </a:p>
          <a:p>
            <a:r>
              <a:rPr lang="en-US" altLang="ja-JP" dirty="0"/>
              <a:t>3</a:t>
            </a:r>
            <a:r>
              <a:rPr lang="ja-JP" altLang="en-US" dirty="0"/>
              <a:t>つのステップで考察</a:t>
            </a:r>
            <a:endParaRPr lang="en-US" altLang="ja-JP" dirty="0"/>
          </a:p>
          <a:p>
            <a:pPr lvl="1"/>
            <a:endParaRPr lang="en-US" altLang="ja-JP" dirty="0"/>
          </a:p>
          <a:p>
            <a:pPr lvl="1"/>
            <a:endParaRPr lang="en-US" altLang="ja-JP" dirty="0"/>
          </a:p>
          <a:p>
            <a:pPr lvl="1"/>
            <a:endParaRPr lang="en-US" altLang="ja-JP" dirty="0"/>
          </a:p>
          <a:p>
            <a:pPr lvl="1"/>
            <a:endParaRPr lang="en-US" altLang="ja-JP" dirty="0"/>
          </a:p>
          <a:p>
            <a:pPr lvl="1"/>
            <a:endParaRPr lang="en-US" altLang="ja-JP" dirty="0"/>
          </a:p>
          <a:p>
            <a:pPr lvl="1"/>
            <a:endParaRPr lang="en-US" altLang="ja-JP" dirty="0"/>
          </a:p>
          <a:p>
            <a:endParaRPr kumimoji="1" lang="ja-JP" altLang="en-US" dirty="0"/>
          </a:p>
        </p:txBody>
      </p:sp>
      <p:sp>
        <p:nvSpPr>
          <p:cNvPr id="4" name="スライド番号プレースホルダー 3">
            <a:extLst>
              <a:ext uri="{FF2B5EF4-FFF2-40B4-BE49-F238E27FC236}">
                <a16:creationId xmlns:a16="http://schemas.microsoft.com/office/drawing/2014/main" id="{D94EA5AC-CB6A-705D-5809-A485B3D8BB13}"/>
              </a:ext>
            </a:extLst>
          </p:cNvPr>
          <p:cNvSpPr>
            <a:spLocks noGrp="1"/>
          </p:cNvSpPr>
          <p:nvPr>
            <p:ph type="sldNum" sz="quarter" idx="12"/>
          </p:nvPr>
        </p:nvSpPr>
        <p:spPr/>
        <p:txBody>
          <a:bodyPr/>
          <a:lstStyle/>
          <a:p>
            <a:fld id="{79EB67E4-271D-4F57-8F1E-BEB350039929}" type="slidenum">
              <a:rPr lang="ja-JP" altLang="en-US" smtClean="0"/>
              <a:pPr/>
              <a:t>15</a:t>
            </a:fld>
            <a:endParaRPr lang="ja-JP" altLang="en-US" dirty="0"/>
          </a:p>
        </p:txBody>
      </p:sp>
      <p:pic>
        <p:nvPicPr>
          <p:cNvPr id="8" name="図 7" descr="ダイアグラム&#10;&#10;自動的に生成された説明">
            <a:extLst>
              <a:ext uri="{FF2B5EF4-FFF2-40B4-BE49-F238E27FC236}">
                <a16:creationId xmlns:a16="http://schemas.microsoft.com/office/drawing/2014/main" id="{C870E6BF-D104-DDE0-CB73-499A9DDA30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0000" y="4207635"/>
            <a:ext cx="3696327" cy="2050976"/>
          </a:xfrm>
          <a:prstGeom prst="rect">
            <a:avLst/>
          </a:prstGeom>
        </p:spPr>
      </p:pic>
      <p:sp>
        <p:nvSpPr>
          <p:cNvPr id="11" name="コンテンツ プレースホルダー 4">
            <a:extLst>
              <a:ext uri="{FF2B5EF4-FFF2-40B4-BE49-F238E27FC236}">
                <a16:creationId xmlns:a16="http://schemas.microsoft.com/office/drawing/2014/main" id="{DC317D51-41E8-FF8D-B153-326431D74AC8}"/>
              </a:ext>
            </a:extLst>
          </p:cNvPr>
          <p:cNvSpPr>
            <a:spLocks noGrp="1"/>
          </p:cNvSpPr>
          <p:nvPr>
            <p:ph sz="quarter" idx="13"/>
          </p:nvPr>
        </p:nvSpPr>
        <p:spPr>
          <a:xfrm>
            <a:off x="294729" y="293238"/>
            <a:ext cx="5445814" cy="297199"/>
          </a:xfrm>
        </p:spPr>
        <p:txBody>
          <a:bodyPr/>
          <a:lstStyle/>
          <a:p>
            <a:r>
              <a:rPr kumimoji="1" lang="ja-JP" altLang="en-US" dirty="0"/>
              <a:t>②</a:t>
            </a:r>
            <a:r>
              <a:rPr kumimoji="1" lang="en-US" altLang="ja-JP" dirty="0"/>
              <a:t>Intime</a:t>
            </a:r>
            <a:r>
              <a:rPr kumimoji="1" lang="ja-JP" altLang="en-US" dirty="0"/>
              <a:t>閾値の測定</a:t>
            </a:r>
          </a:p>
        </p:txBody>
      </p:sp>
      <p:sp>
        <p:nvSpPr>
          <p:cNvPr id="9" name="テキスト ボックス 8">
            <a:extLst>
              <a:ext uri="{FF2B5EF4-FFF2-40B4-BE49-F238E27FC236}">
                <a16:creationId xmlns:a16="http://schemas.microsoft.com/office/drawing/2014/main" id="{56CEC7FB-9D91-E603-CF23-EF3C328784C1}"/>
              </a:ext>
            </a:extLst>
          </p:cNvPr>
          <p:cNvSpPr txBox="1"/>
          <p:nvPr/>
        </p:nvSpPr>
        <p:spPr>
          <a:xfrm>
            <a:off x="1051127" y="3592082"/>
            <a:ext cx="3171825" cy="615553"/>
          </a:xfrm>
          <a:prstGeom prst="rect">
            <a:avLst/>
          </a:prstGeom>
          <a:noFill/>
        </p:spPr>
        <p:txBody>
          <a:bodyPr wrap="square" rtlCol="0">
            <a:spAutoFit/>
          </a:bodyPr>
          <a:lstStyle/>
          <a:p>
            <a:pPr algn="ctr"/>
            <a:r>
              <a:rPr kumimoji="1" lang="ja-JP" altLang="en-US" b="1" u="sng" dirty="0"/>
              <a:t>①</a:t>
            </a:r>
            <a:r>
              <a:rPr kumimoji="1" lang="en-US" altLang="ja-JP" b="1" u="sng" dirty="0"/>
              <a:t>3</a:t>
            </a:r>
            <a:r>
              <a:rPr kumimoji="1" lang="ja-JP" altLang="en-US" b="1" u="sng" dirty="0"/>
              <a:t>ピクセル間での電荷共有</a:t>
            </a:r>
            <a:endParaRPr kumimoji="1" lang="en-US" altLang="ja-JP" b="1" u="sng" dirty="0"/>
          </a:p>
          <a:p>
            <a:pPr algn="ctr"/>
            <a:r>
              <a:rPr kumimoji="1" lang="ja-JP" altLang="en-US" sz="1600" dirty="0"/>
              <a:t>最大で全イベントの</a:t>
            </a:r>
            <a:r>
              <a:rPr kumimoji="1" lang="en-US" altLang="ja-JP" sz="1600" dirty="0"/>
              <a:t>8.3%</a:t>
            </a:r>
            <a:r>
              <a:rPr kumimoji="1" lang="ja-JP" altLang="en-US" sz="1600" dirty="0"/>
              <a:t>発生</a:t>
            </a:r>
          </a:p>
        </p:txBody>
      </p:sp>
      <p:pic>
        <p:nvPicPr>
          <p:cNvPr id="15" name="図 14" descr="グラフ, ヒストグラム&#10;&#10;自動的に生成された説明">
            <a:extLst>
              <a:ext uri="{FF2B5EF4-FFF2-40B4-BE49-F238E27FC236}">
                <a16:creationId xmlns:a16="http://schemas.microsoft.com/office/drawing/2014/main" id="{6463AEF5-9610-0930-928B-2AB7F6F7F5FB}"/>
              </a:ext>
            </a:extLst>
          </p:cNvPr>
          <p:cNvPicPr>
            <a:picLocks noChangeAspect="1"/>
          </p:cNvPicPr>
          <p:nvPr/>
        </p:nvPicPr>
        <p:blipFill rotWithShape="1">
          <a:blip r:embed="rId3">
            <a:extLst>
              <a:ext uri="{28A0092B-C50C-407E-A947-70E740481C1C}">
                <a14:useLocalDpi xmlns:a14="http://schemas.microsoft.com/office/drawing/2010/main" val="0"/>
              </a:ext>
            </a:extLst>
          </a:blip>
          <a:srcRect l="50000"/>
          <a:stretch/>
        </p:blipFill>
        <p:spPr>
          <a:xfrm>
            <a:off x="5381573" y="4207635"/>
            <a:ext cx="3131101" cy="2161592"/>
          </a:xfrm>
          <a:prstGeom prst="rect">
            <a:avLst/>
          </a:prstGeom>
        </p:spPr>
      </p:pic>
      <p:sp>
        <p:nvSpPr>
          <p:cNvPr id="16" name="テキスト ボックス 15">
            <a:extLst>
              <a:ext uri="{FF2B5EF4-FFF2-40B4-BE49-F238E27FC236}">
                <a16:creationId xmlns:a16="http://schemas.microsoft.com/office/drawing/2014/main" id="{10F997BE-5603-F348-4451-190B7AF85812}"/>
              </a:ext>
            </a:extLst>
          </p:cNvPr>
          <p:cNvSpPr txBox="1"/>
          <p:nvPr/>
        </p:nvSpPr>
        <p:spPr>
          <a:xfrm>
            <a:off x="5226216" y="3386167"/>
            <a:ext cx="3441213" cy="861774"/>
          </a:xfrm>
          <a:prstGeom prst="rect">
            <a:avLst/>
          </a:prstGeom>
          <a:noFill/>
        </p:spPr>
        <p:txBody>
          <a:bodyPr wrap="square">
            <a:spAutoFit/>
          </a:bodyPr>
          <a:lstStyle/>
          <a:p>
            <a:pPr algn="ctr"/>
            <a:r>
              <a:rPr lang="ja-JP" altLang="en-US" sz="1600" b="1" u="sng" dirty="0"/>
              <a:t>②ピクセルあたりの</a:t>
            </a:r>
            <a:endParaRPr lang="en-US" altLang="ja-JP" sz="1600" b="1" u="sng" dirty="0"/>
          </a:p>
          <a:p>
            <a:pPr algn="ctr"/>
            <a:r>
              <a:rPr lang="en-US" altLang="ja-JP" sz="1600" b="1" u="sng" dirty="0"/>
              <a:t>MIP</a:t>
            </a:r>
            <a:r>
              <a:rPr lang="ja-JP" altLang="en-US" sz="1600" b="1" u="sng" dirty="0"/>
              <a:t>のエネルギー損失分布</a:t>
            </a:r>
            <a:endParaRPr lang="en-US" altLang="ja-JP" sz="1600" b="1" u="sng" dirty="0"/>
          </a:p>
          <a:p>
            <a:pPr algn="ctr"/>
            <a:r>
              <a:rPr lang="en-US" altLang="ja-JP" sz="1600" dirty="0"/>
              <a:t>(MPV=250[eV/um], σ=45[eV/um])</a:t>
            </a:r>
            <a:endParaRPr lang="ja-JP" altLang="en-US" sz="1600" dirty="0"/>
          </a:p>
        </p:txBody>
      </p:sp>
      <p:sp>
        <p:nvSpPr>
          <p:cNvPr id="17" name="テキスト ボックス 16">
            <a:extLst>
              <a:ext uri="{FF2B5EF4-FFF2-40B4-BE49-F238E27FC236}">
                <a16:creationId xmlns:a16="http://schemas.microsoft.com/office/drawing/2014/main" id="{5A5089A0-9DCE-DF38-AFA1-CA7BF5DC479D}"/>
              </a:ext>
            </a:extLst>
          </p:cNvPr>
          <p:cNvSpPr txBox="1"/>
          <p:nvPr/>
        </p:nvSpPr>
        <p:spPr>
          <a:xfrm>
            <a:off x="4558054" y="6287950"/>
            <a:ext cx="2806690" cy="523220"/>
          </a:xfrm>
          <a:prstGeom prst="rect">
            <a:avLst/>
          </a:prstGeom>
          <a:noFill/>
        </p:spPr>
        <p:txBody>
          <a:bodyPr wrap="square" rtlCol="0">
            <a:spAutoFit/>
          </a:bodyPr>
          <a:lstStyle/>
          <a:p>
            <a:r>
              <a:rPr kumimoji="1" lang="ja-JP" altLang="en-US" sz="1400" b="1" dirty="0">
                <a:solidFill>
                  <a:srgbClr val="FF0000"/>
                </a:solidFill>
              </a:rPr>
              <a:t>検出できないイベント</a:t>
            </a:r>
            <a:endParaRPr kumimoji="1" lang="en-US" altLang="ja-JP" sz="1400" b="1" dirty="0">
              <a:solidFill>
                <a:srgbClr val="FF0000"/>
              </a:solidFill>
            </a:endParaRPr>
          </a:p>
          <a:p>
            <a:r>
              <a:rPr kumimoji="1" lang="en-US" altLang="ja-JP" sz="1400" b="1" dirty="0">
                <a:solidFill>
                  <a:srgbClr val="FF0000"/>
                </a:solidFill>
              </a:rPr>
              <a:t>(charge&lt;2800e)</a:t>
            </a:r>
            <a:r>
              <a:rPr kumimoji="1" lang="ja-JP" altLang="en-US" sz="1400" b="1" dirty="0">
                <a:solidFill>
                  <a:srgbClr val="FF0000"/>
                </a:solidFill>
              </a:rPr>
              <a:t>の割合</a:t>
            </a:r>
            <a:r>
              <a:rPr kumimoji="1" lang="en-US" altLang="ja-JP" sz="1400" b="1" dirty="0">
                <a:solidFill>
                  <a:srgbClr val="FF0000"/>
                </a:solidFill>
              </a:rPr>
              <a:t>=9.1%</a:t>
            </a:r>
            <a:endParaRPr kumimoji="1" lang="ja-JP" altLang="en-US" sz="1400" b="1" dirty="0">
              <a:solidFill>
                <a:srgbClr val="FF0000"/>
              </a:solidFill>
            </a:endParaRPr>
          </a:p>
        </p:txBody>
      </p:sp>
      <p:cxnSp>
        <p:nvCxnSpPr>
          <p:cNvPr id="18" name="直線矢印コネクタ 17">
            <a:extLst>
              <a:ext uri="{FF2B5EF4-FFF2-40B4-BE49-F238E27FC236}">
                <a16:creationId xmlns:a16="http://schemas.microsoft.com/office/drawing/2014/main" id="{4F111699-7AA4-ECAD-D3D6-A87CB5370D29}"/>
              </a:ext>
            </a:extLst>
          </p:cNvPr>
          <p:cNvCxnSpPr/>
          <p:nvPr/>
        </p:nvCxnSpPr>
        <p:spPr>
          <a:xfrm flipV="1">
            <a:off x="5716839" y="5921566"/>
            <a:ext cx="584462" cy="366384"/>
          </a:xfrm>
          <a:prstGeom prst="straightConnector1">
            <a:avLst/>
          </a:prstGeom>
          <a:ln w="28575">
            <a:solidFill>
              <a:srgbClr val="FF000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19" name="図 18" descr="グラフ, ヒストグラム&#10;&#10;自動的に生成された説明">
            <a:extLst>
              <a:ext uri="{FF2B5EF4-FFF2-40B4-BE49-F238E27FC236}">
                <a16:creationId xmlns:a16="http://schemas.microsoft.com/office/drawing/2014/main" id="{D3777C5A-7237-7121-B881-57C4FDE097B0}"/>
              </a:ext>
            </a:extLst>
          </p:cNvPr>
          <p:cNvPicPr>
            <a:picLocks noChangeAspect="1"/>
          </p:cNvPicPr>
          <p:nvPr/>
        </p:nvPicPr>
        <p:blipFill rotWithShape="1">
          <a:blip r:embed="rId4">
            <a:extLst>
              <a:ext uri="{28A0092B-C50C-407E-A947-70E740481C1C}">
                <a14:useLocalDpi xmlns:a14="http://schemas.microsoft.com/office/drawing/2010/main" val="0"/>
              </a:ext>
            </a:extLst>
          </a:blip>
          <a:srcRect l="51968"/>
          <a:stretch/>
        </p:blipFill>
        <p:spPr>
          <a:xfrm>
            <a:off x="5607778" y="1133668"/>
            <a:ext cx="3352960" cy="2162805"/>
          </a:xfrm>
          <a:prstGeom prst="rect">
            <a:avLst/>
          </a:prstGeom>
        </p:spPr>
      </p:pic>
      <p:cxnSp>
        <p:nvCxnSpPr>
          <p:cNvPr id="6" name="直線コネクタ 5">
            <a:extLst>
              <a:ext uri="{FF2B5EF4-FFF2-40B4-BE49-F238E27FC236}">
                <a16:creationId xmlns:a16="http://schemas.microsoft.com/office/drawing/2014/main" id="{AC1B91AD-2060-580E-509F-AB14F93BD110}"/>
              </a:ext>
            </a:extLst>
          </p:cNvPr>
          <p:cNvCxnSpPr/>
          <p:nvPr/>
        </p:nvCxnSpPr>
        <p:spPr>
          <a:xfrm>
            <a:off x="8394052" y="1913641"/>
            <a:ext cx="0" cy="1036949"/>
          </a:xfrm>
          <a:prstGeom prst="line">
            <a:avLst/>
          </a:prstGeom>
          <a:ln w="28575">
            <a:solidFill>
              <a:srgbClr val="1E4667"/>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0" name="直線矢印コネクタ 9">
            <a:extLst>
              <a:ext uri="{FF2B5EF4-FFF2-40B4-BE49-F238E27FC236}">
                <a16:creationId xmlns:a16="http://schemas.microsoft.com/office/drawing/2014/main" id="{9265D646-FEFA-196D-797C-35A7A60C6714}"/>
              </a:ext>
            </a:extLst>
          </p:cNvPr>
          <p:cNvCxnSpPr/>
          <p:nvPr/>
        </p:nvCxnSpPr>
        <p:spPr>
          <a:xfrm>
            <a:off x="8394052" y="2168165"/>
            <a:ext cx="273377" cy="0"/>
          </a:xfrm>
          <a:prstGeom prst="straightConnector1">
            <a:avLst/>
          </a:prstGeom>
          <a:ln>
            <a:solidFill>
              <a:srgbClr val="1E4667"/>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2" name="テキスト ボックス 11">
            <a:extLst>
              <a:ext uri="{FF2B5EF4-FFF2-40B4-BE49-F238E27FC236}">
                <a16:creationId xmlns:a16="http://schemas.microsoft.com/office/drawing/2014/main" id="{0F6962E8-7D2A-F9EE-5C1D-845F37FCC4DA}"/>
              </a:ext>
            </a:extLst>
          </p:cNvPr>
          <p:cNvSpPr txBox="1"/>
          <p:nvPr/>
        </p:nvSpPr>
        <p:spPr>
          <a:xfrm>
            <a:off x="7969846" y="1619755"/>
            <a:ext cx="848411" cy="307777"/>
          </a:xfrm>
          <a:prstGeom prst="rect">
            <a:avLst/>
          </a:prstGeom>
          <a:noFill/>
        </p:spPr>
        <p:txBody>
          <a:bodyPr wrap="square" rtlCol="0">
            <a:spAutoFit/>
          </a:bodyPr>
          <a:lstStyle/>
          <a:p>
            <a:r>
              <a:rPr kumimoji="1" lang="en-US" altLang="ja-JP" sz="1400" b="1" dirty="0">
                <a:solidFill>
                  <a:srgbClr val="1E4667"/>
                </a:solidFill>
              </a:rPr>
              <a:t>5%</a:t>
            </a:r>
            <a:r>
              <a:rPr kumimoji="1" lang="ja-JP" altLang="en-US" sz="1400" b="1" dirty="0">
                <a:solidFill>
                  <a:srgbClr val="1E4667"/>
                </a:solidFill>
              </a:rPr>
              <a:t>以下</a:t>
            </a:r>
          </a:p>
        </p:txBody>
      </p:sp>
    </p:spTree>
    <p:extLst>
      <p:ext uri="{BB962C8B-B14F-4D97-AF65-F5344CB8AC3E}">
        <p14:creationId xmlns:p14="http://schemas.microsoft.com/office/powerpoint/2010/main" val="30246486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コンテンツ プレースホルダー 2">
            <a:extLst>
              <a:ext uri="{FF2B5EF4-FFF2-40B4-BE49-F238E27FC236}">
                <a16:creationId xmlns:a16="http://schemas.microsoft.com/office/drawing/2014/main" id="{53A8C709-E61F-C3E4-732C-33B0BF441B08}"/>
              </a:ext>
            </a:extLst>
          </p:cNvPr>
          <p:cNvSpPr txBox="1">
            <a:spLocks/>
          </p:cNvSpPr>
          <p:nvPr/>
        </p:nvSpPr>
        <p:spPr>
          <a:xfrm>
            <a:off x="507353" y="1371600"/>
            <a:ext cx="8129296" cy="47404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400" kern="1200">
                <a:solidFill>
                  <a:srgbClr val="1E4667"/>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000" kern="1200">
                <a:solidFill>
                  <a:srgbClr val="1E4667"/>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1E4667"/>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600" kern="1200">
                <a:solidFill>
                  <a:srgbClr val="1E4667"/>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600" kern="1200">
                <a:solidFill>
                  <a:srgbClr val="1E4667"/>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b="1" u="sng" dirty="0"/>
              <a:t>③電荷収集効率が小さい場合</a:t>
            </a:r>
            <a:endParaRPr lang="en-US" altLang="ja-JP" b="1" u="sng" dirty="0"/>
          </a:p>
          <a:p>
            <a:pPr marL="0" indent="0">
              <a:buNone/>
            </a:pPr>
            <a:r>
              <a:rPr lang="ja-JP" altLang="en-US" sz="2000" dirty="0"/>
              <a:t>放射線損傷で電荷収集効率が落ちる</a:t>
            </a:r>
            <a:endParaRPr lang="en-US" altLang="ja-JP" sz="2000" dirty="0"/>
          </a:p>
          <a:p>
            <a:endParaRPr lang="en-US" altLang="ja-JP" dirty="0"/>
          </a:p>
          <a:p>
            <a:endParaRPr lang="en-US" altLang="ja-JP" dirty="0"/>
          </a:p>
          <a:p>
            <a:pPr marL="0" indent="0">
              <a:buNone/>
            </a:pPr>
            <a:endParaRPr lang="en-US" altLang="ja-JP" sz="1400" dirty="0"/>
          </a:p>
          <a:p>
            <a:pPr marL="0" indent="0">
              <a:buNone/>
            </a:pPr>
            <a:endParaRPr lang="en-US" altLang="ja-JP" sz="1400" dirty="0"/>
          </a:p>
          <a:p>
            <a:pPr>
              <a:buFont typeface="Wingdings" panose="05000000000000000000" pitchFamily="2" charset="2"/>
              <a:buChar char="Ø"/>
            </a:pPr>
            <a:r>
              <a:rPr lang="ja-JP" altLang="en-US" dirty="0"/>
              <a:t>検出できないイベントの割合の概算</a:t>
            </a:r>
            <a:endParaRPr lang="en-US" altLang="ja-JP" dirty="0"/>
          </a:p>
          <a:p>
            <a:pPr marL="457200" lvl="1" indent="0">
              <a:buNone/>
            </a:pPr>
            <a:r>
              <a:rPr lang="ja-JP" altLang="en-US" dirty="0"/>
              <a:t>①</a:t>
            </a:r>
            <a:r>
              <a:rPr lang="en-US" altLang="ja-JP" dirty="0"/>
              <a:t>3</a:t>
            </a:r>
            <a:r>
              <a:rPr lang="ja-JP" altLang="en-US" dirty="0"/>
              <a:t>ピクセル間の電荷共有が起こる確率：最大で</a:t>
            </a:r>
            <a:r>
              <a:rPr lang="en-US" altLang="ja-JP" dirty="0"/>
              <a:t>8.3%</a:t>
            </a:r>
          </a:p>
          <a:p>
            <a:pPr marL="457200" lvl="1" indent="0">
              <a:buNone/>
            </a:pPr>
            <a:r>
              <a:rPr lang="ja-JP" altLang="en-US" dirty="0"/>
              <a:t>②③ランダウ分布を考慮し</a:t>
            </a:r>
            <a:r>
              <a:rPr lang="en-US" altLang="ja-JP" dirty="0"/>
              <a:t>3</a:t>
            </a:r>
            <a:r>
              <a:rPr lang="ja-JP" altLang="en-US" dirty="0"/>
              <a:t>ピクセルすべてで信号を検出できない確率：</a:t>
            </a:r>
            <a:r>
              <a:rPr lang="en-US" altLang="ja-JP" dirty="0"/>
              <a:t>1%@</a:t>
            </a:r>
            <a:r>
              <a:rPr lang="ja-JP" altLang="en-US" dirty="0"/>
              <a:t>電荷収集効率</a:t>
            </a:r>
            <a:r>
              <a:rPr lang="en-US" altLang="ja-JP" dirty="0"/>
              <a:t>85%</a:t>
            </a:r>
          </a:p>
          <a:p>
            <a:pPr marL="457200" lvl="1" indent="0">
              <a:buNone/>
            </a:pPr>
            <a:r>
              <a:rPr lang="ja-JP" altLang="en-US" sz="1800" dirty="0"/>
              <a:t>①</a:t>
            </a:r>
            <a:r>
              <a:rPr lang="en-US" altLang="ja-JP" sz="1800" dirty="0"/>
              <a:t>×</a:t>
            </a:r>
            <a:r>
              <a:rPr lang="ja-JP" altLang="en-US" sz="1800" dirty="0"/>
              <a:t>②③より</a:t>
            </a:r>
            <a:r>
              <a:rPr lang="ja-JP" altLang="en-US" sz="1800" b="1" dirty="0">
                <a:solidFill>
                  <a:srgbClr val="2FA885"/>
                </a:solidFill>
              </a:rPr>
              <a:t>電荷取集効率</a:t>
            </a:r>
            <a:r>
              <a:rPr lang="en-US" altLang="ja-JP" sz="1800" b="1" dirty="0">
                <a:solidFill>
                  <a:srgbClr val="2FA885"/>
                </a:solidFill>
              </a:rPr>
              <a:t>85%</a:t>
            </a:r>
            <a:r>
              <a:rPr lang="ja-JP" altLang="en-US" sz="1800" b="1" dirty="0">
                <a:solidFill>
                  <a:srgbClr val="2FA885"/>
                </a:solidFill>
              </a:rPr>
              <a:t>でも検出できないイベントの割合は</a:t>
            </a:r>
            <a:r>
              <a:rPr lang="en-US" altLang="ja-JP" sz="1800" b="1" dirty="0">
                <a:solidFill>
                  <a:srgbClr val="2FA885"/>
                </a:solidFill>
              </a:rPr>
              <a:t>~0.1%</a:t>
            </a:r>
          </a:p>
        </p:txBody>
      </p:sp>
      <p:sp>
        <p:nvSpPr>
          <p:cNvPr id="2" name="タイトル 1">
            <a:extLst>
              <a:ext uri="{FF2B5EF4-FFF2-40B4-BE49-F238E27FC236}">
                <a16:creationId xmlns:a16="http://schemas.microsoft.com/office/drawing/2014/main" id="{FA922078-EBF2-B259-4F2D-82015D14EBF3}"/>
              </a:ext>
            </a:extLst>
          </p:cNvPr>
          <p:cNvSpPr>
            <a:spLocks noGrp="1"/>
          </p:cNvSpPr>
          <p:nvPr>
            <p:ph type="title"/>
          </p:nvPr>
        </p:nvSpPr>
        <p:spPr/>
        <p:txBody>
          <a:bodyPr/>
          <a:lstStyle/>
          <a:p>
            <a:r>
              <a:rPr lang="ja-JP" altLang="en-US" dirty="0"/>
              <a:t>検出効率に与える影響の考察</a:t>
            </a:r>
            <a:endParaRPr kumimoji="1" lang="ja-JP" altLang="en-US" dirty="0"/>
          </a:p>
        </p:txBody>
      </p:sp>
      <p:sp>
        <p:nvSpPr>
          <p:cNvPr id="4" name="スライド番号プレースホルダー 3">
            <a:extLst>
              <a:ext uri="{FF2B5EF4-FFF2-40B4-BE49-F238E27FC236}">
                <a16:creationId xmlns:a16="http://schemas.microsoft.com/office/drawing/2014/main" id="{4A758A49-4080-77FC-5F55-EC457ABB367A}"/>
              </a:ext>
            </a:extLst>
          </p:cNvPr>
          <p:cNvSpPr>
            <a:spLocks noGrp="1"/>
          </p:cNvSpPr>
          <p:nvPr>
            <p:ph type="sldNum" sz="quarter" idx="12"/>
          </p:nvPr>
        </p:nvSpPr>
        <p:spPr/>
        <p:txBody>
          <a:bodyPr/>
          <a:lstStyle/>
          <a:p>
            <a:fld id="{79EB67E4-271D-4F57-8F1E-BEB350039929}" type="slidenum">
              <a:rPr lang="ja-JP" altLang="en-US" smtClean="0"/>
              <a:pPr/>
              <a:t>16</a:t>
            </a:fld>
            <a:endParaRPr lang="ja-JP" altLang="en-US" dirty="0"/>
          </a:p>
        </p:txBody>
      </p:sp>
      <p:pic>
        <p:nvPicPr>
          <p:cNvPr id="8" name="図 7" descr="グラフ, ヒストグラム&#10;&#10;自動的に生成された説明">
            <a:extLst>
              <a:ext uri="{FF2B5EF4-FFF2-40B4-BE49-F238E27FC236}">
                <a16:creationId xmlns:a16="http://schemas.microsoft.com/office/drawing/2014/main" id="{10467BBF-E368-9BC8-A5BB-B61EEAB807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44623" y="1350637"/>
            <a:ext cx="3033604" cy="2161592"/>
          </a:xfrm>
          <a:prstGeom prst="rect">
            <a:avLst/>
          </a:prstGeom>
        </p:spPr>
      </p:pic>
      <p:sp>
        <p:nvSpPr>
          <p:cNvPr id="10" name="コンテンツ プレースホルダー 4">
            <a:extLst>
              <a:ext uri="{FF2B5EF4-FFF2-40B4-BE49-F238E27FC236}">
                <a16:creationId xmlns:a16="http://schemas.microsoft.com/office/drawing/2014/main" id="{E6EDAEC9-57FB-DE69-7C83-2968F11F8462}"/>
              </a:ext>
            </a:extLst>
          </p:cNvPr>
          <p:cNvSpPr>
            <a:spLocks noGrp="1"/>
          </p:cNvSpPr>
          <p:nvPr>
            <p:ph sz="quarter" idx="13"/>
          </p:nvPr>
        </p:nvSpPr>
        <p:spPr>
          <a:xfrm>
            <a:off x="294729" y="293238"/>
            <a:ext cx="5445814" cy="297199"/>
          </a:xfrm>
        </p:spPr>
        <p:txBody>
          <a:bodyPr/>
          <a:lstStyle/>
          <a:p>
            <a:r>
              <a:rPr kumimoji="1" lang="ja-JP" altLang="en-US" dirty="0"/>
              <a:t>②</a:t>
            </a:r>
            <a:r>
              <a:rPr kumimoji="1" lang="en-US" altLang="ja-JP" dirty="0"/>
              <a:t>Intime</a:t>
            </a:r>
            <a:r>
              <a:rPr kumimoji="1" lang="ja-JP" altLang="en-US" dirty="0"/>
              <a:t>閾値の測定</a:t>
            </a:r>
          </a:p>
        </p:txBody>
      </p:sp>
      <p:sp>
        <p:nvSpPr>
          <p:cNvPr id="11" name="テキスト ボックス 10">
            <a:extLst>
              <a:ext uri="{FF2B5EF4-FFF2-40B4-BE49-F238E27FC236}">
                <a16:creationId xmlns:a16="http://schemas.microsoft.com/office/drawing/2014/main" id="{7E492271-8574-1D4C-09B8-95A876404445}"/>
              </a:ext>
            </a:extLst>
          </p:cNvPr>
          <p:cNvSpPr txBox="1"/>
          <p:nvPr/>
        </p:nvSpPr>
        <p:spPr>
          <a:xfrm>
            <a:off x="1252599" y="2699193"/>
            <a:ext cx="3692024" cy="584775"/>
          </a:xfrm>
          <a:prstGeom prst="rect">
            <a:avLst/>
          </a:prstGeom>
          <a:noFill/>
        </p:spPr>
        <p:txBody>
          <a:bodyPr wrap="square">
            <a:spAutoFit/>
          </a:bodyPr>
          <a:lstStyle/>
          <a:p>
            <a:pPr algn="ctr"/>
            <a:r>
              <a:rPr lang="ja-JP" altLang="en-US" sz="1600" dirty="0"/>
              <a:t>③電荷収集効率ごとの、</a:t>
            </a:r>
            <a:r>
              <a:rPr lang="en-US" altLang="ja-JP" sz="1600" dirty="0"/>
              <a:t>3</a:t>
            </a:r>
            <a:r>
              <a:rPr lang="ja-JP" altLang="en-US" sz="1600" dirty="0"/>
              <a:t>ピクセルすべてで検出できないイベントの割合→</a:t>
            </a:r>
          </a:p>
        </p:txBody>
      </p:sp>
      <p:cxnSp>
        <p:nvCxnSpPr>
          <p:cNvPr id="16" name="直線コネクタ 15">
            <a:extLst>
              <a:ext uri="{FF2B5EF4-FFF2-40B4-BE49-F238E27FC236}">
                <a16:creationId xmlns:a16="http://schemas.microsoft.com/office/drawing/2014/main" id="{378AC3B0-0E7C-15DD-DC98-4360FE7B0CF7}"/>
              </a:ext>
            </a:extLst>
          </p:cNvPr>
          <p:cNvCxnSpPr>
            <a:cxnSpLocks/>
          </p:cNvCxnSpPr>
          <p:nvPr/>
        </p:nvCxnSpPr>
        <p:spPr>
          <a:xfrm flipV="1">
            <a:off x="6654543" y="2226368"/>
            <a:ext cx="0" cy="890146"/>
          </a:xfrm>
          <a:prstGeom prst="line">
            <a:avLst/>
          </a:prstGeom>
          <a:ln w="1905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9E4A3D95-945D-4349-8741-70C653A5702C}"/>
              </a:ext>
            </a:extLst>
          </p:cNvPr>
          <p:cNvCxnSpPr>
            <a:cxnSpLocks/>
          </p:cNvCxnSpPr>
          <p:nvPr/>
        </p:nvCxnSpPr>
        <p:spPr>
          <a:xfrm>
            <a:off x="5479743" y="2226368"/>
            <a:ext cx="1174800" cy="0"/>
          </a:xfrm>
          <a:prstGeom prst="line">
            <a:avLst/>
          </a:prstGeom>
          <a:ln w="38100">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23" name="四角形: 角を丸くする 22">
            <a:extLst>
              <a:ext uri="{FF2B5EF4-FFF2-40B4-BE49-F238E27FC236}">
                <a16:creationId xmlns:a16="http://schemas.microsoft.com/office/drawing/2014/main" id="{29326EFE-30BE-1DE5-8C24-CAC3680C92D4}"/>
              </a:ext>
            </a:extLst>
          </p:cNvPr>
          <p:cNvSpPr/>
          <p:nvPr/>
        </p:nvSpPr>
        <p:spPr>
          <a:xfrm>
            <a:off x="1140025" y="5692662"/>
            <a:ext cx="6572250" cy="663689"/>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endParaRPr lang="en-US" altLang="ja-JP" dirty="0">
              <a:solidFill>
                <a:schemeClr val="tx1"/>
              </a:solidFill>
            </a:endParaRPr>
          </a:p>
        </p:txBody>
      </p:sp>
      <p:sp>
        <p:nvSpPr>
          <p:cNvPr id="32" name="テキスト ボックス 31">
            <a:extLst>
              <a:ext uri="{FF2B5EF4-FFF2-40B4-BE49-F238E27FC236}">
                <a16:creationId xmlns:a16="http://schemas.microsoft.com/office/drawing/2014/main" id="{D6E6F959-E51F-4B27-CFEB-E5C64713330B}"/>
              </a:ext>
            </a:extLst>
          </p:cNvPr>
          <p:cNvSpPr txBox="1"/>
          <p:nvPr/>
        </p:nvSpPr>
        <p:spPr>
          <a:xfrm>
            <a:off x="1244610" y="5858767"/>
            <a:ext cx="6467665" cy="369332"/>
          </a:xfrm>
          <a:prstGeom prst="rect">
            <a:avLst/>
          </a:prstGeom>
          <a:noFill/>
        </p:spPr>
        <p:txBody>
          <a:bodyPr wrap="square" rtlCol="0">
            <a:spAutoFit/>
          </a:bodyPr>
          <a:lstStyle/>
          <a:p>
            <a:r>
              <a:rPr kumimoji="1" lang="en-US" altLang="ja-JP" dirty="0"/>
              <a:t>Intime</a:t>
            </a:r>
            <a:r>
              <a:rPr kumimoji="1" lang="ja-JP" altLang="en-US" dirty="0"/>
              <a:t>閾値</a:t>
            </a:r>
            <a:r>
              <a:rPr kumimoji="1" lang="en-US" altLang="ja-JP" dirty="0"/>
              <a:t>2800e</a:t>
            </a:r>
            <a:r>
              <a:rPr kumimoji="1" lang="ja-JP" altLang="en-US" dirty="0"/>
              <a:t>が検出効率に影響を与える影響は十分小さい</a:t>
            </a:r>
          </a:p>
        </p:txBody>
      </p:sp>
      <p:sp>
        <p:nvSpPr>
          <p:cNvPr id="3" name="テキスト ボックス 2">
            <a:extLst>
              <a:ext uri="{FF2B5EF4-FFF2-40B4-BE49-F238E27FC236}">
                <a16:creationId xmlns:a16="http://schemas.microsoft.com/office/drawing/2014/main" id="{51F05965-8BA6-C32B-C788-97B84187E9EC}"/>
              </a:ext>
            </a:extLst>
          </p:cNvPr>
          <p:cNvSpPr txBox="1"/>
          <p:nvPr/>
        </p:nvSpPr>
        <p:spPr>
          <a:xfrm>
            <a:off x="6630982" y="1870935"/>
            <a:ext cx="1390447" cy="523220"/>
          </a:xfrm>
          <a:prstGeom prst="rect">
            <a:avLst/>
          </a:prstGeom>
          <a:noFill/>
        </p:spPr>
        <p:txBody>
          <a:bodyPr wrap="square" rtlCol="0">
            <a:spAutoFit/>
          </a:bodyPr>
          <a:lstStyle/>
          <a:p>
            <a:r>
              <a:rPr kumimoji="1" lang="en-US" altLang="ja-JP" sz="1400" b="1" dirty="0">
                <a:solidFill>
                  <a:srgbClr val="FF0000"/>
                </a:solidFill>
              </a:rPr>
              <a:t>1%@</a:t>
            </a:r>
            <a:r>
              <a:rPr kumimoji="1" lang="ja-JP" altLang="en-US" sz="1400" b="1" dirty="0">
                <a:solidFill>
                  <a:srgbClr val="FF0000"/>
                </a:solidFill>
              </a:rPr>
              <a:t>電荷収集効率</a:t>
            </a:r>
            <a:r>
              <a:rPr kumimoji="1" lang="en-US" altLang="ja-JP" sz="1400" b="1" dirty="0">
                <a:solidFill>
                  <a:srgbClr val="FF0000"/>
                </a:solidFill>
              </a:rPr>
              <a:t>85%</a:t>
            </a:r>
            <a:endParaRPr kumimoji="1" lang="ja-JP" altLang="en-US" sz="1400" b="1" dirty="0">
              <a:solidFill>
                <a:srgbClr val="FF0000"/>
              </a:solidFill>
            </a:endParaRPr>
          </a:p>
        </p:txBody>
      </p:sp>
    </p:spTree>
    <p:extLst>
      <p:ext uri="{BB962C8B-B14F-4D97-AF65-F5344CB8AC3E}">
        <p14:creationId xmlns:p14="http://schemas.microsoft.com/office/powerpoint/2010/main" val="23905928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F048473-0FDF-8437-7E51-43E982518D45}"/>
              </a:ext>
            </a:extLst>
          </p:cNvPr>
          <p:cNvSpPr>
            <a:spLocks noGrp="1"/>
          </p:cNvSpPr>
          <p:nvPr>
            <p:ph type="title"/>
          </p:nvPr>
        </p:nvSpPr>
        <p:spPr/>
        <p:txBody>
          <a:bodyPr>
            <a:normAutofit/>
          </a:bodyPr>
          <a:lstStyle/>
          <a:p>
            <a:r>
              <a:rPr lang="ja-JP" altLang="en-US" dirty="0"/>
              <a:t>検出効率に与える影響の考察</a:t>
            </a:r>
            <a:endParaRPr kumimoji="1" lang="ja-JP" altLang="en-US" dirty="0"/>
          </a:p>
        </p:txBody>
      </p:sp>
      <p:sp>
        <p:nvSpPr>
          <p:cNvPr id="3" name="コンテンツ プレースホルダー 2">
            <a:extLst>
              <a:ext uri="{FF2B5EF4-FFF2-40B4-BE49-F238E27FC236}">
                <a16:creationId xmlns:a16="http://schemas.microsoft.com/office/drawing/2014/main" id="{816E4DFB-A8AD-B778-7B21-35F841771992}"/>
              </a:ext>
            </a:extLst>
          </p:cNvPr>
          <p:cNvSpPr>
            <a:spLocks noGrp="1"/>
          </p:cNvSpPr>
          <p:nvPr>
            <p:ph idx="1"/>
          </p:nvPr>
        </p:nvSpPr>
        <p:spPr>
          <a:xfrm>
            <a:off x="190111" y="1371600"/>
            <a:ext cx="8859622" cy="5349876"/>
          </a:xfrm>
        </p:spPr>
        <p:txBody>
          <a:bodyPr/>
          <a:lstStyle/>
          <a:p>
            <a:r>
              <a:rPr lang="ja-JP" altLang="en-US" dirty="0"/>
              <a:t>最大の</a:t>
            </a:r>
            <a:r>
              <a:rPr lang="en-US" altLang="ja-JP" dirty="0"/>
              <a:t>Intime</a:t>
            </a:r>
            <a:r>
              <a:rPr lang="ja-JP" altLang="en-US" dirty="0"/>
              <a:t>閾値は</a:t>
            </a:r>
            <a:r>
              <a:rPr lang="en-US" altLang="ja-JP" dirty="0"/>
              <a:t>2800e</a:t>
            </a:r>
            <a:r>
              <a:rPr lang="ja-JP" altLang="en-US" dirty="0"/>
              <a:t>とする。</a:t>
            </a:r>
            <a:endParaRPr kumimoji="1" lang="en-US" altLang="ja-JP" dirty="0"/>
          </a:p>
          <a:p>
            <a:r>
              <a:rPr kumimoji="1" lang="en-US" altLang="ja-JP" dirty="0"/>
              <a:t>Intime</a:t>
            </a:r>
            <a:r>
              <a:rPr kumimoji="1" lang="ja-JP" altLang="en-US" dirty="0"/>
              <a:t>閾値</a:t>
            </a:r>
            <a:r>
              <a:rPr kumimoji="1" lang="en-US" altLang="ja-JP" dirty="0"/>
              <a:t>2800e</a:t>
            </a:r>
            <a:r>
              <a:rPr lang="ja-JP" altLang="en-US" dirty="0"/>
              <a:t>で</a:t>
            </a:r>
            <a:r>
              <a:rPr lang="ja-JP" altLang="en-US" b="1" dirty="0">
                <a:solidFill>
                  <a:srgbClr val="2FA885"/>
                </a:solidFill>
              </a:rPr>
              <a:t>検出できないイベントの発生割合</a:t>
            </a:r>
            <a:r>
              <a:rPr lang="ja-JP" altLang="en-US" dirty="0"/>
              <a:t>を</a:t>
            </a:r>
            <a:r>
              <a:rPr kumimoji="1" lang="ja-JP" altLang="en-US" dirty="0"/>
              <a:t>考える</a:t>
            </a:r>
            <a:endParaRPr kumimoji="1" lang="en-US" altLang="ja-JP" dirty="0"/>
          </a:p>
          <a:p>
            <a:r>
              <a:rPr lang="ja-JP" altLang="en-US" dirty="0"/>
              <a:t>→</a:t>
            </a:r>
            <a:r>
              <a:rPr lang="en-US" altLang="ja-JP" dirty="0"/>
              <a:t>3</a:t>
            </a:r>
            <a:r>
              <a:rPr lang="ja-JP" altLang="en-US" dirty="0"/>
              <a:t>つの場合を同時に考慮</a:t>
            </a:r>
            <a:endParaRPr lang="en-US" altLang="ja-JP" dirty="0"/>
          </a:p>
          <a:p>
            <a:pPr lvl="1"/>
            <a:r>
              <a:rPr lang="ja-JP" altLang="en-US" dirty="0"/>
              <a:t>①電荷共有・最短経路を通過する場合</a:t>
            </a:r>
            <a:endParaRPr lang="en-US" altLang="ja-JP" dirty="0"/>
          </a:p>
          <a:p>
            <a:pPr lvl="2"/>
            <a:r>
              <a:rPr lang="ja-JP" altLang="en-US" dirty="0"/>
              <a:t>各ピクセルでの生成電荷量の最頻値は</a:t>
            </a:r>
            <a:r>
              <a:rPr lang="en-US" altLang="ja-JP" dirty="0"/>
              <a:t>~3500e</a:t>
            </a:r>
          </a:p>
          <a:p>
            <a:pPr lvl="3"/>
            <a:r>
              <a:rPr lang="en-US" altLang="ja-JP" dirty="0"/>
              <a:t>=250[eV/um]x150[um]/3.6[e/eV]/3[pixel]</a:t>
            </a:r>
          </a:p>
          <a:p>
            <a:pPr lvl="1"/>
            <a:endParaRPr lang="en-US" altLang="ja-JP" dirty="0"/>
          </a:p>
          <a:p>
            <a:pPr lvl="1"/>
            <a:endParaRPr lang="en-US" altLang="ja-JP" dirty="0"/>
          </a:p>
          <a:p>
            <a:pPr lvl="1"/>
            <a:endParaRPr lang="en-US" altLang="ja-JP" dirty="0"/>
          </a:p>
          <a:p>
            <a:pPr lvl="1"/>
            <a:endParaRPr lang="en-US" altLang="ja-JP" dirty="0"/>
          </a:p>
          <a:p>
            <a:pPr lvl="1"/>
            <a:endParaRPr lang="en-US" altLang="ja-JP" dirty="0"/>
          </a:p>
          <a:p>
            <a:pPr lvl="1"/>
            <a:endParaRPr lang="en-US" altLang="ja-JP" dirty="0"/>
          </a:p>
          <a:p>
            <a:endParaRPr kumimoji="1" lang="ja-JP" altLang="en-US" dirty="0"/>
          </a:p>
        </p:txBody>
      </p:sp>
      <p:sp>
        <p:nvSpPr>
          <p:cNvPr id="4" name="スライド番号プレースホルダー 3">
            <a:extLst>
              <a:ext uri="{FF2B5EF4-FFF2-40B4-BE49-F238E27FC236}">
                <a16:creationId xmlns:a16="http://schemas.microsoft.com/office/drawing/2014/main" id="{D94EA5AC-CB6A-705D-5809-A485B3D8BB13}"/>
              </a:ext>
            </a:extLst>
          </p:cNvPr>
          <p:cNvSpPr>
            <a:spLocks noGrp="1"/>
          </p:cNvSpPr>
          <p:nvPr>
            <p:ph type="sldNum" sz="quarter" idx="12"/>
          </p:nvPr>
        </p:nvSpPr>
        <p:spPr/>
        <p:txBody>
          <a:bodyPr/>
          <a:lstStyle/>
          <a:p>
            <a:fld id="{79EB67E4-271D-4F57-8F1E-BEB350039929}" type="slidenum">
              <a:rPr lang="ja-JP" altLang="en-US" smtClean="0"/>
              <a:pPr/>
              <a:t>17</a:t>
            </a:fld>
            <a:endParaRPr lang="ja-JP" altLang="en-US" dirty="0"/>
          </a:p>
        </p:txBody>
      </p:sp>
      <p:pic>
        <p:nvPicPr>
          <p:cNvPr id="8" name="図 7" descr="ダイアグラム&#10;&#10;自動的に生成された説明">
            <a:extLst>
              <a:ext uri="{FF2B5EF4-FFF2-40B4-BE49-F238E27FC236}">
                <a16:creationId xmlns:a16="http://schemas.microsoft.com/office/drawing/2014/main" id="{C870E6BF-D104-DDE0-CB73-499A9DDA30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9369" y="4574666"/>
            <a:ext cx="3696327" cy="2050976"/>
          </a:xfrm>
          <a:prstGeom prst="rect">
            <a:avLst/>
          </a:prstGeom>
        </p:spPr>
      </p:pic>
      <p:sp>
        <p:nvSpPr>
          <p:cNvPr id="11" name="コンテンツ プレースホルダー 4">
            <a:extLst>
              <a:ext uri="{FF2B5EF4-FFF2-40B4-BE49-F238E27FC236}">
                <a16:creationId xmlns:a16="http://schemas.microsoft.com/office/drawing/2014/main" id="{DC317D51-41E8-FF8D-B153-326431D74AC8}"/>
              </a:ext>
            </a:extLst>
          </p:cNvPr>
          <p:cNvSpPr>
            <a:spLocks noGrp="1"/>
          </p:cNvSpPr>
          <p:nvPr>
            <p:ph sz="quarter" idx="13"/>
          </p:nvPr>
        </p:nvSpPr>
        <p:spPr>
          <a:xfrm>
            <a:off x="294729" y="293238"/>
            <a:ext cx="5445814" cy="297199"/>
          </a:xfrm>
        </p:spPr>
        <p:txBody>
          <a:bodyPr/>
          <a:lstStyle/>
          <a:p>
            <a:r>
              <a:rPr kumimoji="1" lang="ja-JP" altLang="en-US" dirty="0"/>
              <a:t>②</a:t>
            </a:r>
            <a:r>
              <a:rPr kumimoji="1" lang="en-US" altLang="ja-JP" dirty="0"/>
              <a:t>Intime</a:t>
            </a:r>
            <a:r>
              <a:rPr kumimoji="1" lang="ja-JP" altLang="en-US" dirty="0"/>
              <a:t>閾値の測定</a:t>
            </a:r>
          </a:p>
        </p:txBody>
      </p:sp>
      <p:pic>
        <p:nvPicPr>
          <p:cNvPr id="7" name="図 6">
            <a:extLst>
              <a:ext uri="{FF2B5EF4-FFF2-40B4-BE49-F238E27FC236}">
                <a16:creationId xmlns:a16="http://schemas.microsoft.com/office/drawing/2014/main" id="{8B8F80B7-1CCD-3641-EBF2-E9F7F8B86B2D}"/>
              </a:ext>
            </a:extLst>
          </p:cNvPr>
          <p:cNvPicPr>
            <a:picLocks noChangeAspect="1"/>
          </p:cNvPicPr>
          <p:nvPr/>
        </p:nvPicPr>
        <p:blipFill rotWithShape="1">
          <a:blip r:embed="rId3">
            <a:extLst>
              <a:ext uri="{28A0092B-C50C-407E-A947-70E740481C1C}">
                <a14:useLocalDpi xmlns:a14="http://schemas.microsoft.com/office/drawing/2010/main" val="0"/>
              </a:ext>
            </a:extLst>
          </a:blip>
          <a:srcRect t="21546"/>
          <a:stretch/>
        </p:blipFill>
        <p:spPr>
          <a:xfrm>
            <a:off x="5073468" y="4590568"/>
            <a:ext cx="3221490" cy="2069239"/>
          </a:xfrm>
          <a:prstGeom prst="rect">
            <a:avLst/>
          </a:prstGeom>
        </p:spPr>
      </p:pic>
      <p:sp>
        <p:nvSpPr>
          <p:cNvPr id="9" name="テキスト ボックス 8">
            <a:extLst>
              <a:ext uri="{FF2B5EF4-FFF2-40B4-BE49-F238E27FC236}">
                <a16:creationId xmlns:a16="http://schemas.microsoft.com/office/drawing/2014/main" id="{56CEC7FB-9D91-E603-CF23-EF3C328784C1}"/>
              </a:ext>
            </a:extLst>
          </p:cNvPr>
          <p:cNvSpPr txBox="1"/>
          <p:nvPr/>
        </p:nvSpPr>
        <p:spPr>
          <a:xfrm>
            <a:off x="962025" y="3667125"/>
            <a:ext cx="3171825" cy="615553"/>
          </a:xfrm>
          <a:prstGeom prst="rect">
            <a:avLst/>
          </a:prstGeom>
          <a:noFill/>
        </p:spPr>
        <p:txBody>
          <a:bodyPr wrap="square" rtlCol="0">
            <a:spAutoFit/>
          </a:bodyPr>
          <a:lstStyle/>
          <a:p>
            <a:pPr algn="ctr"/>
            <a:r>
              <a:rPr kumimoji="1" lang="en-US" altLang="ja-JP" b="1" u="sng" dirty="0"/>
              <a:t>3</a:t>
            </a:r>
            <a:r>
              <a:rPr kumimoji="1" lang="ja-JP" altLang="en-US" b="1" u="sng" dirty="0"/>
              <a:t>ピクセル間での電荷共有</a:t>
            </a:r>
            <a:endParaRPr kumimoji="1" lang="en-US" altLang="ja-JP" b="1" u="sng" dirty="0"/>
          </a:p>
          <a:p>
            <a:pPr algn="ctr"/>
            <a:r>
              <a:rPr kumimoji="1" lang="ja-JP" altLang="en-US" sz="1600" dirty="0"/>
              <a:t>最大で全イベントの</a:t>
            </a:r>
            <a:r>
              <a:rPr kumimoji="1" lang="en-US" altLang="ja-JP" sz="1600" dirty="0"/>
              <a:t>8.3%</a:t>
            </a:r>
            <a:r>
              <a:rPr kumimoji="1" lang="ja-JP" altLang="en-US" sz="1600" dirty="0"/>
              <a:t>発生</a:t>
            </a:r>
          </a:p>
        </p:txBody>
      </p:sp>
      <p:sp>
        <p:nvSpPr>
          <p:cNvPr id="12" name="テキスト ボックス 11">
            <a:extLst>
              <a:ext uri="{FF2B5EF4-FFF2-40B4-BE49-F238E27FC236}">
                <a16:creationId xmlns:a16="http://schemas.microsoft.com/office/drawing/2014/main" id="{4E999C4E-9393-C324-C24A-F6E0F0ED011D}"/>
              </a:ext>
            </a:extLst>
          </p:cNvPr>
          <p:cNvSpPr txBox="1"/>
          <p:nvPr/>
        </p:nvSpPr>
        <p:spPr>
          <a:xfrm>
            <a:off x="4743628" y="3667125"/>
            <a:ext cx="3696327" cy="861774"/>
          </a:xfrm>
          <a:prstGeom prst="rect">
            <a:avLst/>
          </a:prstGeom>
          <a:noFill/>
        </p:spPr>
        <p:txBody>
          <a:bodyPr wrap="square" rtlCol="0">
            <a:spAutoFit/>
          </a:bodyPr>
          <a:lstStyle/>
          <a:p>
            <a:pPr algn="ctr"/>
            <a:r>
              <a:rPr kumimoji="1" lang="ja-JP" altLang="en-US" b="1" u="sng" dirty="0"/>
              <a:t>ピクセル側面に垂直に入射</a:t>
            </a:r>
            <a:endParaRPr kumimoji="1" lang="en-US" altLang="ja-JP" b="1" u="sng" dirty="0"/>
          </a:p>
          <a:p>
            <a:pPr algn="ctr"/>
            <a:r>
              <a:rPr kumimoji="1" lang="ja-JP" altLang="en-US" sz="1600" dirty="0"/>
              <a:t>ただし通過ピクセル数が多いので検出できない確率は無視できる</a:t>
            </a:r>
            <a:endParaRPr kumimoji="1" lang="en-US" altLang="ja-JP" sz="1600" dirty="0"/>
          </a:p>
        </p:txBody>
      </p:sp>
    </p:spTree>
    <p:extLst>
      <p:ext uri="{BB962C8B-B14F-4D97-AF65-F5344CB8AC3E}">
        <p14:creationId xmlns:p14="http://schemas.microsoft.com/office/powerpoint/2010/main" val="30361182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コンテンツ プレースホルダー 9">
            <a:extLst>
              <a:ext uri="{FF2B5EF4-FFF2-40B4-BE49-F238E27FC236}">
                <a16:creationId xmlns:a16="http://schemas.microsoft.com/office/drawing/2014/main" id="{D49198EF-291B-E2BF-9274-84A43B215F45}"/>
              </a:ext>
            </a:extLst>
          </p:cNvPr>
          <p:cNvSpPr>
            <a:spLocks noGrp="1"/>
          </p:cNvSpPr>
          <p:nvPr>
            <p:ph idx="1"/>
          </p:nvPr>
        </p:nvSpPr>
        <p:spPr/>
        <p:txBody>
          <a:bodyPr/>
          <a:lstStyle/>
          <a:p>
            <a:r>
              <a:rPr lang="en-US" altLang="ja-JP" dirty="0"/>
              <a:t>MPV</a:t>
            </a:r>
            <a:r>
              <a:rPr lang="ja-JP" altLang="en-US" dirty="0"/>
              <a:t>：</a:t>
            </a:r>
            <a:r>
              <a:rPr lang="en-US" altLang="ja-JP" dirty="0"/>
              <a:t>250</a:t>
            </a:r>
          </a:p>
          <a:p>
            <a:r>
              <a:rPr lang="ja-JP" altLang="en-US" dirty="0"/>
              <a:t>最小：</a:t>
            </a:r>
            <a:r>
              <a:rPr lang="en-US" altLang="ja-JP" dirty="0"/>
              <a:t>160</a:t>
            </a:r>
          </a:p>
        </p:txBody>
      </p:sp>
      <p:sp>
        <p:nvSpPr>
          <p:cNvPr id="2" name="タイトル 1">
            <a:extLst>
              <a:ext uri="{FF2B5EF4-FFF2-40B4-BE49-F238E27FC236}">
                <a16:creationId xmlns:a16="http://schemas.microsoft.com/office/drawing/2014/main" id="{A853156D-959D-9C41-B7DA-0C0D98E29A0D}"/>
              </a:ext>
            </a:extLst>
          </p:cNvPr>
          <p:cNvSpPr>
            <a:spLocks noGrp="1"/>
          </p:cNvSpPr>
          <p:nvPr>
            <p:ph type="title"/>
          </p:nvPr>
        </p:nvSpPr>
        <p:spPr/>
        <p:txBody>
          <a:bodyPr>
            <a:normAutofit/>
          </a:bodyPr>
          <a:lstStyle/>
          <a:p>
            <a:r>
              <a:rPr kumimoji="1" lang="ja-JP" altLang="en-US" dirty="0"/>
              <a:t>荷電粒子のシリコン中のエネルギー損失</a:t>
            </a:r>
          </a:p>
        </p:txBody>
      </p:sp>
      <p:sp>
        <p:nvSpPr>
          <p:cNvPr id="4" name="スライド番号プレースホルダー 3">
            <a:extLst>
              <a:ext uri="{FF2B5EF4-FFF2-40B4-BE49-F238E27FC236}">
                <a16:creationId xmlns:a16="http://schemas.microsoft.com/office/drawing/2014/main" id="{949577F2-3210-B9AF-7656-368B22DEC857}"/>
              </a:ext>
            </a:extLst>
          </p:cNvPr>
          <p:cNvSpPr>
            <a:spLocks noGrp="1"/>
          </p:cNvSpPr>
          <p:nvPr>
            <p:ph type="sldNum" sz="quarter" idx="12"/>
          </p:nvPr>
        </p:nvSpPr>
        <p:spPr/>
        <p:txBody>
          <a:bodyPr/>
          <a:lstStyle/>
          <a:p>
            <a:fld id="{79EB67E4-271D-4F57-8F1E-BEB350039929}" type="slidenum">
              <a:rPr lang="ja-JP" altLang="en-US" smtClean="0"/>
              <a:pPr/>
              <a:t>18</a:t>
            </a:fld>
            <a:endParaRPr lang="ja-JP" altLang="en-US" dirty="0"/>
          </a:p>
        </p:txBody>
      </p:sp>
      <p:sp>
        <p:nvSpPr>
          <p:cNvPr id="5" name="コンテンツ プレースホルダー 4">
            <a:extLst>
              <a:ext uri="{FF2B5EF4-FFF2-40B4-BE49-F238E27FC236}">
                <a16:creationId xmlns:a16="http://schemas.microsoft.com/office/drawing/2014/main" id="{BD8E6730-D312-6C01-888E-09B8E281EE43}"/>
              </a:ext>
            </a:extLst>
          </p:cNvPr>
          <p:cNvSpPr>
            <a:spLocks noGrp="1"/>
          </p:cNvSpPr>
          <p:nvPr>
            <p:ph sz="quarter" idx="13"/>
          </p:nvPr>
        </p:nvSpPr>
        <p:spPr/>
        <p:txBody>
          <a:bodyPr/>
          <a:lstStyle/>
          <a:p>
            <a:endParaRPr kumimoji="1" lang="ja-JP" altLang="en-US"/>
          </a:p>
        </p:txBody>
      </p:sp>
      <p:pic>
        <p:nvPicPr>
          <p:cNvPr id="6" name="図 5">
            <a:extLst>
              <a:ext uri="{FF2B5EF4-FFF2-40B4-BE49-F238E27FC236}">
                <a16:creationId xmlns:a16="http://schemas.microsoft.com/office/drawing/2014/main" id="{C963499E-224F-B3DC-8C5A-32760D2633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61812" y="2961263"/>
            <a:ext cx="5020376" cy="3505689"/>
          </a:xfrm>
          <a:prstGeom prst="rect">
            <a:avLst/>
          </a:prstGeom>
        </p:spPr>
      </p:pic>
      <p:cxnSp>
        <p:nvCxnSpPr>
          <p:cNvPr id="7" name="直線コネクタ 6">
            <a:extLst>
              <a:ext uri="{FF2B5EF4-FFF2-40B4-BE49-F238E27FC236}">
                <a16:creationId xmlns:a16="http://schemas.microsoft.com/office/drawing/2014/main" id="{4EC7B1E3-F435-51C4-E5B8-2A154B64E61C}"/>
              </a:ext>
            </a:extLst>
          </p:cNvPr>
          <p:cNvCxnSpPr/>
          <p:nvPr/>
        </p:nvCxnSpPr>
        <p:spPr>
          <a:xfrm>
            <a:off x="3959258" y="3544478"/>
            <a:ext cx="0" cy="253581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20650807-444F-7930-1993-1A54EB59ADE1}"/>
              </a:ext>
            </a:extLst>
          </p:cNvPr>
          <p:cNvCxnSpPr/>
          <p:nvPr/>
        </p:nvCxnSpPr>
        <p:spPr>
          <a:xfrm>
            <a:off x="3271102" y="3544478"/>
            <a:ext cx="0" cy="253581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94483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7E969AA-C6D0-8BE5-07D3-C67C08CE1F85}"/>
              </a:ext>
            </a:extLst>
          </p:cNvPr>
          <p:cNvSpPr>
            <a:spLocks noGrp="1"/>
          </p:cNvSpPr>
          <p:nvPr>
            <p:ph type="title"/>
          </p:nvPr>
        </p:nvSpPr>
        <p:spPr/>
        <p:txBody>
          <a:bodyPr/>
          <a:lstStyle/>
          <a:p>
            <a:r>
              <a:rPr kumimoji="1" lang="en-US" altLang="ja-JP" dirty="0"/>
              <a:t>Intime</a:t>
            </a:r>
            <a:r>
              <a:rPr kumimoji="1" lang="ja-JP" altLang="en-US" dirty="0"/>
              <a:t>閾値の</a:t>
            </a:r>
            <a:r>
              <a:rPr lang="ja-JP" altLang="en-US" dirty="0"/>
              <a:t>評価手法</a:t>
            </a:r>
            <a:endParaRPr kumimoji="1" lang="ja-JP" altLang="en-US" dirty="0"/>
          </a:p>
        </p:txBody>
      </p:sp>
      <p:sp>
        <p:nvSpPr>
          <p:cNvPr id="4" name="スライド番号プレースホルダー 3">
            <a:extLst>
              <a:ext uri="{FF2B5EF4-FFF2-40B4-BE49-F238E27FC236}">
                <a16:creationId xmlns:a16="http://schemas.microsoft.com/office/drawing/2014/main" id="{7966D52E-1867-8828-E8A4-75FC01583B38}"/>
              </a:ext>
            </a:extLst>
          </p:cNvPr>
          <p:cNvSpPr>
            <a:spLocks noGrp="1"/>
          </p:cNvSpPr>
          <p:nvPr>
            <p:ph type="sldNum" sz="quarter" idx="12"/>
          </p:nvPr>
        </p:nvSpPr>
        <p:spPr/>
        <p:txBody>
          <a:bodyPr/>
          <a:lstStyle/>
          <a:p>
            <a:fld id="{79EB67E4-271D-4F57-8F1E-BEB350039929}" type="slidenum">
              <a:rPr lang="ja-JP" altLang="en-US" smtClean="0"/>
              <a:pPr/>
              <a:t>19</a:t>
            </a:fld>
            <a:endParaRPr lang="ja-JP" altLang="en-US" dirty="0"/>
          </a:p>
        </p:txBody>
      </p:sp>
      <p:sp>
        <p:nvSpPr>
          <p:cNvPr id="11" name="コンテンツ プレースホルダー 4">
            <a:extLst>
              <a:ext uri="{FF2B5EF4-FFF2-40B4-BE49-F238E27FC236}">
                <a16:creationId xmlns:a16="http://schemas.microsoft.com/office/drawing/2014/main" id="{CAA8C7EC-ACFB-7790-56C0-F7E6D851635D}"/>
              </a:ext>
            </a:extLst>
          </p:cNvPr>
          <p:cNvSpPr>
            <a:spLocks noGrp="1"/>
          </p:cNvSpPr>
          <p:nvPr>
            <p:ph sz="quarter" idx="13"/>
          </p:nvPr>
        </p:nvSpPr>
        <p:spPr>
          <a:xfrm>
            <a:off x="294729" y="293238"/>
            <a:ext cx="5445814" cy="297199"/>
          </a:xfrm>
        </p:spPr>
        <p:txBody>
          <a:bodyPr/>
          <a:lstStyle/>
          <a:p>
            <a:r>
              <a:rPr kumimoji="1" lang="ja-JP" altLang="en-US" dirty="0"/>
              <a:t>②</a:t>
            </a:r>
            <a:r>
              <a:rPr kumimoji="1" lang="en-US" altLang="ja-JP" dirty="0"/>
              <a:t>Intime</a:t>
            </a:r>
            <a:r>
              <a:rPr kumimoji="1" lang="ja-JP" altLang="en-US" dirty="0"/>
              <a:t>閾値の測定</a:t>
            </a:r>
          </a:p>
        </p:txBody>
      </p:sp>
      <mc:AlternateContent xmlns:mc="http://schemas.openxmlformats.org/markup-compatibility/2006" xmlns:a14="http://schemas.microsoft.com/office/drawing/2010/main">
        <mc:Choice Requires="a14">
          <p:sp>
            <p:nvSpPr>
              <p:cNvPr id="12" name="コンテンツ プレースホルダー 2">
                <a:extLst>
                  <a:ext uri="{FF2B5EF4-FFF2-40B4-BE49-F238E27FC236}">
                    <a16:creationId xmlns:a16="http://schemas.microsoft.com/office/drawing/2014/main" id="{7AB2078D-0332-C4E2-0310-E079AE445C58}"/>
                  </a:ext>
                </a:extLst>
              </p:cNvPr>
              <p:cNvSpPr txBox="1">
                <a:spLocks/>
              </p:cNvSpPr>
              <p:nvPr/>
            </p:nvSpPr>
            <p:spPr>
              <a:xfrm>
                <a:off x="237191" y="1371600"/>
                <a:ext cx="4485638" cy="534987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400" kern="1200">
                    <a:solidFill>
                      <a:srgbClr val="1E4667"/>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000" kern="1200">
                    <a:solidFill>
                      <a:srgbClr val="1E4667"/>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1E4667"/>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600" kern="1200">
                    <a:solidFill>
                      <a:srgbClr val="1E4667"/>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600" kern="1200">
                    <a:solidFill>
                      <a:srgbClr val="1E4667"/>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endParaRPr lang="en-US" altLang="ja-JP" dirty="0"/>
              </a:p>
              <a:p>
                <a:pPr marL="0" indent="0">
                  <a:buNone/>
                </a:pPr>
                <a:endParaRPr lang="en-US" altLang="ja-JP" dirty="0"/>
              </a:p>
              <a:p>
                <a:pPr marL="0" indent="0">
                  <a:buNone/>
                </a:pPr>
                <a:endParaRPr lang="en-US" altLang="ja-JP" dirty="0"/>
              </a:p>
              <a:p>
                <a:r>
                  <a:rPr lang="ja-JP" altLang="en-US" dirty="0"/>
                  <a:t>閾値の評価手法</a:t>
                </a:r>
                <a:endParaRPr lang="en-US" altLang="ja-JP" dirty="0"/>
              </a:p>
              <a:p>
                <a:pPr lvl="1"/>
                <a:r>
                  <a:rPr lang="en-US" altLang="ja-JP" dirty="0"/>
                  <a:t>50</a:t>
                </a:r>
                <a:r>
                  <a:rPr lang="ja-JP" altLang="en-US" dirty="0"/>
                  <a:t>発の疑似電荷に対する応答数を入射電荷量を変えながら測定</a:t>
                </a:r>
                <a:endParaRPr lang="en-US" altLang="ja-JP" dirty="0"/>
              </a:p>
              <a:p>
                <a:pPr lvl="1"/>
                <a:r>
                  <a:rPr lang="ja-JP" altLang="en-US" dirty="0"/>
                  <a:t>応答率分布に</a:t>
                </a:r>
                <a:r>
                  <a:rPr lang="en-US" altLang="ja-JP" dirty="0"/>
                  <a:t>Fitting</a:t>
                </a:r>
                <a:r>
                  <a:rPr lang="ja-JP" altLang="en-US" dirty="0"/>
                  <a:t>を行い</a:t>
                </a:r>
                <a14:m>
                  <m:oMath xmlns:m="http://schemas.openxmlformats.org/officeDocument/2006/math">
                    <m:sSub>
                      <m:sSubPr>
                        <m:ctrlPr>
                          <a:rPr lang="en-US" altLang="ja-JP" b="1" i="1" smtClean="0">
                            <a:solidFill>
                              <a:srgbClr val="68B9E5"/>
                            </a:solidFill>
                            <a:latin typeface="Cambria Math" panose="02040503050406030204" pitchFamily="18" charset="0"/>
                          </a:rPr>
                        </m:ctrlPr>
                      </m:sSubPr>
                      <m:e>
                        <m:r>
                          <a:rPr lang="en-US" altLang="ja-JP" b="1" i="1" smtClean="0">
                            <a:solidFill>
                              <a:srgbClr val="68B9E5"/>
                            </a:solidFill>
                            <a:latin typeface="Cambria Math" panose="02040503050406030204" pitchFamily="18" charset="0"/>
                          </a:rPr>
                          <m:t>𝑸</m:t>
                        </m:r>
                      </m:e>
                      <m:sub>
                        <m:r>
                          <a:rPr lang="en-US" altLang="ja-JP" b="1" i="1" smtClean="0">
                            <a:solidFill>
                              <a:srgbClr val="68B9E5"/>
                            </a:solidFill>
                            <a:latin typeface="Cambria Math" panose="02040503050406030204" pitchFamily="18" charset="0"/>
                          </a:rPr>
                          <m:t>𝒊𝒏</m:t>
                        </m:r>
                      </m:sub>
                    </m:sSub>
                  </m:oMath>
                </a14:m>
                <a:r>
                  <a:rPr lang="ja-JP" altLang="en-US" b="1" dirty="0">
                    <a:solidFill>
                      <a:srgbClr val="68B9E5"/>
                    </a:solidFill>
                  </a:rPr>
                  <a:t>を閾値と定義</a:t>
                </a:r>
                <a:endParaRPr lang="en-US" altLang="ja-JP" b="1" dirty="0">
                  <a:solidFill>
                    <a:srgbClr val="68B9E5"/>
                  </a:solidFill>
                </a:endParaRPr>
              </a:p>
              <a:p>
                <a:pPr marL="914400" lvl="2" indent="0">
                  <a:buFont typeface="Arial" panose="020B0604020202020204" pitchFamily="34" charset="0"/>
                  <a:buNone/>
                </a:pPr>
                <a14:m>
                  <m:oMath xmlns:m="http://schemas.openxmlformats.org/officeDocument/2006/math">
                    <m:sSub>
                      <m:sSubPr>
                        <m:ctrlPr>
                          <a:rPr lang="en-US" altLang="ja-JP" i="1" smtClean="0">
                            <a:latin typeface="Cambria Math" panose="02040503050406030204" pitchFamily="18" charset="0"/>
                          </a:rPr>
                        </m:ctrlPr>
                      </m:sSubPr>
                      <m:e>
                        <m:r>
                          <a:rPr lang="en-US" altLang="ja-JP" i="1" smtClean="0">
                            <a:latin typeface="Cambria Math" panose="02040503050406030204" pitchFamily="18" charset="0"/>
                          </a:rPr>
                          <m:t>𝑃</m:t>
                        </m:r>
                      </m:e>
                      <m:sub>
                        <m:r>
                          <a:rPr lang="en-US" altLang="ja-JP" i="1" smtClean="0">
                            <a:latin typeface="Cambria Math" panose="02040503050406030204" pitchFamily="18" charset="0"/>
                          </a:rPr>
                          <m:t>h𝑖𝑡</m:t>
                        </m:r>
                      </m:sub>
                    </m:sSub>
                    <m:d>
                      <m:dPr>
                        <m:ctrlPr>
                          <a:rPr lang="en-US" altLang="ja-JP" i="1" smtClean="0">
                            <a:latin typeface="Cambria Math" panose="02040503050406030204" pitchFamily="18" charset="0"/>
                          </a:rPr>
                        </m:ctrlPr>
                      </m:dPr>
                      <m:e>
                        <m:sSub>
                          <m:sSubPr>
                            <m:ctrlPr>
                              <a:rPr lang="en-US" altLang="ja-JP" i="1" smtClean="0">
                                <a:latin typeface="Cambria Math" panose="02040503050406030204" pitchFamily="18" charset="0"/>
                              </a:rPr>
                            </m:ctrlPr>
                          </m:sSubPr>
                          <m:e>
                            <m:r>
                              <a:rPr lang="en-US" altLang="ja-JP" i="1" smtClean="0">
                                <a:latin typeface="Cambria Math" panose="02040503050406030204" pitchFamily="18" charset="0"/>
                              </a:rPr>
                              <m:t>𝑄</m:t>
                            </m:r>
                          </m:e>
                          <m:sub>
                            <m:r>
                              <a:rPr lang="en-US" altLang="ja-JP" i="1" smtClean="0">
                                <a:latin typeface="Cambria Math" panose="02040503050406030204" pitchFamily="18" charset="0"/>
                              </a:rPr>
                              <m:t>𝑖𝑛</m:t>
                            </m:r>
                          </m:sub>
                        </m:sSub>
                      </m:e>
                    </m:d>
                    <m:r>
                      <a:rPr lang="en-US" altLang="ja-JP" i="1" smtClean="0">
                        <a:latin typeface="Cambria Math" panose="02040503050406030204" pitchFamily="18" charset="0"/>
                      </a:rPr>
                      <m:t>=</m:t>
                    </m:r>
                    <m:f>
                      <m:fPr>
                        <m:ctrlPr>
                          <a:rPr lang="en-US" altLang="ja-JP" i="1" smtClean="0">
                            <a:latin typeface="Cambria Math" panose="02040503050406030204" pitchFamily="18" charset="0"/>
                          </a:rPr>
                        </m:ctrlPr>
                      </m:fPr>
                      <m:num>
                        <m:r>
                          <a:rPr lang="en-US" altLang="ja-JP" i="1" smtClean="0">
                            <a:latin typeface="Cambria Math" panose="02040503050406030204" pitchFamily="18" charset="0"/>
                          </a:rPr>
                          <m:t>1</m:t>
                        </m:r>
                      </m:num>
                      <m:den>
                        <m:r>
                          <a:rPr lang="en-US" altLang="ja-JP" i="1" smtClean="0">
                            <a:latin typeface="Cambria Math" panose="02040503050406030204" pitchFamily="18" charset="0"/>
                          </a:rPr>
                          <m:t>2</m:t>
                        </m:r>
                      </m:den>
                    </m:f>
                    <m:r>
                      <a:rPr lang="en-US" altLang="ja-JP" b="0" i="1" smtClean="0">
                        <a:latin typeface="Cambria Math" panose="02040503050406030204" pitchFamily="18" charset="0"/>
                      </a:rPr>
                      <m:t>𝑒𝑟𝑓</m:t>
                    </m:r>
                    <m:r>
                      <a:rPr lang="en-US" altLang="ja-JP" i="1" smtClean="0">
                        <a:latin typeface="Cambria Math" panose="02040503050406030204" pitchFamily="18" charset="0"/>
                      </a:rPr>
                      <m:t> (</m:t>
                    </m:r>
                    <m:f>
                      <m:fPr>
                        <m:ctrlPr>
                          <a:rPr lang="en-US" altLang="ja-JP" i="1" smtClean="0">
                            <a:latin typeface="Cambria Math" panose="02040503050406030204" pitchFamily="18" charset="0"/>
                          </a:rPr>
                        </m:ctrlPr>
                      </m:fPr>
                      <m:num>
                        <m:sSub>
                          <m:sSubPr>
                            <m:ctrlPr>
                              <a:rPr lang="en-US" altLang="ja-JP" b="1" i="1" smtClean="0">
                                <a:solidFill>
                                  <a:srgbClr val="68B9E5"/>
                                </a:solidFill>
                                <a:latin typeface="Cambria Math" panose="02040503050406030204" pitchFamily="18" charset="0"/>
                              </a:rPr>
                            </m:ctrlPr>
                          </m:sSubPr>
                          <m:e>
                            <m:r>
                              <a:rPr lang="en-US" altLang="ja-JP" b="1" i="1" smtClean="0">
                                <a:solidFill>
                                  <a:srgbClr val="68B9E5"/>
                                </a:solidFill>
                                <a:latin typeface="Cambria Math" panose="02040503050406030204" pitchFamily="18" charset="0"/>
                              </a:rPr>
                              <m:t>𝑸</m:t>
                            </m:r>
                          </m:e>
                          <m:sub>
                            <m:r>
                              <a:rPr lang="en-US" altLang="ja-JP" b="1" i="1" smtClean="0">
                                <a:solidFill>
                                  <a:srgbClr val="68B9E5"/>
                                </a:solidFill>
                                <a:latin typeface="Cambria Math" panose="02040503050406030204" pitchFamily="18" charset="0"/>
                              </a:rPr>
                              <m:t>𝒊𝒏</m:t>
                            </m:r>
                          </m:sub>
                        </m:sSub>
                        <m:r>
                          <a:rPr lang="en-US" altLang="ja-JP" i="1" smtClean="0">
                            <a:latin typeface="Cambria Math" panose="02040503050406030204" pitchFamily="18" charset="0"/>
                          </a:rPr>
                          <m:t>−</m:t>
                        </m:r>
                        <m:sSub>
                          <m:sSubPr>
                            <m:ctrlPr>
                              <a:rPr lang="en-US" altLang="ja-JP" i="1">
                                <a:latin typeface="Cambria Math" panose="02040503050406030204" pitchFamily="18" charset="0"/>
                              </a:rPr>
                            </m:ctrlPr>
                          </m:sSubPr>
                          <m:e>
                            <m:r>
                              <a:rPr lang="en-US" altLang="ja-JP" i="1" smtClean="0">
                                <a:latin typeface="Cambria Math" panose="02040503050406030204" pitchFamily="18" charset="0"/>
                              </a:rPr>
                              <m:t>𝑄</m:t>
                            </m:r>
                          </m:e>
                          <m:sub>
                            <m:r>
                              <a:rPr lang="en-US" altLang="ja-JP" i="1" smtClean="0">
                                <a:latin typeface="Cambria Math" panose="02040503050406030204" pitchFamily="18" charset="0"/>
                              </a:rPr>
                              <m:t>h𝑖𝑡</m:t>
                            </m:r>
                          </m:sub>
                        </m:sSub>
                      </m:num>
                      <m:den>
                        <m:rad>
                          <m:radPr>
                            <m:degHide m:val="on"/>
                            <m:ctrlPr>
                              <a:rPr lang="en-US" altLang="ja-JP" i="1" smtClean="0">
                                <a:solidFill>
                                  <a:schemeClr val="tx1"/>
                                </a:solidFill>
                                <a:latin typeface="Cambria Math" panose="02040503050406030204" pitchFamily="18" charset="0"/>
                              </a:rPr>
                            </m:ctrlPr>
                          </m:radPr>
                          <m:deg/>
                          <m:e>
                            <m:r>
                              <a:rPr lang="en-US" altLang="ja-JP" i="1" smtClean="0">
                                <a:solidFill>
                                  <a:schemeClr val="tx1"/>
                                </a:solidFill>
                                <a:latin typeface="Cambria Math" panose="02040503050406030204" pitchFamily="18" charset="0"/>
                              </a:rPr>
                              <m:t>2</m:t>
                            </m:r>
                          </m:e>
                        </m:rad>
                        <m:r>
                          <a:rPr lang="en-US" altLang="ja-JP" b="1" i="1" smtClean="0">
                            <a:solidFill>
                              <a:schemeClr val="tx1"/>
                            </a:solidFill>
                            <a:latin typeface="Cambria Math" panose="02040503050406030204" pitchFamily="18" charset="0"/>
                          </a:rPr>
                          <m:t>𝝈</m:t>
                        </m:r>
                      </m:den>
                    </m:f>
                    <m:r>
                      <a:rPr lang="en-US" altLang="ja-JP" i="1" smtClean="0">
                        <a:latin typeface="Cambria Math" panose="02040503050406030204" pitchFamily="18" charset="0"/>
                      </a:rPr>
                      <m:t>)</m:t>
                    </m:r>
                  </m:oMath>
                </a14:m>
                <a:r>
                  <a:rPr lang="en-US" altLang="ja-JP" dirty="0"/>
                  <a:t> </a:t>
                </a:r>
              </a:p>
              <a:p>
                <a:pPr marL="914400" lvl="2" indent="0">
                  <a:buFont typeface="Arial" panose="020B0604020202020204" pitchFamily="34" charset="0"/>
                  <a:buNone/>
                </a:pPr>
                <a14:m>
                  <m:oMathPara xmlns:m="http://schemas.openxmlformats.org/officeDocument/2006/math">
                    <m:oMathParaPr>
                      <m:jc m:val="centerGroup"/>
                    </m:oMathParaPr>
                    <m:oMath xmlns:m="http://schemas.openxmlformats.org/officeDocument/2006/math">
                      <m:r>
                        <m:rPr>
                          <m:sty m:val="p"/>
                        </m:rPr>
                        <a:rPr lang="en-US" altLang="ja-JP" i="1" dirty="0" smtClean="0">
                          <a:latin typeface="Cambria Math" panose="02040503050406030204" pitchFamily="18" charset="0"/>
                        </a:rPr>
                        <m:t>erf</m:t>
                      </m:r>
                      <m:r>
                        <a:rPr lang="en-US" altLang="ja-JP" i="1" dirty="0" smtClean="0">
                          <a:latin typeface="Cambria Math" panose="02040503050406030204" pitchFamily="18" charset="0"/>
                        </a:rPr>
                        <m:t>⁡(</m:t>
                      </m:r>
                      <m:r>
                        <a:rPr lang="en-US" altLang="ja-JP" i="1" dirty="0" smtClean="0">
                          <a:latin typeface="Cambria Math" panose="02040503050406030204" pitchFamily="18" charset="0"/>
                        </a:rPr>
                        <m:t>𝑥</m:t>
                      </m:r>
                      <m:r>
                        <a:rPr lang="en-US" altLang="ja-JP" i="1" dirty="0" smtClean="0">
                          <a:latin typeface="Cambria Math" panose="02040503050406030204" pitchFamily="18" charset="0"/>
                        </a:rPr>
                        <m:t>)= </m:t>
                      </m:r>
                      <m:f>
                        <m:fPr>
                          <m:ctrlPr>
                            <a:rPr lang="en-US" altLang="ja-JP" i="1">
                              <a:latin typeface="Cambria Math" panose="02040503050406030204" pitchFamily="18" charset="0"/>
                            </a:rPr>
                          </m:ctrlPr>
                        </m:fPr>
                        <m:num>
                          <m:r>
                            <a:rPr lang="en-US" altLang="ja-JP" i="1" smtClean="0">
                              <a:latin typeface="Cambria Math" panose="02040503050406030204" pitchFamily="18" charset="0"/>
                            </a:rPr>
                            <m:t>2</m:t>
                          </m:r>
                        </m:num>
                        <m:den>
                          <m:rad>
                            <m:radPr>
                              <m:degHide m:val="on"/>
                              <m:ctrlPr>
                                <a:rPr lang="en-US" altLang="ja-JP" i="1">
                                  <a:latin typeface="Cambria Math" panose="02040503050406030204" pitchFamily="18" charset="0"/>
                                </a:rPr>
                              </m:ctrlPr>
                            </m:radPr>
                            <m:deg/>
                            <m:e>
                              <m:r>
                                <m:rPr>
                                  <m:sty m:val="p"/>
                                </m:rPr>
                                <a:rPr lang="en-US" altLang="ja-JP" i="1" smtClean="0">
                                  <a:latin typeface="Cambria Math" panose="02040503050406030204" pitchFamily="18" charset="0"/>
                                </a:rPr>
                                <m:t>π</m:t>
                              </m:r>
                            </m:e>
                          </m:rad>
                        </m:den>
                      </m:f>
                      <m:nary>
                        <m:naryPr>
                          <m:ctrlPr>
                            <a:rPr lang="en-US" altLang="ja-JP" i="1" smtClean="0">
                              <a:latin typeface="Cambria Math" panose="02040503050406030204" pitchFamily="18" charset="0"/>
                            </a:rPr>
                          </m:ctrlPr>
                        </m:naryPr>
                        <m:sub>
                          <m:r>
                            <m:rPr>
                              <m:brk m:alnAt="23"/>
                            </m:rPr>
                            <a:rPr lang="en-US" altLang="ja-JP" i="1" smtClean="0">
                              <a:latin typeface="Cambria Math" panose="02040503050406030204" pitchFamily="18" charset="0"/>
                            </a:rPr>
                            <m:t>𝑥</m:t>
                          </m:r>
                        </m:sub>
                        <m:sup>
                          <m:r>
                            <a:rPr lang="ja-JP" altLang="en-US" i="1">
                              <a:latin typeface="Cambria Math" panose="02040503050406030204" pitchFamily="18" charset="0"/>
                            </a:rPr>
                            <m:t>∞</m:t>
                          </m:r>
                        </m:sup>
                        <m:e>
                          <m:func>
                            <m:funcPr>
                              <m:ctrlPr>
                                <a:rPr lang="en-US" altLang="ja-JP" i="1" smtClean="0">
                                  <a:latin typeface="Cambria Math" panose="02040503050406030204" pitchFamily="18" charset="0"/>
                                </a:rPr>
                              </m:ctrlPr>
                            </m:funcPr>
                            <m:fName>
                              <m:r>
                                <a:rPr lang="en-US" altLang="ja-JP" i="1" smtClean="0">
                                  <a:latin typeface="Cambria Math" panose="02040503050406030204" pitchFamily="18" charset="0"/>
                                </a:rPr>
                                <m:t>𝑒𝑥𝑝</m:t>
                              </m:r>
                            </m:fName>
                            <m:e>
                              <m:d>
                                <m:dPr>
                                  <m:ctrlPr>
                                    <a:rPr lang="en-US" altLang="ja-JP" i="1" smtClean="0">
                                      <a:latin typeface="Cambria Math" panose="02040503050406030204" pitchFamily="18" charset="0"/>
                                    </a:rPr>
                                  </m:ctrlPr>
                                </m:dPr>
                                <m:e>
                                  <m:sSup>
                                    <m:sSupPr>
                                      <m:ctrlPr>
                                        <a:rPr lang="en-US" altLang="ja-JP" i="1" smtClean="0">
                                          <a:latin typeface="Cambria Math" panose="02040503050406030204" pitchFamily="18" charset="0"/>
                                        </a:rPr>
                                      </m:ctrlPr>
                                    </m:sSupPr>
                                    <m:e>
                                      <m:r>
                                        <a:rPr lang="en-US" altLang="ja-JP" i="1" smtClean="0">
                                          <a:latin typeface="Cambria Math" panose="02040503050406030204" pitchFamily="18" charset="0"/>
                                        </a:rPr>
                                        <m:t>−</m:t>
                                      </m:r>
                                      <m:r>
                                        <a:rPr lang="en-US" altLang="ja-JP" i="1" smtClean="0">
                                          <a:latin typeface="Cambria Math" panose="02040503050406030204" pitchFamily="18" charset="0"/>
                                        </a:rPr>
                                        <m:t>𝑡</m:t>
                                      </m:r>
                                    </m:e>
                                    <m:sup>
                                      <m:r>
                                        <a:rPr lang="en-US" altLang="ja-JP" i="1" smtClean="0">
                                          <a:latin typeface="Cambria Math" panose="02040503050406030204" pitchFamily="18" charset="0"/>
                                        </a:rPr>
                                        <m:t>2</m:t>
                                      </m:r>
                                    </m:sup>
                                  </m:sSup>
                                </m:e>
                              </m:d>
                            </m:e>
                          </m:func>
                          <m:r>
                            <a:rPr lang="en-US" altLang="ja-JP" i="1" smtClean="0">
                              <a:latin typeface="Cambria Math" panose="02040503050406030204" pitchFamily="18" charset="0"/>
                            </a:rPr>
                            <m:t>𝑑𝑡</m:t>
                          </m:r>
                        </m:e>
                      </m:nary>
                    </m:oMath>
                  </m:oMathPara>
                </a14:m>
                <a:endParaRPr lang="en-US" altLang="ja-JP" dirty="0"/>
              </a:p>
              <a:p>
                <a:pPr lvl="1"/>
                <a:r>
                  <a:rPr lang="ja-JP" altLang="en-US" dirty="0"/>
                  <a:t>全ピクセルで測定</a:t>
                </a:r>
                <a:endParaRPr lang="en-US" altLang="ja-JP" dirty="0"/>
              </a:p>
              <a:p>
                <a:endParaRPr lang="en-US" altLang="ja-JP" dirty="0"/>
              </a:p>
              <a:p>
                <a:pPr lvl="1"/>
                <a:endParaRPr lang="ja-JP" altLang="en-US" dirty="0"/>
              </a:p>
              <a:p>
                <a:pPr lvl="2"/>
                <a:endParaRPr lang="en-US" altLang="ja-JP" dirty="0"/>
              </a:p>
              <a:p>
                <a:pPr marL="0" indent="0">
                  <a:buFont typeface="Arial" panose="020B0604020202020204" pitchFamily="34" charset="0"/>
                  <a:buNone/>
                </a:pPr>
                <a:endParaRPr lang="ja-JP" altLang="en-US" dirty="0"/>
              </a:p>
            </p:txBody>
          </p:sp>
        </mc:Choice>
        <mc:Fallback xmlns="">
          <p:sp>
            <p:nvSpPr>
              <p:cNvPr id="12" name="コンテンツ プレースホルダー 2">
                <a:extLst>
                  <a:ext uri="{FF2B5EF4-FFF2-40B4-BE49-F238E27FC236}">
                    <a16:creationId xmlns:a16="http://schemas.microsoft.com/office/drawing/2014/main" id="{7AB2078D-0332-C4E2-0310-E079AE445C58}"/>
                  </a:ext>
                </a:extLst>
              </p:cNvPr>
              <p:cNvSpPr txBox="1">
                <a:spLocks noRot="1" noChangeAspect="1" noMove="1" noResize="1" noEditPoints="1" noAdjustHandles="1" noChangeArrowheads="1" noChangeShapeType="1" noTextEdit="1"/>
              </p:cNvSpPr>
              <p:nvPr/>
            </p:nvSpPr>
            <p:spPr>
              <a:xfrm>
                <a:off x="237191" y="1371600"/>
                <a:ext cx="4485638" cy="5349876"/>
              </a:xfrm>
              <a:prstGeom prst="rect">
                <a:avLst/>
              </a:prstGeom>
              <a:blipFill>
                <a:blip r:embed="rId2"/>
                <a:stretch>
                  <a:fillRect l="-1902" r="-951"/>
                </a:stretch>
              </a:blipFill>
            </p:spPr>
            <p:txBody>
              <a:bodyPr/>
              <a:lstStyle/>
              <a:p>
                <a:r>
                  <a:rPr lang="ja-JP" altLang="en-US">
                    <a:noFill/>
                  </a:rPr>
                  <a:t> </a:t>
                </a:r>
              </a:p>
            </p:txBody>
          </p:sp>
        </mc:Fallback>
      </mc:AlternateContent>
      <p:sp>
        <p:nvSpPr>
          <p:cNvPr id="13" name="コンテンツ プレースホルダー 2">
            <a:extLst>
              <a:ext uri="{FF2B5EF4-FFF2-40B4-BE49-F238E27FC236}">
                <a16:creationId xmlns:a16="http://schemas.microsoft.com/office/drawing/2014/main" id="{48507B08-2D0C-ACC8-D55A-2027047EB3E9}"/>
              </a:ext>
            </a:extLst>
          </p:cNvPr>
          <p:cNvSpPr txBox="1">
            <a:spLocks/>
          </p:cNvSpPr>
          <p:nvPr/>
        </p:nvSpPr>
        <p:spPr>
          <a:xfrm>
            <a:off x="237190" y="1461294"/>
            <a:ext cx="8430560" cy="123428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400" kern="1200">
                <a:solidFill>
                  <a:srgbClr val="1E4667"/>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000" kern="1200">
                <a:solidFill>
                  <a:srgbClr val="1E4667"/>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1E4667"/>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600" kern="1200">
                <a:solidFill>
                  <a:srgbClr val="1E4667"/>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600" kern="1200">
                <a:solidFill>
                  <a:srgbClr val="1E4667"/>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dirty="0"/>
              <a:t>チップごとにタイミングを最適化して</a:t>
            </a:r>
            <a:r>
              <a:rPr lang="en-US" altLang="ja-JP" dirty="0"/>
              <a:t>Intime</a:t>
            </a:r>
            <a:r>
              <a:rPr lang="ja-JP" altLang="en-US" dirty="0"/>
              <a:t>閾値を測定</a:t>
            </a:r>
            <a:endParaRPr lang="en-US" altLang="ja-JP" dirty="0"/>
          </a:p>
          <a:p>
            <a:pPr lvl="1"/>
            <a:r>
              <a:rPr lang="ja-JP" altLang="en-US" dirty="0"/>
              <a:t>閾値は</a:t>
            </a:r>
            <a:r>
              <a:rPr lang="en-US" altLang="ja-JP" dirty="0"/>
              <a:t>2000e</a:t>
            </a:r>
            <a:r>
              <a:rPr lang="ja-JP" altLang="en-US" dirty="0"/>
              <a:t>に最適化した</a:t>
            </a:r>
            <a:endParaRPr lang="en-US" altLang="ja-JP" dirty="0"/>
          </a:p>
          <a:p>
            <a:pPr marL="0" indent="0">
              <a:buFont typeface="Arial" panose="020B0604020202020204" pitchFamily="34" charset="0"/>
              <a:buNone/>
            </a:pPr>
            <a:endParaRPr lang="ja-JP" altLang="en-US" dirty="0"/>
          </a:p>
        </p:txBody>
      </p:sp>
      <p:pic>
        <p:nvPicPr>
          <p:cNvPr id="15" name="図 14">
            <a:extLst>
              <a:ext uri="{FF2B5EF4-FFF2-40B4-BE49-F238E27FC236}">
                <a16:creationId xmlns:a16="http://schemas.microsoft.com/office/drawing/2014/main" id="{95A25600-00C3-0DDE-D677-C9170BCECE2E}"/>
              </a:ext>
            </a:extLst>
          </p:cNvPr>
          <p:cNvPicPr>
            <a:picLocks noChangeAspect="1"/>
          </p:cNvPicPr>
          <p:nvPr/>
        </p:nvPicPr>
        <p:blipFill>
          <a:blip r:embed="rId3"/>
          <a:stretch>
            <a:fillRect/>
          </a:stretch>
        </p:blipFill>
        <p:spPr>
          <a:xfrm>
            <a:off x="5071871" y="3094555"/>
            <a:ext cx="3457998" cy="2506145"/>
          </a:xfrm>
          <a:prstGeom prst="rect">
            <a:avLst/>
          </a:prstGeom>
        </p:spPr>
      </p:pic>
    </p:spTree>
    <p:extLst>
      <p:ext uri="{BB962C8B-B14F-4D97-AF65-F5344CB8AC3E}">
        <p14:creationId xmlns:p14="http://schemas.microsoft.com/office/powerpoint/2010/main" val="26384887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2129CC8-9F94-EC15-06BC-E72B22DF4F46}"/>
              </a:ext>
            </a:extLst>
          </p:cNvPr>
          <p:cNvSpPr>
            <a:spLocks noGrp="1"/>
          </p:cNvSpPr>
          <p:nvPr>
            <p:ph type="title"/>
          </p:nvPr>
        </p:nvSpPr>
        <p:spPr/>
        <p:txBody>
          <a:bodyPr/>
          <a:lstStyle/>
          <a:p>
            <a:r>
              <a:rPr kumimoji="1" lang="en-US" altLang="ja-JP" dirty="0"/>
              <a:t>ATLAS</a:t>
            </a:r>
            <a:r>
              <a:rPr kumimoji="1" lang="ja-JP" altLang="en-US" dirty="0"/>
              <a:t>検出器</a:t>
            </a:r>
            <a:r>
              <a:rPr lang="ja-JP" altLang="en-US" dirty="0"/>
              <a:t>の増強</a:t>
            </a:r>
            <a:endParaRPr kumimoji="1" lang="ja-JP" altLang="en-US" dirty="0"/>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7A04A9C8-8A1B-6F48-AD36-8F588CF54846}"/>
                  </a:ext>
                </a:extLst>
              </p:cNvPr>
              <p:cNvSpPr>
                <a:spLocks noGrp="1"/>
              </p:cNvSpPr>
              <p:nvPr>
                <p:ph idx="1"/>
              </p:nvPr>
            </p:nvSpPr>
            <p:spPr/>
            <p:txBody>
              <a:bodyPr/>
              <a:lstStyle/>
              <a:p>
                <a:pPr>
                  <a:buFont typeface="Wingdings" panose="05000000000000000000" pitchFamily="2" charset="2"/>
                  <a:buChar char="Ø"/>
                </a:pPr>
                <a:r>
                  <a:rPr kumimoji="1" lang="en-US" altLang="ja-JP" dirty="0"/>
                  <a:t>ATLAS</a:t>
                </a:r>
                <a:r>
                  <a:rPr kumimoji="1" lang="ja-JP" altLang="en-US" dirty="0"/>
                  <a:t>検出器</a:t>
                </a:r>
                <a:endParaRPr kumimoji="1" lang="en-US" altLang="ja-JP" dirty="0"/>
              </a:p>
              <a:p>
                <a:pPr lvl="1"/>
                <a:r>
                  <a:rPr lang="en-US" altLang="ja-JP" sz="1800" dirty="0"/>
                  <a:t>Large Hadron Collider(LHC)</a:t>
                </a:r>
                <a:r>
                  <a:rPr lang="ja-JP" altLang="en-US" sz="1800" dirty="0"/>
                  <a:t>の衝突点の</a:t>
                </a:r>
                <a:r>
                  <a:rPr lang="en-US" altLang="ja-JP" sz="1800" dirty="0"/>
                  <a:t>1</a:t>
                </a:r>
                <a:r>
                  <a:rPr lang="ja-JP" altLang="en-US" sz="1800" dirty="0"/>
                  <a:t>つにある検出器</a:t>
                </a:r>
                <a:endParaRPr lang="en-US" altLang="ja-JP" sz="1800" dirty="0"/>
              </a:p>
              <a:p>
                <a:pPr lvl="1"/>
                <a:r>
                  <a:rPr lang="ja-JP" altLang="en-US" sz="1800" dirty="0"/>
                  <a:t>高輝度</a:t>
                </a:r>
                <a:r>
                  <a:rPr lang="en-US" altLang="ja-JP" sz="1800" dirty="0"/>
                  <a:t>LHC</a:t>
                </a:r>
                <a:r>
                  <a:rPr lang="ja-JP" altLang="en-US" sz="1800" dirty="0"/>
                  <a:t>計画</a:t>
                </a:r>
                <a:r>
                  <a:rPr lang="en-US" altLang="ja-JP" sz="1800" dirty="0"/>
                  <a:t>(2029</a:t>
                </a:r>
                <a:r>
                  <a:rPr lang="ja-JP" altLang="en-US" sz="1800" dirty="0"/>
                  <a:t>年</a:t>
                </a:r>
                <a:r>
                  <a:rPr lang="en-US" altLang="ja-JP" sz="1800" dirty="0"/>
                  <a:t>~)</a:t>
                </a:r>
                <a:r>
                  <a:rPr lang="ja-JP" altLang="en-US" sz="1800" dirty="0"/>
                  <a:t>に向け増強</a:t>
                </a:r>
                <a:r>
                  <a:rPr lang="ja-JP" altLang="en-US" sz="1600" dirty="0"/>
                  <a:t>：ヒッグス粒子の精密測定、新粒子探索など</a:t>
                </a:r>
                <a:endParaRPr lang="en-US" altLang="ja-JP" sz="1600" dirty="0"/>
              </a:p>
              <a:p>
                <a:pPr lvl="2"/>
                <a:r>
                  <a:rPr lang="ja-JP" altLang="en-US" sz="1600" dirty="0"/>
                  <a:t>積分輝度</a:t>
                </a:r>
                <a:r>
                  <a:rPr lang="en-US" altLang="ja-JP" sz="1600" dirty="0"/>
                  <a:t>10</a:t>
                </a:r>
                <a:r>
                  <a:rPr lang="ja-JP" altLang="en-US" sz="1600" dirty="0"/>
                  <a:t>倍：</a:t>
                </a:r>
                <a:r>
                  <a:rPr kumimoji="1" lang="en-US" altLang="ja-JP" sz="1400" dirty="0"/>
                  <a:t>300 </a:t>
                </a:r>
                <a14:m>
                  <m:oMath xmlns:m="http://schemas.openxmlformats.org/officeDocument/2006/math">
                    <m:sSup>
                      <m:sSupPr>
                        <m:ctrlPr>
                          <a:rPr kumimoji="1" lang="en-US" altLang="ja-JP" sz="1400" i="1" smtClean="0">
                            <a:latin typeface="Cambria Math" panose="02040503050406030204" pitchFamily="18" charset="0"/>
                          </a:rPr>
                        </m:ctrlPr>
                      </m:sSupPr>
                      <m:e>
                        <m:r>
                          <m:rPr>
                            <m:sty m:val="p"/>
                          </m:rPr>
                          <a:rPr kumimoji="1" lang="en-US" altLang="ja-JP" sz="1400" b="0" i="0" smtClean="0">
                            <a:latin typeface="Cambria Math" panose="02040503050406030204" pitchFamily="18" charset="0"/>
                          </a:rPr>
                          <m:t>fb</m:t>
                        </m:r>
                      </m:e>
                      <m:sup>
                        <m:r>
                          <a:rPr kumimoji="1" lang="en-US" altLang="ja-JP" sz="1400" b="0" i="0" smtClean="0">
                            <a:latin typeface="Cambria Math" panose="02040503050406030204" pitchFamily="18" charset="0"/>
                          </a:rPr>
                          <m:t>−1</m:t>
                        </m:r>
                      </m:sup>
                    </m:sSup>
                  </m:oMath>
                </a14:m>
                <a:r>
                  <a:rPr kumimoji="1" lang="ja-JP" altLang="en-US" sz="1400" dirty="0"/>
                  <a:t> → </a:t>
                </a:r>
                <a:r>
                  <a:rPr kumimoji="1" lang="en-US" altLang="ja-JP" sz="1400" dirty="0"/>
                  <a:t>3000</a:t>
                </a:r>
                <a:r>
                  <a:rPr lang="ja-JP" altLang="en-US" sz="1400" dirty="0"/>
                  <a:t> </a:t>
                </a:r>
                <a14:m>
                  <m:oMath xmlns:m="http://schemas.openxmlformats.org/officeDocument/2006/math">
                    <m:sSup>
                      <m:sSupPr>
                        <m:ctrlPr>
                          <a:rPr lang="en-US" altLang="ja-JP" sz="1400" i="1">
                            <a:latin typeface="Cambria Math" panose="02040503050406030204" pitchFamily="18" charset="0"/>
                          </a:rPr>
                        </m:ctrlPr>
                      </m:sSupPr>
                      <m:e>
                        <m:r>
                          <m:rPr>
                            <m:sty m:val="p"/>
                          </m:rPr>
                          <a:rPr lang="en-US" altLang="ja-JP" sz="1400">
                            <a:latin typeface="Cambria Math" panose="02040503050406030204" pitchFamily="18" charset="0"/>
                          </a:rPr>
                          <m:t>fb</m:t>
                        </m:r>
                      </m:e>
                      <m:sup>
                        <m:r>
                          <a:rPr lang="en-US" altLang="ja-JP" sz="1400">
                            <a:latin typeface="Cambria Math" panose="02040503050406030204" pitchFamily="18" charset="0"/>
                          </a:rPr>
                          <m:t>−1</m:t>
                        </m:r>
                      </m:sup>
                    </m:sSup>
                  </m:oMath>
                </a14:m>
                <a:r>
                  <a:rPr lang="ja-JP" altLang="en-US" sz="1400" dirty="0"/>
                  <a:t> </a:t>
                </a:r>
                <a:endParaRPr lang="en-US" altLang="ja-JP" sz="1400" dirty="0"/>
              </a:p>
              <a:p>
                <a:pPr>
                  <a:buFont typeface="Wingdings" panose="05000000000000000000" pitchFamily="2" charset="2"/>
                  <a:buChar char="Ø"/>
                </a:pPr>
                <a:r>
                  <a:rPr lang="en-US" altLang="ja-JP" dirty="0"/>
                  <a:t>Inner Tracker (</a:t>
                </a:r>
                <a:r>
                  <a:rPr lang="en-US" altLang="ja-JP" dirty="0" err="1"/>
                  <a:t>ITk</a:t>
                </a:r>
                <a:r>
                  <a:rPr lang="en-US" altLang="ja-JP" dirty="0"/>
                  <a:t>)</a:t>
                </a:r>
                <a:endParaRPr lang="en-US" altLang="ja-JP" sz="2800" dirty="0"/>
              </a:p>
              <a:p>
                <a:pPr lvl="1"/>
                <a:r>
                  <a:rPr lang="ja-JP" altLang="en-US" sz="1800" dirty="0"/>
                  <a:t>高輝度</a:t>
                </a:r>
                <a:r>
                  <a:rPr lang="en-US" altLang="ja-JP" sz="1800" dirty="0"/>
                  <a:t>LHC</a:t>
                </a:r>
                <a:r>
                  <a:rPr lang="ja-JP" altLang="en-US" sz="1800" dirty="0"/>
                  <a:t>に向けて内部飛跡検出器を増強し</a:t>
                </a:r>
                <a:r>
                  <a:rPr lang="en-US" altLang="ja-JP" sz="1800" dirty="0" err="1"/>
                  <a:t>ITk</a:t>
                </a:r>
                <a:r>
                  <a:rPr lang="ja-JP" altLang="en-US" sz="1800" dirty="0"/>
                  <a:t>へ</a:t>
                </a:r>
                <a:endParaRPr lang="en-US" altLang="ja-JP" sz="1800" dirty="0"/>
              </a:p>
              <a:p>
                <a:pPr lvl="1"/>
                <a:r>
                  <a:rPr lang="ja-JP" altLang="en-US" sz="1800" b="1" dirty="0"/>
                  <a:t>新型ピクセル検出器も量産に向けた最終テスト段階へ</a:t>
                </a:r>
                <a:endParaRPr lang="en-US" altLang="ja-JP" sz="1800" b="1" dirty="0"/>
              </a:p>
              <a:p>
                <a:pPr marL="914400" lvl="2" indent="0">
                  <a:buNone/>
                </a:pPr>
                <a:r>
                  <a:rPr lang="ja-JP" altLang="en-US" sz="1600" dirty="0"/>
                  <a:t>低閾値動作可能、高放射線耐性</a:t>
                </a:r>
                <a:endParaRPr lang="en-US" altLang="ja-JP" sz="1600" dirty="0"/>
              </a:p>
              <a:p>
                <a:endParaRPr kumimoji="1" lang="ja-JP" altLang="en-US" dirty="0"/>
              </a:p>
            </p:txBody>
          </p:sp>
        </mc:Choice>
        <mc:Fallback xmlns="">
          <p:sp>
            <p:nvSpPr>
              <p:cNvPr id="3" name="コンテンツ プレースホルダー 2">
                <a:extLst>
                  <a:ext uri="{FF2B5EF4-FFF2-40B4-BE49-F238E27FC236}">
                    <a16:creationId xmlns:a16="http://schemas.microsoft.com/office/drawing/2014/main" id="{7A04A9C8-8A1B-6F48-AD36-8F588CF54846}"/>
                  </a:ext>
                </a:extLst>
              </p:cNvPr>
              <p:cNvSpPr>
                <a:spLocks noGrp="1" noRot="1" noChangeAspect="1" noMove="1" noResize="1" noEditPoints="1" noAdjustHandles="1" noChangeArrowheads="1" noChangeShapeType="1" noTextEdit="1"/>
              </p:cNvSpPr>
              <p:nvPr>
                <p:ph idx="1"/>
              </p:nvPr>
            </p:nvSpPr>
            <p:spPr>
              <a:blipFill>
                <a:blip r:embed="rId2"/>
                <a:stretch>
                  <a:fillRect l="-904" t="-1595"/>
                </a:stretch>
              </a:blipFill>
            </p:spPr>
            <p:txBody>
              <a:bodyPr/>
              <a:lstStyle/>
              <a:p>
                <a:r>
                  <a:rPr lang="ja-JP" altLang="en-US">
                    <a:noFill/>
                  </a:rPr>
                  <a:t> </a:t>
                </a:r>
              </a:p>
            </p:txBody>
          </p:sp>
        </mc:Fallback>
      </mc:AlternateContent>
      <p:sp>
        <p:nvSpPr>
          <p:cNvPr id="4" name="スライド番号プレースホルダー 3">
            <a:extLst>
              <a:ext uri="{FF2B5EF4-FFF2-40B4-BE49-F238E27FC236}">
                <a16:creationId xmlns:a16="http://schemas.microsoft.com/office/drawing/2014/main" id="{3D2250AD-193C-1436-CB9F-08DF0423780B}"/>
              </a:ext>
            </a:extLst>
          </p:cNvPr>
          <p:cNvSpPr>
            <a:spLocks noGrp="1"/>
          </p:cNvSpPr>
          <p:nvPr>
            <p:ph type="sldNum" sz="quarter" idx="12"/>
          </p:nvPr>
        </p:nvSpPr>
        <p:spPr/>
        <p:txBody>
          <a:bodyPr/>
          <a:lstStyle/>
          <a:p>
            <a:fld id="{79EB67E4-271D-4F57-8F1E-BEB350039929}" type="slidenum">
              <a:rPr lang="ja-JP" altLang="en-US" smtClean="0"/>
              <a:pPr/>
              <a:t>2</a:t>
            </a:fld>
            <a:endParaRPr lang="ja-JP" altLang="en-US" dirty="0"/>
          </a:p>
        </p:txBody>
      </p:sp>
      <p:pic>
        <p:nvPicPr>
          <p:cNvPr id="5" name="図 4" descr="ダイアグラム&#10;&#10;自動的に生成された説明">
            <a:extLst>
              <a:ext uri="{FF2B5EF4-FFF2-40B4-BE49-F238E27FC236}">
                <a16:creationId xmlns:a16="http://schemas.microsoft.com/office/drawing/2014/main" id="{F77D952D-2B9B-38AD-6FED-844158D5FE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352" y="4127668"/>
            <a:ext cx="3893585" cy="2502502"/>
          </a:xfrm>
          <a:prstGeom prst="rect">
            <a:avLst/>
          </a:prstGeom>
        </p:spPr>
      </p:pic>
      <p:sp>
        <p:nvSpPr>
          <p:cNvPr id="6" name="正方形/長方形 5">
            <a:extLst>
              <a:ext uri="{FF2B5EF4-FFF2-40B4-BE49-F238E27FC236}">
                <a16:creationId xmlns:a16="http://schemas.microsoft.com/office/drawing/2014/main" id="{24951DA4-7FD7-98D3-6A00-1197EF6F54D8}"/>
              </a:ext>
            </a:extLst>
          </p:cNvPr>
          <p:cNvSpPr/>
          <p:nvPr/>
        </p:nvSpPr>
        <p:spPr>
          <a:xfrm rot="21093816">
            <a:off x="2612081" y="5240788"/>
            <a:ext cx="402424" cy="161707"/>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 name="直線コネクタ 6">
            <a:extLst>
              <a:ext uri="{FF2B5EF4-FFF2-40B4-BE49-F238E27FC236}">
                <a16:creationId xmlns:a16="http://schemas.microsoft.com/office/drawing/2014/main" id="{DC0E7335-AF49-106C-49DE-BE491DB6A818}"/>
              </a:ext>
            </a:extLst>
          </p:cNvPr>
          <p:cNvCxnSpPr>
            <a:cxnSpLocks/>
            <a:endCxn id="6" idx="0"/>
          </p:cNvCxnSpPr>
          <p:nvPr/>
        </p:nvCxnSpPr>
        <p:spPr>
          <a:xfrm flipH="1">
            <a:off x="2801431" y="4707979"/>
            <a:ext cx="348169" cy="53368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テキスト ボックス 7">
            <a:extLst>
              <a:ext uri="{FF2B5EF4-FFF2-40B4-BE49-F238E27FC236}">
                <a16:creationId xmlns:a16="http://schemas.microsoft.com/office/drawing/2014/main" id="{24F1EC3A-EEA0-899E-2B9A-68345D40AD6B}"/>
              </a:ext>
            </a:extLst>
          </p:cNvPr>
          <p:cNvSpPr txBox="1"/>
          <p:nvPr/>
        </p:nvSpPr>
        <p:spPr>
          <a:xfrm>
            <a:off x="2687296" y="4184759"/>
            <a:ext cx="1513227" cy="523220"/>
          </a:xfrm>
          <a:prstGeom prst="rect">
            <a:avLst/>
          </a:prstGeom>
          <a:solidFill>
            <a:schemeClr val="bg1"/>
          </a:solidFill>
        </p:spPr>
        <p:txBody>
          <a:bodyPr wrap="square" rtlCol="0">
            <a:spAutoFit/>
          </a:bodyPr>
          <a:lstStyle/>
          <a:p>
            <a:pPr algn="ctr"/>
            <a:r>
              <a:rPr lang="ja-JP" altLang="en-US" sz="1400" b="1" dirty="0">
                <a:solidFill>
                  <a:srgbClr val="FF0000"/>
                </a:solidFill>
              </a:rPr>
              <a:t>内部飛跡</a:t>
            </a:r>
            <a:r>
              <a:rPr kumimoji="1" lang="ja-JP" altLang="en-US" sz="1400" b="1" dirty="0">
                <a:solidFill>
                  <a:srgbClr val="FF0000"/>
                </a:solidFill>
              </a:rPr>
              <a:t>検出器</a:t>
            </a:r>
            <a:endParaRPr kumimoji="1" lang="en-US" altLang="ja-JP" sz="1400" b="1" dirty="0">
              <a:solidFill>
                <a:srgbClr val="FF0000"/>
              </a:solidFill>
            </a:endParaRPr>
          </a:p>
          <a:p>
            <a:pPr algn="ctr"/>
            <a:r>
              <a:rPr kumimoji="1" lang="ja-JP" altLang="en-US" sz="1400" b="1" dirty="0">
                <a:solidFill>
                  <a:srgbClr val="FF0000"/>
                </a:solidFill>
              </a:rPr>
              <a:t>全入れ替え</a:t>
            </a:r>
          </a:p>
        </p:txBody>
      </p:sp>
      <p:pic>
        <p:nvPicPr>
          <p:cNvPr id="16" name="図 15">
            <a:extLst>
              <a:ext uri="{FF2B5EF4-FFF2-40B4-BE49-F238E27FC236}">
                <a16:creationId xmlns:a16="http://schemas.microsoft.com/office/drawing/2014/main" id="{D4ECA3C7-9501-7E56-EE23-FA6C7888390E}"/>
              </a:ext>
            </a:extLst>
          </p:cNvPr>
          <p:cNvPicPr>
            <a:picLocks noChangeAspect="1"/>
          </p:cNvPicPr>
          <p:nvPr/>
        </p:nvPicPr>
        <p:blipFill>
          <a:blip r:embed="rId4"/>
          <a:stretch>
            <a:fillRect/>
          </a:stretch>
        </p:blipFill>
        <p:spPr>
          <a:xfrm>
            <a:off x="4772147" y="4127668"/>
            <a:ext cx="3810532" cy="2505425"/>
          </a:xfrm>
          <a:prstGeom prst="rect">
            <a:avLst/>
          </a:prstGeom>
        </p:spPr>
      </p:pic>
    </p:spTree>
    <p:extLst>
      <p:ext uri="{BB962C8B-B14F-4D97-AF65-F5344CB8AC3E}">
        <p14:creationId xmlns:p14="http://schemas.microsoft.com/office/powerpoint/2010/main" val="29335622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6782DE2-4967-0DD7-2109-954D7DA3AD8B}"/>
              </a:ext>
            </a:extLst>
          </p:cNvPr>
          <p:cNvSpPr>
            <a:spLocks noGrp="1"/>
          </p:cNvSpPr>
          <p:nvPr>
            <p:ph type="title"/>
          </p:nvPr>
        </p:nvSpPr>
        <p:spPr/>
        <p:txBody>
          <a:bodyPr/>
          <a:lstStyle/>
          <a:p>
            <a:endParaRPr kumimoji="1" lang="ja-JP" altLang="en-US"/>
          </a:p>
        </p:txBody>
      </p:sp>
      <p:sp>
        <p:nvSpPr>
          <p:cNvPr id="3" name="コンテンツ プレースホルダー 2">
            <a:extLst>
              <a:ext uri="{FF2B5EF4-FFF2-40B4-BE49-F238E27FC236}">
                <a16:creationId xmlns:a16="http://schemas.microsoft.com/office/drawing/2014/main" id="{9AC6C737-97EF-C53B-8EAF-08A914B5C8CF}"/>
              </a:ext>
            </a:extLst>
          </p:cNvPr>
          <p:cNvSpPr>
            <a:spLocks noGrp="1"/>
          </p:cNvSpPr>
          <p:nvPr>
            <p:ph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D7950A5E-4329-10E8-C59B-8D541074FAE7}"/>
              </a:ext>
            </a:extLst>
          </p:cNvPr>
          <p:cNvSpPr>
            <a:spLocks noGrp="1"/>
          </p:cNvSpPr>
          <p:nvPr>
            <p:ph type="sldNum" sz="quarter" idx="12"/>
          </p:nvPr>
        </p:nvSpPr>
        <p:spPr/>
        <p:txBody>
          <a:bodyPr/>
          <a:lstStyle/>
          <a:p>
            <a:fld id="{79EB67E4-271D-4F57-8F1E-BEB350039929}" type="slidenum">
              <a:rPr lang="ja-JP" altLang="en-US" smtClean="0"/>
              <a:pPr/>
              <a:t>20</a:t>
            </a:fld>
            <a:endParaRPr lang="ja-JP" altLang="en-US" dirty="0"/>
          </a:p>
        </p:txBody>
      </p:sp>
      <p:sp>
        <p:nvSpPr>
          <p:cNvPr id="5" name="コンテンツ プレースホルダー 4">
            <a:extLst>
              <a:ext uri="{FF2B5EF4-FFF2-40B4-BE49-F238E27FC236}">
                <a16:creationId xmlns:a16="http://schemas.microsoft.com/office/drawing/2014/main" id="{BAEC451E-464D-8633-0DC2-5BE3ADB73CAC}"/>
              </a:ext>
            </a:extLst>
          </p:cNvPr>
          <p:cNvSpPr>
            <a:spLocks noGrp="1"/>
          </p:cNvSpPr>
          <p:nvPr>
            <p:ph sz="quarter" idx="13"/>
          </p:nvPr>
        </p:nvSpPr>
        <p:spPr/>
        <p:txBody>
          <a:bodyPr/>
          <a:lstStyle/>
          <a:p>
            <a:endParaRPr kumimoji="1" lang="ja-JP" altLang="en-US"/>
          </a:p>
        </p:txBody>
      </p:sp>
      <p:pic>
        <p:nvPicPr>
          <p:cNvPr id="9" name="図 8">
            <a:extLst>
              <a:ext uri="{FF2B5EF4-FFF2-40B4-BE49-F238E27FC236}">
                <a16:creationId xmlns:a16="http://schemas.microsoft.com/office/drawing/2014/main" id="{43621D25-F43C-9681-7D21-5E356655F3C4}"/>
              </a:ext>
            </a:extLst>
          </p:cNvPr>
          <p:cNvPicPr>
            <a:picLocks noChangeAspect="1"/>
          </p:cNvPicPr>
          <p:nvPr/>
        </p:nvPicPr>
        <p:blipFill>
          <a:blip r:embed="rId2"/>
          <a:stretch>
            <a:fillRect/>
          </a:stretch>
        </p:blipFill>
        <p:spPr>
          <a:xfrm>
            <a:off x="190111" y="2996991"/>
            <a:ext cx="4514698" cy="2423421"/>
          </a:xfrm>
          <a:prstGeom prst="rect">
            <a:avLst/>
          </a:prstGeom>
        </p:spPr>
      </p:pic>
      <p:pic>
        <p:nvPicPr>
          <p:cNvPr id="8" name="図 7">
            <a:extLst>
              <a:ext uri="{FF2B5EF4-FFF2-40B4-BE49-F238E27FC236}">
                <a16:creationId xmlns:a16="http://schemas.microsoft.com/office/drawing/2014/main" id="{781AE567-E5F7-689A-CD51-C20769D74BAE}"/>
              </a:ext>
            </a:extLst>
          </p:cNvPr>
          <p:cNvPicPr>
            <a:picLocks noChangeAspect="1"/>
          </p:cNvPicPr>
          <p:nvPr/>
        </p:nvPicPr>
        <p:blipFill>
          <a:blip r:embed="rId3"/>
          <a:stretch>
            <a:fillRect/>
          </a:stretch>
        </p:blipFill>
        <p:spPr>
          <a:xfrm>
            <a:off x="3073171" y="1248649"/>
            <a:ext cx="5334744" cy="3143689"/>
          </a:xfrm>
          <a:prstGeom prst="rect">
            <a:avLst/>
          </a:prstGeom>
        </p:spPr>
      </p:pic>
      <p:pic>
        <p:nvPicPr>
          <p:cNvPr id="11" name="図 10">
            <a:extLst>
              <a:ext uri="{FF2B5EF4-FFF2-40B4-BE49-F238E27FC236}">
                <a16:creationId xmlns:a16="http://schemas.microsoft.com/office/drawing/2014/main" id="{16EA1B5A-91B5-B3EA-5809-420243F10CFE}"/>
              </a:ext>
            </a:extLst>
          </p:cNvPr>
          <p:cNvPicPr>
            <a:picLocks noChangeAspect="1"/>
          </p:cNvPicPr>
          <p:nvPr/>
        </p:nvPicPr>
        <p:blipFill>
          <a:blip r:embed="rId4"/>
          <a:stretch>
            <a:fillRect/>
          </a:stretch>
        </p:blipFill>
        <p:spPr>
          <a:xfrm>
            <a:off x="3017636" y="4485530"/>
            <a:ext cx="5172797" cy="1924319"/>
          </a:xfrm>
          <a:prstGeom prst="rect">
            <a:avLst/>
          </a:prstGeom>
        </p:spPr>
      </p:pic>
    </p:spTree>
    <p:extLst>
      <p:ext uri="{BB962C8B-B14F-4D97-AF65-F5344CB8AC3E}">
        <p14:creationId xmlns:p14="http://schemas.microsoft.com/office/powerpoint/2010/main" val="9454983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663D7EB-AE65-ED9B-0CAF-8175D4E9F085}"/>
              </a:ext>
            </a:extLst>
          </p:cNvPr>
          <p:cNvSpPr>
            <a:spLocks noGrp="1"/>
          </p:cNvSpPr>
          <p:nvPr>
            <p:ph type="title"/>
          </p:nvPr>
        </p:nvSpPr>
        <p:spPr/>
        <p:txBody>
          <a:bodyPr/>
          <a:lstStyle/>
          <a:p>
            <a:r>
              <a:rPr kumimoji="1" lang="ja-JP" altLang="en-US" dirty="0"/>
              <a:t>測定タイミングの関係</a:t>
            </a:r>
          </a:p>
        </p:txBody>
      </p:sp>
      <p:pic>
        <p:nvPicPr>
          <p:cNvPr id="9" name="コンテンツ プレースホルダー 8">
            <a:extLst>
              <a:ext uri="{FF2B5EF4-FFF2-40B4-BE49-F238E27FC236}">
                <a16:creationId xmlns:a16="http://schemas.microsoft.com/office/drawing/2014/main" id="{604002DC-1CDB-363F-8721-6F70DC6B33E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64830" y="2855533"/>
            <a:ext cx="5734850" cy="3324689"/>
          </a:xfrm>
        </p:spPr>
      </p:pic>
      <p:sp>
        <p:nvSpPr>
          <p:cNvPr id="4" name="スライド番号プレースホルダー 3">
            <a:extLst>
              <a:ext uri="{FF2B5EF4-FFF2-40B4-BE49-F238E27FC236}">
                <a16:creationId xmlns:a16="http://schemas.microsoft.com/office/drawing/2014/main" id="{48F9398B-5912-7C0E-9179-1DAB22D03FCC}"/>
              </a:ext>
            </a:extLst>
          </p:cNvPr>
          <p:cNvSpPr>
            <a:spLocks noGrp="1"/>
          </p:cNvSpPr>
          <p:nvPr>
            <p:ph type="sldNum" sz="quarter" idx="12"/>
          </p:nvPr>
        </p:nvSpPr>
        <p:spPr/>
        <p:txBody>
          <a:bodyPr/>
          <a:lstStyle/>
          <a:p>
            <a:fld id="{79EB67E4-271D-4F57-8F1E-BEB350039929}" type="slidenum">
              <a:rPr lang="ja-JP" altLang="en-US" smtClean="0"/>
              <a:pPr/>
              <a:t>21</a:t>
            </a:fld>
            <a:endParaRPr lang="ja-JP" altLang="en-US" dirty="0"/>
          </a:p>
        </p:txBody>
      </p:sp>
      <p:sp>
        <p:nvSpPr>
          <p:cNvPr id="5" name="コンテンツ プレースホルダー 4">
            <a:extLst>
              <a:ext uri="{FF2B5EF4-FFF2-40B4-BE49-F238E27FC236}">
                <a16:creationId xmlns:a16="http://schemas.microsoft.com/office/drawing/2014/main" id="{2CA406D9-4259-6826-EF8D-43DE9AC72645}"/>
              </a:ext>
            </a:extLst>
          </p:cNvPr>
          <p:cNvSpPr>
            <a:spLocks noGrp="1"/>
          </p:cNvSpPr>
          <p:nvPr>
            <p:ph sz="quarter" idx="13"/>
          </p:nvPr>
        </p:nvSpPr>
        <p:spPr/>
        <p:txBody>
          <a:bodyPr/>
          <a:lstStyle/>
          <a:p>
            <a:endParaRPr kumimoji="1" lang="ja-JP" altLang="en-US"/>
          </a:p>
        </p:txBody>
      </p:sp>
    </p:spTree>
    <p:extLst>
      <p:ext uri="{BB962C8B-B14F-4D97-AF65-F5344CB8AC3E}">
        <p14:creationId xmlns:p14="http://schemas.microsoft.com/office/powerpoint/2010/main" val="5081415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853156D-959D-9C41-B7DA-0C0D98E29A0D}"/>
              </a:ext>
            </a:extLst>
          </p:cNvPr>
          <p:cNvSpPr>
            <a:spLocks noGrp="1"/>
          </p:cNvSpPr>
          <p:nvPr>
            <p:ph type="title"/>
          </p:nvPr>
        </p:nvSpPr>
        <p:spPr/>
        <p:txBody>
          <a:bodyPr/>
          <a:lstStyle/>
          <a:p>
            <a:r>
              <a:rPr kumimoji="1" lang="ja-JP" altLang="en-US" dirty="0"/>
              <a:t>クラスターサイズ</a:t>
            </a:r>
          </a:p>
        </p:txBody>
      </p:sp>
      <p:pic>
        <p:nvPicPr>
          <p:cNvPr id="8" name="コンテンツ プレースホルダー 7">
            <a:extLst>
              <a:ext uri="{FF2B5EF4-FFF2-40B4-BE49-F238E27FC236}">
                <a16:creationId xmlns:a16="http://schemas.microsoft.com/office/drawing/2014/main" id="{776A51B9-F1F8-ED79-47C7-7C3AE3D5142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7352" y="3448187"/>
            <a:ext cx="3074701" cy="2551089"/>
          </a:xfrm>
        </p:spPr>
      </p:pic>
      <p:sp>
        <p:nvSpPr>
          <p:cNvPr id="4" name="スライド番号プレースホルダー 3">
            <a:extLst>
              <a:ext uri="{FF2B5EF4-FFF2-40B4-BE49-F238E27FC236}">
                <a16:creationId xmlns:a16="http://schemas.microsoft.com/office/drawing/2014/main" id="{949577F2-3210-B9AF-7656-368B22DEC857}"/>
              </a:ext>
            </a:extLst>
          </p:cNvPr>
          <p:cNvSpPr>
            <a:spLocks noGrp="1"/>
          </p:cNvSpPr>
          <p:nvPr>
            <p:ph type="sldNum" sz="quarter" idx="12"/>
          </p:nvPr>
        </p:nvSpPr>
        <p:spPr/>
        <p:txBody>
          <a:bodyPr/>
          <a:lstStyle/>
          <a:p>
            <a:fld id="{79EB67E4-271D-4F57-8F1E-BEB350039929}" type="slidenum">
              <a:rPr lang="ja-JP" altLang="en-US" smtClean="0"/>
              <a:pPr/>
              <a:t>22</a:t>
            </a:fld>
            <a:endParaRPr lang="ja-JP" altLang="en-US" dirty="0"/>
          </a:p>
        </p:txBody>
      </p:sp>
      <p:sp>
        <p:nvSpPr>
          <p:cNvPr id="5" name="コンテンツ プレースホルダー 4">
            <a:extLst>
              <a:ext uri="{FF2B5EF4-FFF2-40B4-BE49-F238E27FC236}">
                <a16:creationId xmlns:a16="http://schemas.microsoft.com/office/drawing/2014/main" id="{BD8E6730-D312-6C01-888E-09B8E281EE43}"/>
              </a:ext>
            </a:extLst>
          </p:cNvPr>
          <p:cNvSpPr>
            <a:spLocks noGrp="1"/>
          </p:cNvSpPr>
          <p:nvPr>
            <p:ph sz="quarter" idx="13"/>
          </p:nvPr>
        </p:nvSpPr>
        <p:spPr/>
        <p:txBody>
          <a:bodyPr/>
          <a:lstStyle/>
          <a:p>
            <a:endParaRPr kumimoji="1" lang="ja-JP" altLang="en-US"/>
          </a:p>
        </p:txBody>
      </p:sp>
      <p:pic>
        <p:nvPicPr>
          <p:cNvPr id="3" name="コンテンツ プレースホルダー 6">
            <a:extLst>
              <a:ext uri="{FF2B5EF4-FFF2-40B4-BE49-F238E27FC236}">
                <a16:creationId xmlns:a16="http://schemas.microsoft.com/office/drawing/2014/main" id="{B12388D9-3B36-B560-4618-461EDE0F03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1665" y="1182962"/>
            <a:ext cx="5142224" cy="5538514"/>
          </a:xfrm>
          <a:prstGeom prst="rect">
            <a:avLst/>
          </a:prstGeom>
        </p:spPr>
      </p:pic>
    </p:spTree>
    <p:extLst>
      <p:ext uri="{BB962C8B-B14F-4D97-AF65-F5344CB8AC3E}">
        <p14:creationId xmlns:p14="http://schemas.microsoft.com/office/powerpoint/2010/main" val="32628474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F048473-0FDF-8437-7E51-43E982518D45}"/>
              </a:ext>
            </a:extLst>
          </p:cNvPr>
          <p:cNvSpPr>
            <a:spLocks noGrp="1"/>
          </p:cNvSpPr>
          <p:nvPr>
            <p:ph type="title"/>
          </p:nvPr>
        </p:nvSpPr>
        <p:spPr/>
        <p:txBody>
          <a:bodyPr>
            <a:normAutofit/>
          </a:bodyPr>
          <a:lstStyle/>
          <a:p>
            <a:r>
              <a:rPr lang="ja-JP" altLang="en-US" dirty="0"/>
              <a:t>検出効率に与える影響</a:t>
            </a:r>
            <a:endParaRPr kumimoji="1" lang="ja-JP" altLang="en-US" dirty="0"/>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816E4DFB-A8AD-B778-7B21-35F841771992}"/>
                  </a:ext>
                </a:extLst>
              </p:cNvPr>
              <p:cNvSpPr>
                <a:spLocks noGrp="1"/>
              </p:cNvSpPr>
              <p:nvPr>
                <p:ph idx="1"/>
              </p:nvPr>
            </p:nvSpPr>
            <p:spPr>
              <a:xfrm>
                <a:off x="190111" y="2807603"/>
                <a:ext cx="8534813" cy="2674938"/>
              </a:xfrm>
            </p:spPr>
            <p:txBody>
              <a:bodyPr/>
              <a:lstStyle/>
              <a:p>
                <a:pPr>
                  <a:buFont typeface="Wingdings" panose="05000000000000000000" pitchFamily="2" charset="2"/>
                  <a:buChar char="Ø"/>
                </a:pPr>
                <a:r>
                  <a:rPr lang="ja-JP" altLang="en-US" dirty="0"/>
                  <a:t>検出すべき最小電荷量</a:t>
                </a:r>
                <a:endParaRPr lang="en-US" altLang="ja-JP" dirty="0"/>
              </a:p>
              <a:p>
                <a:pPr lvl="1">
                  <a:buFont typeface="Wingdings" panose="05000000000000000000" pitchFamily="2" charset="2"/>
                  <a:buChar char="Ø"/>
                </a:pPr>
                <a:r>
                  <a:rPr lang="ja-JP" altLang="en-US" dirty="0"/>
                  <a:t>センサーを垂直に通過する飛跡の生成電荷量：</a:t>
                </a:r>
                <a:r>
                  <a:rPr lang="en-US" altLang="ja-JP" dirty="0"/>
                  <a:t>12000</a:t>
                </a:r>
                <a14:m>
                  <m:oMath xmlns:m="http://schemas.openxmlformats.org/officeDocument/2006/math">
                    <m:sSup>
                      <m:sSupPr>
                        <m:ctrlPr>
                          <a:rPr kumimoji="1" lang="en-US" altLang="ja-JP" i="1" smtClean="0">
                            <a:latin typeface="Cambria Math" panose="02040503050406030204" pitchFamily="18" charset="0"/>
                          </a:rPr>
                        </m:ctrlPr>
                      </m:sSupPr>
                      <m:e>
                        <m:r>
                          <a:rPr kumimoji="1" lang="en-US" altLang="ja-JP" b="0" i="1" smtClean="0">
                            <a:latin typeface="Cambria Math" panose="02040503050406030204" pitchFamily="18" charset="0"/>
                          </a:rPr>
                          <m:t>𝑒</m:t>
                        </m:r>
                      </m:e>
                      <m:sup>
                        <m:r>
                          <a:rPr kumimoji="1" lang="en-US" altLang="ja-JP" b="0" i="1" smtClean="0">
                            <a:latin typeface="Cambria Math" panose="02040503050406030204" pitchFamily="18" charset="0"/>
                          </a:rPr>
                          <m:t>−1</m:t>
                        </m:r>
                      </m:sup>
                    </m:sSup>
                  </m:oMath>
                </a14:m>
                <a:r>
                  <a:rPr lang="en-US" altLang="ja-JP" dirty="0"/>
                  <a:t>(MPV)</a:t>
                </a:r>
              </a:p>
              <a:p>
                <a:pPr lvl="2">
                  <a:buFont typeface="Wingdings" panose="05000000000000000000" pitchFamily="2" charset="2"/>
                  <a:buChar char="Ø"/>
                </a:pPr>
                <a:r>
                  <a:rPr lang="ja-JP" altLang="en-US" dirty="0"/>
                  <a:t>電荷を</a:t>
                </a:r>
                <a:r>
                  <a:rPr lang="en-US" altLang="ja-JP" dirty="0"/>
                  <a:t>3</a:t>
                </a:r>
                <a:r>
                  <a:rPr lang="ja-JP" altLang="en-US" dirty="0"/>
                  <a:t>ピクセル間で共有する場合</a:t>
                </a:r>
                <a:r>
                  <a:rPr lang="en-US" altLang="ja-JP" dirty="0"/>
                  <a:t>×1/3</a:t>
                </a:r>
              </a:p>
              <a:p>
                <a:pPr lvl="2">
                  <a:buFont typeface="Wingdings" panose="05000000000000000000" pitchFamily="2" charset="2"/>
                  <a:buChar char="Ø"/>
                </a:pPr>
                <a:r>
                  <a:rPr lang="ja-JP" altLang="en-US" dirty="0"/>
                  <a:t>ランダウ効果</a:t>
                </a:r>
                <a:r>
                  <a:rPr lang="en-US" altLang="ja-JP" dirty="0"/>
                  <a:t>×0.7</a:t>
                </a:r>
              </a:p>
              <a:p>
                <a:pPr lvl="2">
                  <a:buFont typeface="Wingdings" panose="05000000000000000000" pitchFamily="2" charset="2"/>
                  <a:buChar char="Ø"/>
                </a:pPr>
                <a:r>
                  <a:rPr lang="ja-JP" altLang="en-US" dirty="0"/>
                  <a:t>放射線損傷による電荷収集効率低下：</a:t>
                </a:r>
                <a:r>
                  <a:rPr lang="en-US" altLang="ja-JP" dirty="0"/>
                  <a:t>×1/2</a:t>
                </a:r>
              </a:p>
              <a:p>
                <a:pPr lvl="2">
                  <a:buFont typeface="Wingdings" panose="05000000000000000000" pitchFamily="2" charset="2"/>
                  <a:buChar char="Ø"/>
                </a:pPr>
                <a:r>
                  <a:rPr lang="ja-JP" altLang="en-US" dirty="0"/>
                  <a:t>→</a:t>
                </a:r>
                <a:r>
                  <a:rPr lang="en-US" altLang="ja-JP" dirty="0"/>
                  <a:t>1400e</a:t>
                </a:r>
              </a:p>
              <a:p>
                <a:pPr lvl="2">
                  <a:buFont typeface="Wingdings" panose="05000000000000000000" pitchFamily="2" charset="2"/>
                  <a:buChar char="Ø"/>
                </a:pPr>
                <a:endParaRPr lang="en-US" altLang="ja-JP" dirty="0"/>
              </a:p>
              <a:p>
                <a:pPr lvl="2">
                  <a:buFont typeface="Wingdings" panose="05000000000000000000" pitchFamily="2" charset="2"/>
                  <a:buChar char="Ø"/>
                </a:pPr>
                <a:r>
                  <a:rPr lang="ja-JP" altLang="en-US" dirty="0"/>
                  <a:t>最悪の場合を検出できないが、これが起こる確率は稀である</a:t>
                </a:r>
                <a:endParaRPr lang="en-US" altLang="ja-JP" dirty="0"/>
              </a:p>
            </p:txBody>
          </p:sp>
        </mc:Choice>
        <mc:Fallback xmlns="">
          <p:sp>
            <p:nvSpPr>
              <p:cNvPr id="3" name="コンテンツ プレースホルダー 2">
                <a:extLst>
                  <a:ext uri="{FF2B5EF4-FFF2-40B4-BE49-F238E27FC236}">
                    <a16:creationId xmlns:a16="http://schemas.microsoft.com/office/drawing/2014/main" id="{816E4DFB-A8AD-B778-7B21-35F841771992}"/>
                  </a:ext>
                </a:extLst>
              </p:cNvPr>
              <p:cNvSpPr>
                <a:spLocks noGrp="1" noRot="1" noChangeAspect="1" noMove="1" noResize="1" noEditPoints="1" noAdjustHandles="1" noChangeArrowheads="1" noChangeShapeType="1" noTextEdit="1"/>
              </p:cNvSpPr>
              <p:nvPr>
                <p:ph idx="1"/>
              </p:nvPr>
            </p:nvSpPr>
            <p:spPr>
              <a:xfrm>
                <a:off x="190111" y="2807603"/>
                <a:ext cx="8534813" cy="2674938"/>
              </a:xfrm>
              <a:blipFill>
                <a:blip r:embed="rId2"/>
                <a:stretch>
                  <a:fillRect l="-929" t="-2968" b="-2055"/>
                </a:stretch>
              </a:blipFill>
            </p:spPr>
            <p:txBody>
              <a:bodyPr/>
              <a:lstStyle/>
              <a:p>
                <a:r>
                  <a:rPr lang="ja-JP" altLang="en-US">
                    <a:noFill/>
                  </a:rPr>
                  <a:t> </a:t>
                </a:r>
              </a:p>
            </p:txBody>
          </p:sp>
        </mc:Fallback>
      </mc:AlternateContent>
      <p:sp>
        <p:nvSpPr>
          <p:cNvPr id="4" name="スライド番号プレースホルダー 3">
            <a:extLst>
              <a:ext uri="{FF2B5EF4-FFF2-40B4-BE49-F238E27FC236}">
                <a16:creationId xmlns:a16="http://schemas.microsoft.com/office/drawing/2014/main" id="{D94EA5AC-CB6A-705D-5809-A485B3D8BB13}"/>
              </a:ext>
            </a:extLst>
          </p:cNvPr>
          <p:cNvSpPr>
            <a:spLocks noGrp="1"/>
          </p:cNvSpPr>
          <p:nvPr>
            <p:ph type="sldNum" sz="quarter" idx="12"/>
          </p:nvPr>
        </p:nvSpPr>
        <p:spPr/>
        <p:txBody>
          <a:bodyPr/>
          <a:lstStyle/>
          <a:p>
            <a:fld id="{79EB67E4-271D-4F57-8F1E-BEB350039929}" type="slidenum">
              <a:rPr lang="ja-JP" altLang="en-US" smtClean="0"/>
              <a:pPr/>
              <a:t>23</a:t>
            </a:fld>
            <a:endParaRPr lang="ja-JP" altLang="en-US" dirty="0"/>
          </a:p>
        </p:txBody>
      </p:sp>
      <p:sp>
        <p:nvSpPr>
          <p:cNvPr id="11" name="コンテンツ プレースホルダー 4">
            <a:extLst>
              <a:ext uri="{FF2B5EF4-FFF2-40B4-BE49-F238E27FC236}">
                <a16:creationId xmlns:a16="http://schemas.microsoft.com/office/drawing/2014/main" id="{DC317D51-41E8-FF8D-B153-326431D74AC8}"/>
              </a:ext>
            </a:extLst>
          </p:cNvPr>
          <p:cNvSpPr>
            <a:spLocks noGrp="1"/>
          </p:cNvSpPr>
          <p:nvPr>
            <p:ph sz="quarter" idx="13"/>
          </p:nvPr>
        </p:nvSpPr>
        <p:spPr>
          <a:xfrm>
            <a:off x="294729" y="293238"/>
            <a:ext cx="5445814" cy="297199"/>
          </a:xfrm>
        </p:spPr>
        <p:txBody>
          <a:bodyPr/>
          <a:lstStyle/>
          <a:p>
            <a:r>
              <a:rPr kumimoji="1" lang="ja-JP" altLang="en-US" dirty="0"/>
              <a:t>②</a:t>
            </a:r>
            <a:r>
              <a:rPr kumimoji="1" lang="en-US" altLang="ja-JP" dirty="0"/>
              <a:t>In-time</a:t>
            </a:r>
            <a:r>
              <a:rPr kumimoji="1" lang="ja-JP" altLang="en-US" dirty="0"/>
              <a:t>閾値の測定</a:t>
            </a:r>
          </a:p>
        </p:txBody>
      </p:sp>
      <p:sp>
        <p:nvSpPr>
          <p:cNvPr id="13" name="四角形: 角を丸くする 12">
            <a:extLst>
              <a:ext uri="{FF2B5EF4-FFF2-40B4-BE49-F238E27FC236}">
                <a16:creationId xmlns:a16="http://schemas.microsoft.com/office/drawing/2014/main" id="{1F5059E5-FF60-0C5C-46A4-44A181D060C1}"/>
              </a:ext>
            </a:extLst>
          </p:cNvPr>
          <p:cNvSpPr/>
          <p:nvPr/>
        </p:nvSpPr>
        <p:spPr>
          <a:xfrm>
            <a:off x="1548524" y="6094340"/>
            <a:ext cx="5917505" cy="469294"/>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endParaRPr lang="en-US" altLang="ja-JP" dirty="0">
              <a:solidFill>
                <a:schemeClr val="tx1"/>
              </a:solidFill>
            </a:endParaRPr>
          </a:p>
        </p:txBody>
      </p:sp>
      <mc:AlternateContent xmlns:mc="http://schemas.openxmlformats.org/markup-compatibility/2006" xmlns:a14="http://schemas.microsoft.com/office/drawing/2010/main">
        <mc:Choice Requires="a14">
          <p:sp>
            <p:nvSpPr>
              <p:cNvPr id="14" name="テキスト ボックス 13">
                <a:extLst>
                  <a:ext uri="{FF2B5EF4-FFF2-40B4-BE49-F238E27FC236}">
                    <a16:creationId xmlns:a16="http://schemas.microsoft.com/office/drawing/2014/main" id="{8B1C4A00-7330-70D0-9870-752C788611EA}"/>
                  </a:ext>
                </a:extLst>
              </p:cNvPr>
              <p:cNvSpPr txBox="1"/>
              <p:nvPr/>
            </p:nvSpPr>
            <p:spPr>
              <a:xfrm>
                <a:off x="1010817" y="6155776"/>
                <a:ext cx="7033918" cy="369332"/>
              </a:xfrm>
              <a:prstGeom prst="rect">
                <a:avLst/>
              </a:prstGeom>
              <a:noFill/>
            </p:spPr>
            <p:txBody>
              <a:bodyPr wrap="square" rtlCol="0">
                <a:spAutoFit/>
              </a:bodyPr>
              <a:lstStyle/>
              <a:p>
                <a:pPr algn="ctr"/>
                <a:r>
                  <a:rPr kumimoji="1" lang="en-US" altLang="ja-JP" dirty="0"/>
                  <a:t>In-time</a:t>
                </a:r>
                <a:r>
                  <a:rPr kumimoji="1" lang="ja-JP" altLang="en-US" dirty="0"/>
                  <a:t>閾値</a:t>
                </a:r>
                <a:r>
                  <a:rPr kumimoji="1" lang="en-US" altLang="ja-JP" dirty="0"/>
                  <a:t>2800</a:t>
                </a:r>
                <a14:m>
                  <m:oMath xmlns:m="http://schemas.openxmlformats.org/officeDocument/2006/math">
                    <m:sSup>
                      <m:sSupPr>
                        <m:ctrlPr>
                          <a:rPr kumimoji="1" lang="en-US" altLang="ja-JP" i="1" smtClean="0">
                            <a:latin typeface="Cambria Math" panose="02040503050406030204" pitchFamily="18" charset="0"/>
                          </a:rPr>
                        </m:ctrlPr>
                      </m:sSupPr>
                      <m:e>
                        <m:r>
                          <a:rPr kumimoji="1" lang="en-US" altLang="ja-JP" b="0" i="1" smtClean="0">
                            <a:latin typeface="Cambria Math" panose="02040503050406030204" pitchFamily="18" charset="0"/>
                          </a:rPr>
                          <m:t>𝑒</m:t>
                        </m:r>
                      </m:e>
                      <m:sup>
                        <m:r>
                          <a:rPr kumimoji="1" lang="en-US" altLang="ja-JP" b="0" i="1" smtClean="0">
                            <a:latin typeface="Cambria Math" panose="02040503050406030204" pitchFamily="18" charset="0"/>
                          </a:rPr>
                          <m:t>−1</m:t>
                        </m:r>
                      </m:sup>
                    </m:sSup>
                  </m:oMath>
                </a14:m>
                <a:r>
                  <a:rPr kumimoji="1" lang="ja-JP" altLang="en-US" dirty="0"/>
                  <a:t>が検出効率に与える影響は十分小さい</a:t>
                </a:r>
              </a:p>
            </p:txBody>
          </p:sp>
        </mc:Choice>
        <mc:Fallback xmlns="">
          <p:sp>
            <p:nvSpPr>
              <p:cNvPr id="14" name="テキスト ボックス 13">
                <a:extLst>
                  <a:ext uri="{FF2B5EF4-FFF2-40B4-BE49-F238E27FC236}">
                    <a16:creationId xmlns:a16="http://schemas.microsoft.com/office/drawing/2014/main" id="{8B1C4A00-7330-70D0-9870-752C788611EA}"/>
                  </a:ext>
                </a:extLst>
              </p:cNvPr>
              <p:cNvSpPr txBox="1">
                <a:spLocks noRot="1" noChangeAspect="1" noMove="1" noResize="1" noEditPoints="1" noAdjustHandles="1" noChangeArrowheads="1" noChangeShapeType="1" noTextEdit="1"/>
              </p:cNvSpPr>
              <p:nvPr/>
            </p:nvSpPr>
            <p:spPr>
              <a:xfrm>
                <a:off x="1010817" y="6155776"/>
                <a:ext cx="7033918" cy="369332"/>
              </a:xfrm>
              <a:prstGeom prst="rect">
                <a:avLst/>
              </a:prstGeom>
              <a:blipFill>
                <a:blip r:embed="rId3"/>
                <a:stretch>
                  <a:fillRect t="-10000" b="-28333"/>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2" name="コンテンツ プレースホルダー 2">
                <a:extLst>
                  <a:ext uri="{FF2B5EF4-FFF2-40B4-BE49-F238E27FC236}">
                    <a16:creationId xmlns:a16="http://schemas.microsoft.com/office/drawing/2014/main" id="{7007E461-6FF1-992F-6AC4-9076D75CA6AB}"/>
                  </a:ext>
                </a:extLst>
              </p:cNvPr>
              <p:cNvSpPr txBox="1">
                <a:spLocks/>
              </p:cNvSpPr>
              <p:nvPr/>
            </p:nvSpPr>
            <p:spPr>
              <a:xfrm>
                <a:off x="294729" y="1448011"/>
                <a:ext cx="8430195" cy="13716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400" kern="1200">
                    <a:solidFill>
                      <a:srgbClr val="1E4667"/>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000" kern="1200">
                    <a:solidFill>
                      <a:srgbClr val="1E4667"/>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1E4667"/>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600" kern="1200">
                    <a:solidFill>
                      <a:srgbClr val="1E4667"/>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600" kern="1200">
                    <a:solidFill>
                      <a:srgbClr val="1E4667"/>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buFont typeface="Wingdings" panose="05000000000000000000" pitchFamily="2" charset="2"/>
                  <a:buChar char="Ø"/>
                </a:pPr>
                <a:r>
                  <a:rPr lang="ja-JP" altLang="en-US" dirty="0"/>
                  <a:t>仮に</a:t>
                </a:r>
                <a:r>
                  <a:rPr lang="en-US" altLang="ja-JP" dirty="0"/>
                  <a:t>2000</a:t>
                </a:r>
                <a14:m>
                  <m:oMath xmlns:m="http://schemas.openxmlformats.org/officeDocument/2006/math">
                    <m:sSup>
                      <m:sSupPr>
                        <m:ctrlPr>
                          <a:rPr kumimoji="1" lang="en-US" altLang="ja-JP" i="1" smtClean="0">
                            <a:latin typeface="Cambria Math" panose="02040503050406030204" pitchFamily="18" charset="0"/>
                          </a:rPr>
                        </m:ctrlPr>
                      </m:sSupPr>
                      <m:e>
                        <m:r>
                          <a:rPr kumimoji="1" lang="en-US" altLang="ja-JP" b="0" i="1" smtClean="0">
                            <a:latin typeface="Cambria Math" panose="02040503050406030204" pitchFamily="18" charset="0"/>
                          </a:rPr>
                          <m:t>𝑒</m:t>
                        </m:r>
                      </m:e>
                      <m:sup>
                        <m:r>
                          <a:rPr kumimoji="1" lang="en-US" altLang="ja-JP" b="0" i="1" smtClean="0">
                            <a:latin typeface="Cambria Math" panose="02040503050406030204" pitchFamily="18" charset="0"/>
                          </a:rPr>
                          <m:t>−1</m:t>
                        </m:r>
                      </m:sup>
                    </m:sSup>
                  </m:oMath>
                </a14:m>
                <a:r>
                  <a:rPr lang="ja-JP" altLang="en-US" dirty="0"/>
                  <a:t>に閾値チューニングした場合、検出効率にどの程度の影響を与えるか。</a:t>
                </a:r>
                <a:endParaRPr lang="en-US" altLang="ja-JP" dirty="0"/>
              </a:p>
            </p:txBody>
          </p:sp>
        </mc:Choice>
        <mc:Fallback xmlns="">
          <p:sp>
            <p:nvSpPr>
              <p:cNvPr id="22" name="コンテンツ プレースホルダー 2">
                <a:extLst>
                  <a:ext uri="{FF2B5EF4-FFF2-40B4-BE49-F238E27FC236}">
                    <a16:creationId xmlns:a16="http://schemas.microsoft.com/office/drawing/2014/main" id="{7007E461-6FF1-992F-6AC4-9076D75CA6AB}"/>
                  </a:ext>
                </a:extLst>
              </p:cNvPr>
              <p:cNvSpPr txBox="1">
                <a:spLocks noRot="1" noChangeAspect="1" noMove="1" noResize="1" noEditPoints="1" noAdjustHandles="1" noChangeArrowheads="1" noChangeShapeType="1" noTextEdit="1"/>
              </p:cNvSpPr>
              <p:nvPr/>
            </p:nvSpPr>
            <p:spPr>
              <a:xfrm>
                <a:off x="294729" y="1448011"/>
                <a:ext cx="8430195" cy="1371600"/>
              </a:xfrm>
              <a:prstGeom prst="rect">
                <a:avLst/>
              </a:prstGeom>
              <a:blipFill>
                <a:blip r:embed="rId4"/>
                <a:stretch>
                  <a:fillRect l="-940" t="-6222"/>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1314090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3C83460-B263-B0CD-2005-D221B342BC91}"/>
              </a:ext>
            </a:extLst>
          </p:cNvPr>
          <p:cNvSpPr>
            <a:spLocks noGrp="1"/>
          </p:cNvSpPr>
          <p:nvPr>
            <p:ph type="title"/>
          </p:nvPr>
        </p:nvSpPr>
        <p:spPr/>
        <p:txBody>
          <a:bodyPr/>
          <a:lstStyle/>
          <a:p>
            <a:endParaRPr kumimoji="1" lang="ja-JP" altLang="en-US"/>
          </a:p>
        </p:txBody>
      </p:sp>
      <p:sp>
        <p:nvSpPr>
          <p:cNvPr id="3" name="コンテンツ プレースホルダー 2">
            <a:extLst>
              <a:ext uri="{FF2B5EF4-FFF2-40B4-BE49-F238E27FC236}">
                <a16:creationId xmlns:a16="http://schemas.microsoft.com/office/drawing/2014/main" id="{3F859791-C97C-13D2-12A8-C091B9A2EAC9}"/>
              </a:ext>
            </a:extLst>
          </p:cNvPr>
          <p:cNvSpPr>
            <a:spLocks noGrp="1"/>
          </p:cNvSpPr>
          <p:nvPr>
            <p:ph idx="1"/>
          </p:nvPr>
        </p:nvSpPr>
        <p:spPr/>
        <p:txBody>
          <a:bodyPr/>
          <a:lstStyle/>
          <a:p>
            <a:r>
              <a:rPr kumimoji="1" lang="ja-JP" altLang="en-US" dirty="0"/>
              <a:t>検出効率への影響が大きい場合、</a:t>
            </a:r>
            <a:r>
              <a:rPr kumimoji="1" lang="en-US" altLang="ja-JP" dirty="0"/>
              <a:t>ATLAS</a:t>
            </a:r>
            <a:r>
              <a:rPr kumimoji="1" lang="ja-JP" altLang="en-US" dirty="0"/>
              <a:t>に即した閾値チューニング方法が必要になる</a:t>
            </a:r>
            <a:endParaRPr kumimoji="1" lang="en-US" altLang="ja-JP" dirty="0"/>
          </a:p>
          <a:p>
            <a:endParaRPr kumimoji="1" lang="ja-JP" altLang="en-US" dirty="0"/>
          </a:p>
        </p:txBody>
      </p:sp>
      <p:sp>
        <p:nvSpPr>
          <p:cNvPr id="4" name="スライド番号プレースホルダー 3">
            <a:extLst>
              <a:ext uri="{FF2B5EF4-FFF2-40B4-BE49-F238E27FC236}">
                <a16:creationId xmlns:a16="http://schemas.microsoft.com/office/drawing/2014/main" id="{4CAA94F7-B0A2-2647-5E93-5463790402F7}"/>
              </a:ext>
            </a:extLst>
          </p:cNvPr>
          <p:cNvSpPr>
            <a:spLocks noGrp="1"/>
          </p:cNvSpPr>
          <p:nvPr>
            <p:ph type="sldNum" sz="quarter" idx="12"/>
          </p:nvPr>
        </p:nvSpPr>
        <p:spPr/>
        <p:txBody>
          <a:bodyPr/>
          <a:lstStyle/>
          <a:p>
            <a:fld id="{79EB67E4-271D-4F57-8F1E-BEB350039929}" type="slidenum">
              <a:rPr lang="ja-JP" altLang="en-US" smtClean="0"/>
              <a:pPr/>
              <a:t>24</a:t>
            </a:fld>
            <a:endParaRPr lang="ja-JP" altLang="en-US" dirty="0"/>
          </a:p>
        </p:txBody>
      </p:sp>
      <p:sp>
        <p:nvSpPr>
          <p:cNvPr id="5" name="コンテンツ プレースホルダー 4">
            <a:extLst>
              <a:ext uri="{FF2B5EF4-FFF2-40B4-BE49-F238E27FC236}">
                <a16:creationId xmlns:a16="http://schemas.microsoft.com/office/drawing/2014/main" id="{DCDA871E-5836-9F38-AD19-0772405A1CBE}"/>
              </a:ext>
            </a:extLst>
          </p:cNvPr>
          <p:cNvSpPr>
            <a:spLocks noGrp="1"/>
          </p:cNvSpPr>
          <p:nvPr>
            <p:ph sz="quarter" idx="13"/>
          </p:nvPr>
        </p:nvSpPr>
        <p:spPr/>
        <p:txBody>
          <a:bodyPr/>
          <a:lstStyle/>
          <a:p>
            <a:endParaRPr kumimoji="1" lang="ja-JP" altLang="en-US"/>
          </a:p>
        </p:txBody>
      </p:sp>
    </p:spTree>
    <p:extLst>
      <p:ext uri="{BB962C8B-B14F-4D97-AF65-F5344CB8AC3E}">
        <p14:creationId xmlns:p14="http://schemas.microsoft.com/office/powerpoint/2010/main" val="4467118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CBBECB2-63EE-A6FC-6A33-823FB2B3F402}"/>
              </a:ext>
            </a:extLst>
          </p:cNvPr>
          <p:cNvSpPr>
            <a:spLocks noGrp="1"/>
          </p:cNvSpPr>
          <p:nvPr>
            <p:ph type="title"/>
          </p:nvPr>
        </p:nvSpPr>
        <p:spPr/>
        <p:txBody>
          <a:bodyPr/>
          <a:lstStyle/>
          <a:p>
            <a:endParaRPr kumimoji="1" lang="ja-JP" altLang="en-US"/>
          </a:p>
        </p:txBody>
      </p:sp>
      <p:sp>
        <p:nvSpPr>
          <p:cNvPr id="3" name="コンテンツ プレースホルダー 2">
            <a:extLst>
              <a:ext uri="{FF2B5EF4-FFF2-40B4-BE49-F238E27FC236}">
                <a16:creationId xmlns:a16="http://schemas.microsoft.com/office/drawing/2014/main" id="{7B7AA298-3B85-3A86-D415-1F7706F5D683}"/>
              </a:ext>
            </a:extLst>
          </p:cNvPr>
          <p:cNvSpPr>
            <a:spLocks noGrp="1"/>
          </p:cNvSpPr>
          <p:nvPr>
            <p:ph idx="1"/>
          </p:nvPr>
        </p:nvSpPr>
        <p:spPr/>
        <p:txBody>
          <a:bodyPr/>
          <a:lstStyle/>
          <a:p>
            <a:r>
              <a:rPr kumimoji="1" lang="en-US" altLang="ja-JP" dirty="0"/>
              <a:t>1</a:t>
            </a:r>
            <a:r>
              <a:rPr kumimoji="1" lang="ja-JP" altLang="en-US" dirty="0"/>
              <a:t>，</a:t>
            </a:r>
            <a:r>
              <a:rPr kumimoji="1" lang="en-US" altLang="ja-JP" dirty="0"/>
              <a:t>2</a:t>
            </a:r>
            <a:r>
              <a:rPr kumimoji="1" lang="ja-JP" altLang="en-US" dirty="0"/>
              <a:t>層目は</a:t>
            </a:r>
            <a:r>
              <a:rPr kumimoji="1" lang="en-US" altLang="ja-JP" dirty="0"/>
              <a:t>2000fb</a:t>
            </a:r>
            <a:r>
              <a:rPr kumimoji="1" lang="ja-JP" altLang="en-US" dirty="0"/>
              <a:t>で入れ替える。</a:t>
            </a:r>
            <a:r>
              <a:rPr kumimoji="1" lang="en-US" altLang="ja-JP" dirty="0"/>
              <a:t>3</a:t>
            </a:r>
            <a:r>
              <a:rPr kumimoji="1" lang="ja-JP" altLang="en-US" dirty="0"/>
              <a:t>層目以降は</a:t>
            </a:r>
            <a:r>
              <a:rPr kumimoji="1" lang="en-US" altLang="ja-JP" dirty="0"/>
              <a:t>4000fb</a:t>
            </a:r>
          </a:p>
          <a:p>
            <a:pPr lvl="1"/>
            <a:r>
              <a:rPr lang="ja-JP" altLang="en-US" dirty="0"/>
              <a:t>放射線量（照射線量）：１</a:t>
            </a:r>
            <a:r>
              <a:rPr lang="en-US" altLang="ja-JP" dirty="0"/>
              <a:t>MeV</a:t>
            </a:r>
            <a:r>
              <a:rPr lang="ja-JP" altLang="en-US" dirty="0"/>
              <a:t>中性子による放射線損傷に規格化した放射線量</a:t>
            </a:r>
            <a:endParaRPr lang="en-US" altLang="ja-JP" dirty="0"/>
          </a:p>
          <a:p>
            <a:pPr lvl="1"/>
            <a:r>
              <a:rPr lang="ja-JP" altLang="en-US" dirty="0"/>
              <a:t>吸収線量（被ばく線量）</a:t>
            </a:r>
            <a:r>
              <a:rPr lang="en-US" altLang="ja-JP" dirty="0"/>
              <a:t> </a:t>
            </a:r>
            <a:r>
              <a:rPr lang="en-US" altLang="ja-JP" dirty="0" err="1"/>
              <a:t>Gy</a:t>
            </a:r>
            <a:r>
              <a:rPr lang="en-US" altLang="ja-JP" dirty="0"/>
              <a:t> </a:t>
            </a:r>
            <a:r>
              <a:rPr lang="ja-JP" altLang="en-US" dirty="0"/>
              <a:t>：</a:t>
            </a:r>
            <a:r>
              <a:rPr lang="en-US" altLang="ja-JP" dirty="0"/>
              <a:t>1kg</a:t>
            </a:r>
            <a:r>
              <a:rPr lang="ja-JP" altLang="en-US" dirty="0"/>
              <a:t>の物質が吸収したエネルギー</a:t>
            </a:r>
            <a:endParaRPr kumimoji="1" lang="en-US" altLang="ja-JP" dirty="0"/>
          </a:p>
          <a:p>
            <a:r>
              <a:rPr kumimoji="1" lang="ja-JP" altLang="en-US" dirty="0"/>
              <a:t>バルク損傷（</a:t>
            </a:r>
            <a:r>
              <a:rPr kumimoji="1" lang="en-US" altLang="ja-JP" dirty="0"/>
              <a:t>NIEL</a:t>
            </a:r>
            <a:r>
              <a:rPr kumimoji="1" lang="ja-JP" altLang="en-US" dirty="0"/>
              <a:t>）＠センサー</a:t>
            </a:r>
            <a:endParaRPr kumimoji="1" lang="en-US" altLang="ja-JP" dirty="0"/>
          </a:p>
          <a:p>
            <a:pPr lvl="1"/>
            <a:r>
              <a:rPr kumimoji="1" lang="ja-JP" altLang="en-US" dirty="0"/>
              <a:t>シリコン</a:t>
            </a:r>
            <a:r>
              <a:rPr lang="ja-JP" altLang="en-US" dirty="0"/>
              <a:t>原子をはじくことで空孔が生まれる</a:t>
            </a:r>
            <a:endParaRPr lang="en-US" altLang="ja-JP" dirty="0"/>
          </a:p>
          <a:p>
            <a:pPr lvl="1"/>
            <a:r>
              <a:rPr kumimoji="1" lang="ja-JP" altLang="en-US" dirty="0"/>
              <a:t>原子核欠損が</a:t>
            </a:r>
            <a:r>
              <a:rPr kumimoji="1" lang="en-US" altLang="ja-JP" dirty="0"/>
              <a:t>p</a:t>
            </a:r>
            <a:r>
              <a:rPr lang="ja-JP" altLang="en-US" dirty="0"/>
              <a:t>型不純物として働き（再結合中心ができ）、暗電流が増加</a:t>
            </a:r>
            <a:endParaRPr lang="en-US" altLang="ja-JP" dirty="0"/>
          </a:p>
          <a:p>
            <a:pPr lvl="1"/>
            <a:r>
              <a:rPr kumimoji="1" lang="ja-JP" altLang="en-US" dirty="0"/>
              <a:t>センサーが厚くなると捕獲中心によるとラッピングが起こりやすくなるので、電荷収取効率は落ちる</a:t>
            </a:r>
          </a:p>
        </p:txBody>
      </p:sp>
      <p:sp>
        <p:nvSpPr>
          <p:cNvPr id="4" name="スライド番号プレースホルダー 3">
            <a:extLst>
              <a:ext uri="{FF2B5EF4-FFF2-40B4-BE49-F238E27FC236}">
                <a16:creationId xmlns:a16="http://schemas.microsoft.com/office/drawing/2014/main" id="{6C03B36F-F366-70E7-D26F-B6453E7F7AF7}"/>
              </a:ext>
            </a:extLst>
          </p:cNvPr>
          <p:cNvSpPr>
            <a:spLocks noGrp="1"/>
          </p:cNvSpPr>
          <p:nvPr>
            <p:ph type="sldNum" sz="quarter" idx="12"/>
          </p:nvPr>
        </p:nvSpPr>
        <p:spPr/>
        <p:txBody>
          <a:bodyPr/>
          <a:lstStyle/>
          <a:p>
            <a:fld id="{79EB67E4-271D-4F57-8F1E-BEB350039929}" type="slidenum">
              <a:rPr lang="ja-JP" altLang="en-US" smtClean="0"/>
              <a:pPr/>
              <a:t>25</a:t>
            </a:fld>
            <a:endParaRPr lang="ja-JP" altLang="en-US" dirty="0"/>
          </a:p>
        </p:txBody>
      </p:sp>
      <p:sp>
        <p:nvSpPr>
          <p:cNvPr id="5" name="コンテンツ プレースホルダー 4">
            <a:extLst>
              <a:ext uri="{FF2B5EF4-FFF2-40B4-BE49-F238E27FC236}">
                <a16:creationId xmlns:a16="http://schemas.microsoft.com/office/drawing/2014/main" id="{5B65CF5D-0179-0AE2-D2B5-315027C53486}"/>
              </a:ext>
            </a:extLst>
          </p:cNvPr>
          <p:cNvSpPr>
            <a:spLocks noGrp="1"/>
          </p:cNvSpPr>
          <p:nvPr>
            <p:ph sz="quarter" idx="13"/>
          </p:nvPr>
        </p:nvSpPr>
        <p:spPr/>
        <p:txBody>
          <a:bodyPr/>
          <a:lstStyle/>
          <a:p>
            <a:endParaRPr kumimoji="1" lang="ja-JP" altLang="en-US"/>
          </a:p>
        </p:txBody>
      </p:sp>
      <p:pic>
        <p:nvPicPr>
          <p:cNvPr id="7" name="図 6">
            <a:extLst>
              <a:ext uri="{FF2B5EF4-FFF2-40B4-BE49-F238E27FC236}">
                <a16:creationId xmlns:a16="http://schemas.microsoft.com/office/drawing/2014/main" id="{95DB48D2-1AAA-3289-613F-E243B5C73AB2}"/>
              </a:ext>
            </a:extLst>
          </p:cNvPr>
          <p:cNvPicPr>
            <a:picLocks noChangeAspect="1"/>
          </p:cNvPicPr>
          <p:nvPr/>
        </p:nvPicPr>
        <p:blipFill>
          <a:blip r:embed="rId2"/>
          <a:stretch>
            <a:fillRect/>
          </a:stretch>
        </p:blipFill>
        <p:spPr>
          <a:xfrm>
            <a:off x="2190860" y="4912205"/>
            <a:ext cx="3970789" cy="1607607"/>
          </a:xfrm>
          <a:prstGeom prst="rect">
            <a:avLst/>
          </a:prstGeom>
        </p:spPr>
      </p:pic>
    </p:spTree>
    <p:extLst>
      <p:ext uri="{BB962C8B-B14F-4D97-AF65-F5344CB8AC3E}">
        <p14:creationId xmlns:p14="http://schemas.microsoft.com/office/powerpoint/2010/main" val="44855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13CB257-84C9-92FA-DD76-B24DF1E26F76}"/>
              </a:ext>
            </a:extLst>
          </p:cNvPr>
          <p:cNvSpPr>
            <a:spLocks noGrp="1"/>
          </p:cNvSpPr>
          <p:nvPr>
            <p:ph type="title"/>
          </p:nvPr>
        </p:nvSpPr>
        <p:spPr/>
        <p:txBody>
          <a:bodyPr/>
          <a:lstStyle/>
          <a:p>
            <a:endParaRPr kumimoji="1" lang="ja-JP" altLang="en-US"/>
          </a:p>
        </p:txBody>
      </p:sp>
      <p:sp>
        <p:nvSpPr>
          <p:cNvPr id="3" name="コンテンツ プレースホルダー 2">
            <a:extLst>
              <a:ext uri="{FF2B5EF4-FFF2-40B4-BE49-F238E27FC236}">
                <a16:creationId xmlns:a16="http://schemas.microsoft.com/office/drawing/2014/main" id="{33AC4363-E129-0A21-392C-9B6C82930C27}"/>
              </a:ext>
            </a:extLst>
          </p:cNvPr>
          <p:cNvSpPr>
            <a:spLocks noGrp="1"/>
          </p:cNvSpPr>
          <p:nvPr>
            <p:ph idx="1"/>
          </p:nvPr>
        </p:nvSpPr>
        <p:spPr/>
        <p:txBody>
          <a:bodyPr/>
          <a:lstStyle/>
          <a:p>
            <a:r>
              <a:rPr kumimoji="1" lang="ja-JP" altLang="en-US" dirty="0"/>
              <a:t>疑似電荷によるタイミング調整は目安扱い</a:t>
            </a:r>
            <a:endParaRPr kumimoji="1" lang="en-US" altLang="ja-JP" dirty="0"/>
          </a:p>
          <a:p>
            <a:pPr lvl="1"/>
            <a:r>
              <a:rPr lang="ja-JP" altLang="en-US" dirty="0"/>
              <a:t>アナログ回路のインジェクションのタイミングを制御するクロックがばらついている。</a:t>
            </a:r>
            <a:endParaRPr lang="en-US" altLang="ja-JP" dirty="0"/>
          </a:p>
          <a:p>
            <a:pPr lvl="1"/>
            <a:r>
              <a:rPr kumimoji="1" lang="ja-JP" altLang="en-US" dirty="0"/>
              <a:t>デジタル回路のインジェクションのタイミングは、位置によってばらつかないよう補正されている</a:t>
            </a:r>
            <a:endParaRPr kumimoji="1" lang="en-US" altLang="ja-JP" dirty="0"/>
          </a:p>
          <a:p>
            <a:pPr lvl="1"/>
            <a:r>
              <a:rPr lang="ja-JP" altLang="en-US" dirty="0"/>
              <a:t>これまでは</a:t>
            </a:r>
            <a:r>
              <a:rPr lang="en-US" altLang="ja-JP" dirty="0"/>
              <a:t>1BC</a:t>
            </a:r>
            <a:r>
              <a:rPr lang="ja-JP" altLang="en-US" dirty="0"/>
              <a:t>での読み出し試験として、タイミングの位置依存性の影響を大きく受けるような測定は行っていなかったので、タイミングがずれることは今回初めて確認された。</a:t>
            </a:r>
            <a:endParaRPr kumimoji="1" lang="en-US" altLang="ja-JP" dirty="0"/>
          </a:p>
          <a:p>
            <a:r>
              <a:rPr lang="en-US" altLang="ja-JP" dirty="0"/>
              <a:t>ATLAS</a:t>
            </a:r>
            <a:r>
              <a:rPr lang="ja-JP" altLang="en-US" dirty="0"/>
              <a:t>では、ビームを用いてタイミングの調整を行うので、この問題は起こらないと考えられる。</a:t>
            </a:r>
            <a:endParaRPr lang="en-US" altLang="ja-JP" dirty="0"/>
          </a:p>
          <a:p>
            <a:pPr lvl="1"/>
            <a:r>
              <a:rPr lang="ja-JP" altLang="en-US" dirty="0"/>
              <a:t>アナログ回路へのインジェクションが必要ないため。</a:t>
            </a:r>
            <a:endParaRPr lang="en-US" altLang="ja-JP" dirty="0"/>
          </a:p>
          <a:p>
            <a:endParaRPr lang="en-US" altLang="ja-JP" dirty="0"/>
          </a:p>
          <a:p>
            <a:r>
              <a:rPr lang="ja-JP" altLang="en-US" dirty="0"/>
              <a:t>ただしこのタイミングのズレは仕様を超えており問題なので、チップデザインにフィードバックをかけている</a:t>
            </a:r>
            <a:endParaRPr lang="en-US" altLang="ja-JP" dirty="0"/>
          </a:p>
          <a:p>
            <a:endParaRPr lang="en-US" altLang="ja-JP" dirty="0"/>
          </a:p>
          <a:p>
            <a:endParaRPr kumimoji="1" lang="en-US" altLang="ja-JP" dirty="0"/>
          </a:p>
          <a:p>
            <a:endParaRPr kumimoji="1" lang="ja-JP" altLang="en-US" dirty="0"/>
          </a:p>
        </p:txBody>
      </p:sp>
      <p:sp>
        <p:nvSpPr>
          <p:cNvPr id="4" name="スライド番号プレースホルダー 3">
            <a:extLst>
              <a:ext uri="{FF2B5EF4-FFF2-40B4-BE49-F238E27FC236}">
                <a16:creationId xmlns:a16="http://schemas.microsoft.com/office/drawing/2014/main" id="{C81E7B65-DB09-9FDB-4F06-27B80802B6B2}"/>
              </a:ext>
            </a:extLst>
          </p:cNvPr>
          <p:cNvSpPr>
            <a:spLocks noGrp="1"/>
          </p:cNvSpPr>
          <p:nvPr>
            <p:ph type="sldNum" sz="quarter" idx="12"/>
          </p:nvPr>
        </p:nvSpPr>
        <p:spPr/>
        <p:txBody>
          <a:bodyPr/>
          <a:lstStyle/>
          <a:p>
            <a:fld id="{79EB67E4-271D-4F57-8F1E-BEB350039929}" type="slidenum">
              <a:rPr lang="ja-JP" altLang="en-US" smtClean="0"/>
              <a:pPr/>
              <a:t>26</a:t>
            </a:fld>
            <a:endParaRPr lang="ja-JP" altLang="en-US" dirty="0"/>
          </a:p>
        </p:txBody>
      </p:sp>
      <p:sp>
        <p:nvSpPr>
          <p:cNvPr id="5" name="コンテンツ プレースホルダー 4">
            <a:extLst>
              <a:ext uri="{FF2B5EF4-FFF2-40B4-BE49-F238E27FC236}">
                <a16:creationId xmlns:a16="http://schemas.microsoft.com/office/drawing/2014/main" id="{B43A0B60-B2EF-5C59-510A-4EF12CB01C88}"/>
              </a:ext>
            </a:extLst>
          </p:cNvPr>
          <p:cNvSpPr>
            <a:spLocks noGrp="1"/>
          </p:cNvSpPr>
          <p:nvPr>
            <p:ph sz="quarter" idx="13"/>
          </p:nvPr>
        </p:nvSpPr>
        <p:spPr/>
        <p:txBody>
          <a:bodyPr/>
          <a:lstStyle/>
          <a:p>
            <a:endParaRPr kumimoji="1" lang="ja-JP" altLang="en-US"/>
          </a:p>
        </p:txBody>
      </p:sp>
    </p:spTree>
    <p:extLst>
      <p:ext uri="{BB962C8B-B14F-4D97-AF65-F5344CB8AC3E}">
        <p14:creationId xmlns:p14="http://schemas.microsoft.com/office/powerpoint/2010/main" val="26862377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2AEA7DD-B772-011A-370C-178833030CD4}"/>
              </a:ext>
            </a:extLst>
          </p:cNvPr>
          <p:cNvSpPr>
            <a:spLocks noGrp="1"/>
          </p:cNvSpPr>
          <p:nvPr>
            <p:ph type="title"/>
          </p:nvPr>
        </p:nvSpPr>
        <p:spPr/>
        <p:txBody>
          <a:bodyPr/>
          <a:lstStyle/>
          <a:p>
            <a:endParaRPr kumimoji="1" lang="ja-JP" altLang="en-US" dirty="0"/>
          </a:p>
        </p:txBody>
      </p:sp>
      <p:sp>
        <p:nvSpPr>
          <p:cNvPr id="3" name="コンテンツ プレースホルダー 2">
            <a:extLst>
              <a:ext uri="{FF2B5EF4-FFF2-40B4-BE49-F238E27FC236}">
                <a16:creationId xmlns:a16="http://schemas.microsoft.com/office/drawing/2014/main" id="{E3533E33-D7F2-CF63-2BA3-6986CFE667BC}"/>
              </a:ext>
            </a:extLst>
          </p:cNvPr>
          <p:cNvSpPr>
            <a:spLocks noGrp="1"/>
          </p:cNvSpPr>
          <p:nvPr>
            <p:ph idx="1"/>
          </p:nvPr>
        </p:nvSpPr>
        <p:spPr/>
        <p:txBody>
          <a:bodyPr/>
          <a:lstStyle/>
          <a:p>
            <a:r>
              <a:rPr kumimoji="1" lang="en-US" altLang="ja-JP" dirty="0"/>
              <a:t>Intime</a:t>
            </a:r>
            <a:r>
              <a:rPr kumimoji="1" lang="ja-JP" altLang="en-US" dirty="0"/>
              <a:t>閾値の分布</a:t>
            </a:r>
            <a:r>
              <a:rPr lang="ja-JP" altLang="en-US" dirty="0"/>
              <a:t>の広がり：</a:t>
            </a:r>
            <a:r>
              <a:rPr kumimoji="1" lang="ja-JP" altLang="en-US" dirty="0"/>
              <a:t>タイミングのばらつきの影響</a:t>
            </a:r>
            <a:endParaRPr kumimoji="1" lang="en-US" altLang="ja-JP" dirty="0"/>
          </a:p>
          <a:p>
            <a:pPr lvl="1"/>
            <a:r>
              <a:rPr lang="ja-JP" altLang="en-US" dirty="0"/>
              <a:t>従来：小さい電荷でもヒットの検出が容易</a:t>
            </a:r>
            <a:endParaRPr lang="en-US" altLang="ja-JP" dirty="0"/>
          </a:p>
          <a:p>
            <a:pPr lvl="1"/>
            <a:r>
              <a:rPr kumimoji="1" lang="en-US" altLang="ja-JP" dirty="0"/>
              <a:t>Intime</a:t>
            </a:r>
            <a:r>
              <a:rPr kumimoji="1" lang="ja-JP" altLang="en-US" dirty="0"/>
              <a:t>：同じ状態に閾値が設定されたピクセルでも、タイミングのばらつきの影響で、ヒットに必要な電荷量が大きくなったり小さくなったりする。</a:t>
            </a:r>
            <a:endParaRPr kumimoji="1" lang="en-US" altLang="ja-JP" dirty="0"/>
          </a:p>
          <a:p>
            <a:endParaRPr kumimoji="1" lang="ja-JP" altLang="en-US" dirty="0"/>
          </a:p>
        </p:txBody>
      </p:sp>
      <p:sp>
        <p:nvSpPr>
          <p:cNvPr id="4" name="スライド番号プレースホルダー 3">
            <a:extLst>
              <a:ext uri="{FF2B5EF4-FFF2-40B4-BE49-F238E27FC236}">
                <a16:creationId xmlns:a16="http://schemas.microsoft.com/office/drawing/2014/main" id="{888C9EE8-1A75-AF2E-F16F-752C3143140A}"/>
              </a:ext>
            </a:extLst>
          </p:cNvPr>
          <p:cNvSpPr>
            <a:spLocks noGrp="1"/>
          </p:cNvSpPr>
          <p:nvPr>
            <p:ph type="sldNum" sz="quarter" idx="12"/>
          </p:nvPr>
        </p:nvSpPr>
        <p:spPr/>
        <p:txBody>
          <a:bodyPr/>
          <a:lstStyle/>
          <a:p>
            <a:fld id="{79EB67E4-271D-4F57-8F1E-BEB350039929}" type="slidenum">
              <a:rPr lang="ja-JP" altLang="en-US" smtClean="0"/>
              <a:pPr/>
              <a:t>27</a:t>
            </a:fld>
            <a:endParaRPr lang="ja-JP" altLang="en-US" dirty="0"/>
          </a:p>
        </p:txBody>
      </p:sp>
      <p:sp>
        <p:nvSpPr>
          <p:cNvPr id="5" name="コンテンツ プレースホルダー 4">
            <a:extLst>
              <a:ext uri="{FF2B5EF4-FFF2-40B4-BE49-F238E27FC236}">
                <a16:creationId xmlns:a16="http://schemas.microsoft.com/office/drawing/2014/main" id="{8DD230E3-A913-904B-49D6-647190B76A14}"/>
              </a:ext>
            </a:extLst>
          </p:cNvPr>
          <p:cNvSpPr>
            <a:spLocks noGrp="1"/>
          </p:cNvSpPr>
          <p:nvPr>
            <p:ph sz="quarter" idx="13"/>
          </p:nvPr>
        </p:nvSpPr>
        <p:spPr/>
        <p:txBody>
          <a:bodyPr/>
          <a:lstStyle/>
          <a:p>
            <a:endParaRPr kumimoji="1" lang="ja-JP" altLang="en-US"/>
          </a:p>
        </p:txBody>
      </p:sp>
      <p:pic>
        <p:nvPicPr>
          <p:cNvPr id="6" name="図 5" descr="グラフ&#10;&#10;自動的に生成された説明">
            <a:extLst>
              <a:ext uri="{FF2B5EF4-FFF2-40B4-BE49-F238E27FC236}">
                <a16:creationId xmlns:a16="http://schemas.microsoft.com/office/drawing/2014/main" id="{7E10E36F-5838-573D-5E98-E2CB965F400A}"/>
              </a:ext>
            </a:extLst>
          </p:cNvPr>
          <p:cNvPicPr>
            <a:picLocks noChangeAspect="1"/>
          </p:cNvPicPr>
          <p:nvPr/>
        </p:nvPicPr>
        <p:blipFill rotWithShape="1">
          <a:blip r:embed="rId2">
            <a:extLst>
              <a:ext uri="{28A0092B-C50C-407E-A947-70E740481C1C}">
                <a14:useLocalDpi xmlns:a14="http://schemas.microsoft.com/office/drawing/2010/main" val="0"/>
              </a:ext>
            </a:extLst>
          </a:blip>
          <a:srcRect r="56225"/>
          <a:stretch/>
        </p:blipFill>
        <p:spPr>
          <a:xfrm>
            <a:off x="2226419" y="3518694"/>
            <a:ext cx="4379822" cy="3292476"/>
          </a:xfrm>
          <a:prstGeom prst="rect">
            <a:avLst/>
          </a:prstGeom>
        </p:spPr>
      </p:pic>
    </p:spTree>
    <p:extLst>
      <p:ext uri="{BB962C8B-B14F-4D97-AF65-F5344CB8AC3E}">
        <p14:creationId xmlns:p14="http://schemas.microsoft.com/office/powerpoint/2010/main" val="9002223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コンテンツ プレースホルダー 13">
            <a:extLst>
              <a:ext uri="{FF2B5EF4-FFF2-40B4-BE49-F238E27FC236}">
                <a16:creationId xmlns:a16="http://schemas.microsoft.com/office/drawing/2014/main" id="{F385B13C-6D68-11C3-49A2-92262E41F446}"/>
              </a:ext>
            </a:extLst>
          </p:cNvPr>
          <p:cNvPicPr>
            <a:picLocks noGrp="1" noChangeAspect="1"/>
          </p:cNvPicPr>
          <p:nvPr>
            <p:ph sz="quarter" idx="13"/>
          </p:nvPr>
        </p:nvPicPr>
        <p:blipFill rotWithShape="1">
          <a:blip r:embed="rId2">
            <a:extLst>
              <a:ext uri="{28A0092B-C50C-407E-A947-70E740481C1C}">
                <a14:useLocalDpi xmlns:a14="http://schemas.microsoft.com/office/drawing/2010/main" val="0"/>
              </a:ext>
            </a:extLst>
          </a:blip>
          <a:srcRect r="54905"/>
          <a:stretch/>
        </p:blipFill>
        <p:spPr>
          <a:xfrm>
            <a:off x="5904294" y="4079371"/>
            <a:ext cx="2780417" cy="2361768"/>
          </a:xfrm>
        </p:spPr>
      </p:pic>
      <p:pic>
        <p:nvPicPr>
          <p:cNvPr id="21" name="コンテンツ プレースホルダー 13">
            <a:extLst>
              <a:ext uri="{FF2B5EF4-FFF2-40B4-BE49-F238E27FC236}">
                <a16:creationId xmlns:a16="http://schemas.microsoft.com/office/drawing/2014/main" id="{09A06632-D188-E619-6D67-71F4FF886485}"/>
              </a:ext>
            </a:extLst>
          </p:cNvPr>
          <p:cNvPicPr>
            <a:picLocks noChangeAspect="1"/>
          </p:cNvPicPr>
          <p:nvPr/>
        </p:nvPicPr>
        <p:blipFill rotWithShape="1">
          <a:blip r:embed="rId2">
            <a:extLst>
              <a:ext uri="{28A0092B-C50C-407E-A947-70E740481C1C}">
                <a14:useLocalDpi xmlns:a14="http://schemas.microsoft.com/office/drawing/2010/main" val="0"/>
              </a:ext>
            </a:extLst>
          </a:blip>
          <a:srcRect l="46146" t="14502"/>
          <a:stretch/>
        </p:blipFill>
        <p:spPr>
          <a:xfrm>
            <a:off x="5107647" y="1654513"/>
            <a:ext cx="3593531" cy="2185290"/>
          </a:xfrm>
          <a:prstGeom prst="rect">
            <a:avLst/>
          </a:prstGeom>
        </p:spPr>
      </p:pic>
      <p:sp>
        <p:nvSpPr>
          <p:cNvPr id="27" name="正方形/長方形 26">
            <a:extLst>
              <a:ext uri="{FF2B5EF4-FFF2-40B4-BE49-F238E27FC236}">
                <a16:creationId xmlns:a16="http://schemas.microsoft.com/office/drawing/2014/main" id="{941BFFBC-F995-DF82-9729-2478A9522964}"/>
              </a:ext>
            </a:extLst>
          </p:cNvPr>
          <p:cNvSpPr/>
          <p:nvPr/>
        </p:nvSpPr>
        <p:spPr>
          <a:xfrm>
            <a:off x="7114138" y="2897155"/>
            <a:ext cx="346075" cy="126552"/>
          </a:xfrm>
          <a:prstGeom prst="rect">
            <a:avLst/>
          </a:prstGeom>
          <a:noFill/>
          <a:ln w="38100">
            <a:solidFill>
              <a:srgbClr val="B0FEA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コンテンツ プレースホルダー 2">
            <a:extLst>
              <a:ext uri="{FF2B5EF4-FFF2-40B4-BE49-F238E27FC236}">
                <a16:creationId xmlns:a16="http://schemas.microsoft.com/office/drawing/2014/main" id="{0E7D8A3B-C2F8-9D10-1815-178392B760CC}"/>
              </a:ext>
            </a:extLst>
          </p:cNvPr>
          <p:cNvSpPr txBox="1">
            <a:spLocks/>
          </p:cNvSpPr>
          <p:nvPr/>
        </p:nvSpPr>
        <p:spPr>
          <a:xfrm>
            <a:off x="190111" y="1371601"/>
            <a:ext cx="5359771" cy="57251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400" kern="1200">
                <a:solidFill>
                  <a:srgbClr val="1E4667"/>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000" kern="1200">
                <a:solidFill>
                  <a:srgbClr val="1E4667"/>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1E4667"/>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600" kern="1200">
                <a:solidFill>
                  <a:srgbClr val="1E4667"/>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600" kern="1200">
                <a:solidFill>
                  <a:srgbClr val="1E4667"/>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buFont typeface="Wingdings" panose="05000000000000000000" pitchFamily="2" charset="2"/>
              <a:buChar char="Ø"/>
            </a:pPr>
            <a:r>
              <a:rPr lang="ja-JP" altLang="en-US" dirty="0"/>
              <a:t>ピクセル検出器の構造</a:t>
            </a:r>
          </a:p>
        </p:txBody>
      </p:sp>
      <p:sp>
        <p:nvSpPr>
          <p:cNvPr id="3" name="タイトル 2">
            <a:extLst>
              <a:ext uri="{FF2B5EF4-FFF2-40B4-BE49-F238E27FC236}">
                <a16:creationId xmlns:a16="http://schemas.microsoft.com/office/drawing/2014/main" id="{3AD7FDC1-C478-292A-BA3E-FAAFFBB8F9BE}"/>
              </a:ext>
            </a:extLst>
          </p:cNvPr>
          <p:cNvSpPr>
            <a:spLocks noGrp="1"/>
          </p:cNvSpPr>
          <p:nvPr>
            <p:ph type="title"/>
          </p:nvPr>
        </p:nvSpPr>
        <p:spPr/>
        <p:txBody>
          <a:bodyPr/>
          <a:lstStyle/>
          <a:p>
            <a:r>
              <a:rPr kumimoji="1" lang="ja-JP" altLang="en-US" dirty="0"/>
              <a:t>ピクセル検出器</a:t>
            </a:r>
          </a:p>
        </p:txBody>
      </p:sp>
      <p:sp>
        <p:nvSpPr>
          <p:cNvPr id="4" name="スライド番号プレースホルダー 3">
            <a:extLst>
              <a:ext uri="{FF2B5EF4-FFF2-40B4-BE49-F238E27FC236}">
                <a16:creationId xmlns:a16="http://schemas.microsoft.com/office/drawing/2014/main" id="{230BE29B-938F-DC9F-E49D-F6E807EB1F03}"/>
              </a:ext>
            </a:extLst>
          </p:cNvPr>
          <p:cNvSpPr>
            <a:spLocks noGrp="1"/>
          </p:cNvSpPr>
          <p:nvPr>
            <p:ph type="sldNum" sz="quarter" idx="12"/>
          </p:nvPr>
        </p:nvSpPr>
        <p:spPr/>
        <p:txBody>
          <a:bodyPr/>
          <a:lstStyle/>
          <a:p>
            <a:fld id="{E7D01150-8948-4C95-8572-2E098F0A37A5}" type="slidenum">
              <a:rPr lang="ja-JP" altLang="en-US" smtClean="0"/>
              <a:pPr/>
              <a:t>3</a:t>
            </a:fld>
            <a:endParaRPr lang="ja-JP" altLang="en-US" dirty="0"/>
          </a:p>
        </p:txBody>
      </p:sp>
      <p:sp>
        <p:nvSpPr>
          <p:cNvPr id="23" name="コンテンツ プレースホルダー 2">
            <a:extLst>
              <a:ext uri="{FF2B5EF4-FFF2-40B4-BE49-F238E27FC236}">
                <a16:creationId xmlns:a16="http://schemas.microsoft.com/office/drawing/2014/main" id="{F31E5B29-6331-057C-DA75-56AAF40D9C9F}"/>
              </a:ext>
            </a:extLst>
          </p:cNvPr>
          <p:cNvSpPr txBox="1">
            <a:spLocks/>
          </p:cNvSpPr>
          <p:nvPr/>
        </p:nvSpPr>
        <p:spPr>
          <a:xfrm>
            <a:off x="190110" y="4180767"/>
            <a:ext cx="5437691" cy="183742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400" kern="1200">
                <a:solidFill>
                  <a:srgbClr val="1E4667"/>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000" kern="1200">
                <a:solidFill>
                  <a:srgbClr val="1E4667"/>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1E4667"/>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600" kern="1200">
                <a:solidFill>
                  <a:srgbClr val="1E4667"/>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600" kern="1200">
                <a:solidFill>
                  <a:srgbClr val="1E4667"/>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buFont typeface="Wingdings" panose="05000000000000000000" pitchFamily="2" charset="2"/>
              <a:buChar char="Ø"/>
            </a:pPr>
            <a:r>
              <a:rPr lang="en-US" altLang="ja-JP" dirty="0"/>
              <a:t>QUAD</a:t>
            </a:r>
            <a:r>
              <a:rPr lang="ja-JP" altLang="en-US" dirty="0"/>
              <a:t>モジュール</a:t>
            </a:r>
            <a:endParaRPr lang="en-US" altLang="ja-JP" dirty="0"/>
          </a:p>
          <a:p>
            <a:pPr lvl="1"/>
            <a:r>
              <a:rPr lang="ja-JP" altLang="en-US" dirty="0"/>
              <a:t>センサー</a:t>
            </a:r>
            <a:r>
              <a:rPr lang="en-US" altLang="ja-JP" dirty="0"/>
              <a:t>1</a:t>
            </a:r>
            <a:r>
              <a:rPr lang="ja-JP" altLang="en-US" dirty="0"/>
              <a:t>枚に読み出し</a:t>
            </a:r>
            <a:r>
              <a:rPr lang="en-US" altLang="ja-JP" dirty="0"/>
              <a:t>ASIC 4chip</a:t>
            </a:r>
            <a:r>
              <a:rPr lang="ja-JP" altLang="en-US" dirty="0"/>
              <a:t>を接続</a:t>
            </a:r>
            <a:endParaRPr lang="en-US" altLang="ja-JP" dirty="0"/>
          </a:p>
          <a:p>
            <a:pPr lvl="1"/>
            <a:r>
              <a:rPr lang="ja-JP" altLang="en-US" dirty="0"/>
              <a:t>ピクセルサイズ：</a:t>
            </a:r>
            <a:r>
              <a:rPr lang="en-US" altLang="ja-JP" dirty="0"/>
              <a:t>50 um×50 um</a:t>
            </a:r>
          </a:p>
          <a:p>
            <a:pPr lvl="1"/>
            <a:r>
              <a:rPr lang="en-US" altLang="ja-JP" dirty="0"/>
              <a:t>1chip</a:t>
            </a:r>
            <a:r>
              <a:rPr lang="ja-JP" altLang="en-US" dirty="0"/>
              <a:t>は</a:t>
            </a:r>
            <a:r>
              <a:rPr lang="en-US" altLang="ja-JP" dirty="0"/>
              <a:t>153600</a:t>
            </a:r>
            <a:r>
              <a:rPr lang="ja-JP" altLang="en-US" dirty="0"/>
              <a:t>ピクセル</a:t>
            </a:r>
            <a:endParaRPr lang="en-US" altLang="ja-JP" dirty="0"/>
          </a:p>
        </p:txBody>
      </p:sp>
      <p:sp>
        <p:nvSpPr>
          <p:cNvPr id="26" name="テキスト ボックス 25">
            <a:extLst>
              <a:ext uri="{FF2B5EF4-FFF2-40B4-BE49-F238E27FC236}">
                <a16:creationId xmlns:a16="http://schemas.microsoft.com/office/drawing/2014/main" id="{9F421FDC-C8D5-64B3-D04B-02D47E926679}"/>
              </a:ext>
            </a:extLst>
          </p:cNvPr>
          <p:cNvSpPr txBox="1"/>
          <p:nvPr/>
        </p:nvSpPr>
        <p:spPr>
          <a:xfrm>
            <a:off x="190111" y="2075465"/>
            <a:ext cx="4576762" cy="1815882"/>
          </a:xfrm>
          <a:prstGeom prst="rect">
            <a:avLst/>
          </a:prstGeom>
          <a:noFill/>
        </p:spPr>
        <p:txBody>
          <a:bodyPr wrap="square">
            <a:spAutoFit/>
          </a:bodyPr>
          <a:lstStyle/>
          <a:p>
            <a:pPr lvl="1"/>
            <a:r>
              <a:rPr lang="en-US" altLang="ja-JP" sz="2000" b="1" u="sng" dirty="0">
                <a:solidFill>
                  <a:srgbClr val="0070C0"/>
                </a:solidFill>
              </a:rPr>
              <a:t>n+-in-p</a:t>
            </a:r>
            <a:r>
              <a:rPr lang="ja-JP" altLang="en-US" sz="2000" b="1" u="sng" dirty="0">
                <a:solidFill>
                  <a:srgbClr val="0070C0"/>
                </a:solidFill>
              </a:rPr>
              <a:t>型シリコンセンサー</a:t>
            </a:r>
            <a:endParaRPr lang="en-US" altLang="ja-JP" sz="2000" b="1" u="sng" dirty="0">
              <a:solidFill>
                <a:srgbClr val="0070C0"/>
              </a:solidFill>
            </a:endParaRPr>
          </a:p>
          <a:p>
            <a:pPr lvl="1"/>
            <a:r>
              <a:rPr lang="ja-JP" altLang="en-US" dirty="0">
                <a:solidFill>
                  <a:srgbClr val="1E4667"/>
                </a:solidFill>
              </a:rPr>
              <a:t>日本グループが担当するセンサーは</a:t>
            </a:r>
            <a:endParaRPr lang="en-US" altLang="ja-JP" dirty="0">
              <a:solidFill>
                <a:srgbClr val="1E4667"/>
              </a:solidFill>
            </a:endParaRPr>
          </a:p>
          <a:p>
            <a:pPr lvl="1"/>
            <a:r>
              <a:rPr lang="ja-JP" altLang="en-US" dirty="0">
                <a:solidFill>
                  <a:srgbClr val="1E4667"/>
                </a:solidFill>
              </a:rPr>
              <a:t>表面に独自の</a:t>
            </a:r>
            <a:r>
              <a:rPr lang="en-US" altLang="ja-JP" dirty="0">
                <a:solidFill>
                  <a:srgbClr val="1E4667"/>
                </a:solidFill>
              </a:rPr>
              <a:t>Poly-Si</a:t>
            </a:r>
            <a:r>
              <a:rPr lang="ja-JP" altLang="en-US" dirty="0">
                <a:solidFill>
                  <a:srgbClr val="1E4667"/>
                </a:solidFill>
              </a:rPr>
              <a:t>製バイアス構造</a:t>
            </a:r>
            <a:endParaRPr lang="en-US" altLang="ja-JP" dirty="0">
              <a:solidFill>
                <a:srgbClr val="1E4667"/>
              </a:solidFill>
            </a:endParaRPr>
          </a:p>
          <a:p>
            <a:pPr lvl="1"/>
            <a:r>
              <a:rPr lang="ja-JP" altLang="en-US" dirty="0">
                <a:solidFill>
                  <a:srgbClr val="1E4667"/>
                </a:solidFill>
              </a:rPr>
              <a:t>→静電容量増加の影響評価が必要</a:t>
            </a:r>
            <a:endParaRPr lang="en-US" altLang="ja-JP" dirty="0">
              <a:solidFill>
                <a:srgbClr val="1E4667"/>
              </a:solidFill>
            </a:endParaRPr>
          </a:p>
          <a:p>
            <a:pPr lvl="1"/>
            <a:r>
              <a:rPr lang="ja-JP" altLang="en-US" sz="2000" b="1" u="sng" dirty="0">
                <a:solidFill>
                  <a:schemeClr val="accent4">
                    <a:lumMod val="75000"/>
                  </a:schemeClr>
                </a:solidFill>
              </a:rPr>
              <a:t>信号読み出し回路</a:t>
            </a:r>
            <a:r>
              <a:rPr lang="en-US" altLang="ja-JP" sz="2000" b="1" u="sng" dirty="0">
                <a:solidFill>
                  <a:schemeClr val="accent4">
                    <a:lumMod val="75000"/>
                  </a:schemeClr>
                </a:solidFill>
              </a:rPr>
              <a:t>(ITk-pix-v1</a:t>
            </a:r>
            <a:r>
              <a:rPr lang="ja-JP" altLang="en-US" sz="2000" b="1" u="sng" dirty="0">
                <a:solidFill>
                  <a:schemeClr val="accent4">
                    <a:lumMod val="75000"/>
                  </a:schemeClr>
                </a:solidFill>
              </a:rPr>
              <a:t>型</a:t>
            </a:r>
            <a:r>
              <a:rPr lang="en-US" altLang="ja-JP" sz="2000" b="1" u="sng" dirty="0">
                <a:solidFill>
                  <a:schemeClr val="accent4">
                    <a:lumMod val="75000"/>
                  </a:schemeClr>
                </a:solidFill>
              </a:rPr>
              <a:t>)</a:t>
            </a:r>
          </a:p>
          <a:p>
            <a:pPr lvl="1"/>
            <a:r>
              <a:rPr lang="ja-JP" altLang="en-US" dirty="0">
                <a:solidFill>
                  <a:srgbClr val="1E4667"/>
                </a:solidFill>
              </a:rPr>
              <a:t>最終プロトタイプ</a:t>
            </a:r>
            <a:endParaRPr lang="en-US" altLang="ja-JP" dirty="0">
              <a:solidFill>
                <a:srgbClr val="1E4667"/>
              </a:solidFill>
            </a:endParaRPr>
          </a:p>
        </p:txBody>
      </p:sp>
      <p:pic>
        <p:nvPicPr>
          <p:cNvPr id="16" name="図 15">
            <a:extLst>
              <a:ext uri="{FF2B5EF4-FFF2-40B4-BE49-F238E27FC236}">
                <a16:creationId xmlns:a16="http://schemas.microsoft.com/office/drawing/2014/main" id="{5A31D9E5-81C2-0859-0AC5-FC9B1608CB94}"/>
              </a:ext>
            </a:extLst>
          </p:cNvPr>
          <p:cNvPicPr>
            <a:picLocks noChangeAspect="1"/>
          </p:cNvPicPr>
          <p:nvPr/>
        </p:nvPicPr>
        <p:blipFill rotWithShape="1">
          <a:blip r:embed="rId3"/>
          <a:srcRect l="47468" b="50384"/>
          <a:stretch/>
        </p:blipFill>
        <p:spPr>
          <a:xfrm>
            <a:off x="6957097" y="962079"/>
            <a:ext cx="1109371" cy="1013119"/>
          </a:xfrm>
          <a:prstGeom prst="rect">
            <a:avLst/>
          </a:prstGeom>
        </p:spPr>
      </p:pic>
      <p:sp>
        <p:nvSpPr>
          <p:cNvPr id="33" name="四角形: 角を丸くする 32">
            <a:extLst>
              <a:ext uri="{FF2B5EF4-FFF2-40B4-BE49-F238E27FC236}">
                <a16:creationId xmlns:a16="http://schemas.microsoft.com/office/drawing/2014/main" id="{582DEBA8-77B2-4C31-4C00-AB9B0229BBAE}"/>
              </a:ext>
            </a:extLst>
          </p:cNvPr>
          <p:cNvSpPr/>
          <p:nvPr/>
        </p:nvSpPr>
        <p:spPr>
          <a:xfrm>
            <a:off x="507352" y="5739242"/>
            <a:ext cx="5218417" cy="694202"/>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日本グループは</a:t>
            </a:r>
            <a:r>
              <a:rPr kumimoji="1" lang="en-US" altLang="ja-JP" dirty="0">
                <a:solidFill>
                  <a:schemeClr val="tx1"/>
                </a:solidFill>
              </a:rPr>
              <a:t>2800</a:t>
            </a:r>
            <a:r>
              <a:rPr kumimoji="1" lang="ja-JP" altLang="en-US" dirty="0">
                <a:solidFill>
                  <a:schemeClr val="tx1"/>
                </a:solidFill>
              </a:rPr>
              <a:t>台のモジュール量産を担当</a:t>
            </a:r>
            <a:endParaRPr kumimoji="1" lang="en-US" altLang="ja-JP" dirty="0">
              <a:solidFill>
                <a:schemeClr val="tx1"/>
              </a:solidFill>
            </a:endParaRPr>
          </a:p>
          <a:p>
            <a:pPr algn="ctr"/>
            <a:r>
              <a:rPr kumimoji="1" lang="ja-JP" altLang="en-US" dirty="0">
                <a:solidFill>
                  <a:schemeClr val="tx1"/>
                </a:solidFill>
              </a:rPr>
              <a:t>→最終設計のセンサーを用いて性能評価</a:t>
            </a:r>
          </a:p>
        </p:txBody>
      </p:sp>
      <p:cxnSp>
        <p:nvCxnSpPr>
          <p:cNvPr id="29" name="直線コネクタ 28">
            <a:extLst>
              <a:ext uri="{FF2B5EF4-FFF2-40B4-BE49-F238E27FC236}">
                <a16:creationId xmlns:a16="http://schemas.microsoft.com/office/drawing/2014/main" id="{C5CE8B90-7649-08A3-69F1-E61D964E39A7}"/>
              </a:ext>
            </a:extLst>
          </p:cNvPr>
          <p:cNvCxnSpPr>
            <a:cxnSpLocks/>
          </p:cNvCxnSpPr>
          <p:nvPr/>
        </p:nvCxnSpPr>
        <p:spPr>
          <a:xfrm flipH="1" flipV="1">
            <a:off x="6980993" y="1963767"/>
            <a:ext cx="114291" cy="916044"/>
          </a:xfrm>
          <a:prstGeom prst="line">
            <a:avLst/>
          </a:prstGeom>
          <a:ln w="38100">
            <a:solidFill>
              <a:srgbClr val="B0FEAD"/>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1" name="直線コネクタ 30">
            <a:extLst>
              <a:ext uri="{FF2B5EF4-FFF2-40B4-BE49-F238E27FC236}">
                <a16:creationId xmlns:a16="http://schemas.microsoft.com/office/drawing/2014/main" id="{70B26800-4ACA-2D32-B2DC-DC5562B3E7F0}"/>
              </a:ext>
            </a:extLst>
          </p:cNvPr>
          <p:cNvCxnSpPr>
            <a:cxnSpLocks/>
          </p:cNvCxnSpPr>
          <p:nvPr/>
        </p:nvCxnSpPr>
        <p:spPr>
          <a:xfrm flipV="1">
            <a:off x="7438184" y="1954740"/>
            <a:ext cx="622784" cy="918721"/>
          </a:xfrm>
          <a:prstGeom prst="line">
            <a:avLst/>
          </a:prstGeom>
          <a:ln w="38100">
            <a:solidFill>
              <a:srgbClr val="B0FEAD"/>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直線矢印コネクタ 24">
            <a:extLst>
              <a:ext uri="{FF2B5EF4-FFF2-40B4-BE49-F238E27FC236}">
                <a16:creationId xmlns:a16="http://schemas.microsoft.com/office/drawing/2014/main" id="{5E188415-71D1-FDCD-F740-AB4FA3A92B4B}"/>
              </a:ext>
            </a:extLst>
          </p:cNvPr>
          <p:cNvCxnSpPr/>
          <p:nvPr/>
        </p:nvCxnSpPr>
        <p:spPr>
          <a:xfrm>
            <a:off x="6954864" y="838413"/>
            <a:ext cx="975351" cy="0"/>
          </a:xfrm>
          <a:prstGeom prst="straightConnector1">
            <a:avLst/>
          </a:prstGeom>
          <a:ln>
            <a:solidFill>
              <a:schemeClr val="bg1">
                <a:lumMod val="6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8" name="直線矢印コネクタ 27">
            <a:extLst>
              <a:ext uri="{FF2B5EF4-FFF2-40B4-BE49-F238E27FC236}">
                <a16:creationId xmlns:a16="http://schemas.microsoft.com/office/drawing/2014/main" id="{7A948165-88B2-F5B1-50B5-35C24D2EB54F}"/>
              </a:ext>
            </a:extLst>
          </p:cNvPr>
          <p:cNvCxnSpPr>
            <a:cxnSpLocks/>
          </p:cNvCxnSpPr>
          <p:nvPr/>
        </p:nvCxnSpPr>
        <p:spPr>
          <a:xfrm>
            <a:off x="8107291" y="1028913"/>
            <a:ext cx="0" cy="923425"/>
          </a:xfrm>
          <a:prstGeom prst="straightConnector1">
            <a:avLst/>
          </a:prstGeom>
          <a:ln>
            <a:solidFill>
              <a:schemeClr val="bg1">
                <a:lumMod val="6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2" name="テキスト ボックス 31">
            <a:extLst>
              <a:ext uri="{FF2B5EF4-FFF2-40B4-BE49-F238E27FC236}">
                <a16:creationId xmlns:a16="http://schemas.microsoft.com/office/drawing/2014/main" id="{AE4E372E-570C-E2FA-04C6-3C2C23CECA92}"/>
              </a:ext>
            </a:extLst>
          </p:cNvPr>
          <p:cNvSpPr txBox="1"/>
          <p:nvPr/>
        </p:nvSpPr>
        <p:spPr>
          <a:xfrm>
            <a:off x="7145989" y="541380"/>
            <a:ext cx="836405" cy="369332"/>
          </a:xfrm>
          <a:prstGeom prst="rect">
            <a:avLst/>
          </a:prstGeom>
          <a:noFill/>
        </p:spPr>
        <p:txBody>
          <a:bodyPr wrap="square" rtlCol="0">
            <a:spAutoFit/>
          </a:bodyPr>
          <a:lstStyle/>
          <a:p>
            <a:r>
              <a:rPr kumimoji="1" lang="en-US" altLang="ja-JP" dirty="0">
                <a:solidFill>
                  <a:schemeClr val="bg1">
                    <a:lumMod val="50000"/>
                  </a:schemeClr>
                </a:solidFill>
              </a:rPr>
              <a:t>50 um</a:t>
            </a:r>
            <a:endParaRPr kumimoji="1" lang="ja-JP" altLang="en-US" dirty="0">
              <a:solidFill>
                <a:schemeClr val="bg1">
                  <a:lumMod val="50000"/>
                </a:schemeClr>
              </a:solidFill>
            </a:endParaRPr>
          </a:p>
        </p:txBody>
      </p:sp>
      <p:sp>
        <p:nvSpPr>
          <p:cNvPr id="34" name="テキスト ボックス 33">
            <a:extLst>
              <a:ext uri="{FF2B5EF4-FFF2-40B4-BE49-F238E27FC236}">
                <a16:creationId xmlns:a16="http://schemas.microsoft.com/office/drawing/2014/main" id="{53703BA2-DC20-E223-575A-F87A049159BF}"/>
              </a:ext>
            </a:extLst>
          </p:cNvPr>
          <p:cNvSpPr txBox="1"/>
          <p:nvPr/>
        </p:nvSpPr>
        <p:spPr>
          <a:xfrm>
            <a:off x="8060968" y="1283972"/>
            <a:ext cx="892921" cy="369332"/>
          </a:xfrm>
          <a:prstGeom prst="rect">
            <a:avLst/>
          </a:prstGeom>
          <a:noFill/>
        </p:spPr>
        <p:txBody>
          <a:bodyPr wrap="square" rtlCol="0">
            <a:spAutoFit/>
          </a:bodyPr>
          <a:lstStyle/>
          <a:p>
            <a:r>
              <a:rPr kumimoji="1" lang="en-US" altLang="ja-JP" dirty="0">
                <a:solidFill>
                  <a:schemeClr val="bg1">
                    <a:lumMod val="50000"/>
                  </a:schemeClr>
                </a:solidFill>
              </a:rPr>
              <a:t>50 um</a:t>
            </a:r>
            <a:endParaRPr kumimoji="1" lang="ja-JP" altLang="en-US" dirty="0">
              <a:solidFill>
                <a:schemeClr val="bg1">
                  <a:lumMod val="50000"/>
                </a:schemeClr>
              </a:solidFill>
            </a:endParaRPr>
          </a:p>
        </p:txBody>
      </p:sp>
      <p:cxnSp>
        <p:nvCxnSpPr>
          <p:cNvPr id="36" name="直線矢印コネクタ 35">
            <a:extLst>
              <a:ext uri="{FF2B5EF4-FFF2-40B4-BE49-F238E27FC236}">
                <a16:creationId xmlns:a16="http://schemas.microsoft.com/office/drawing/2014/main" id="{098E19B9-BE4F-83C0-1285-896FEB875587}"/>
              </a:ext>
            </a:extLst>
          </p:cNvPr>
          <p:cNvCxnSpPr/>
          <p:nvPr/>
        </p:nvCxnSpPr>
        <p:spPr>
          <a:xfrm>
            <a:off x="6558276" y="1261985"/>
            <a:ext cx="346642" cy="206653"/>
          </a:xfrm>
          <a:prstGeom prst="straightConnector1">
            <a:avLst/>
          </a:prstGeom>
          <a:ln w="28575">
            <a:solidFill>
              <a:srgbClr val="FF01F4"/>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7" name="テキスト ボックス 36">
            <a:extLst>
              <a:ext uri="{FF2B5EF4-FFF2-40B4-BE49-F238E27FC236}">
                <a16:creationId xmlns:a16="http://schemas.microsoft.com/office/drawing/2014/main" id="{1CD1E899-BA94-8D44-1ACD-B55729F54983}"/>
              </a:ext>
            </a:extLst>
          </p:cNvPr>
          <p:cNvSpPr txBox="1"/>
          <p:nvPr/>
        </p:nvSpPr>
        <p:spPr>
          <a:xfrm>
            <a:off x="6069675" y="938964"/>
            <a:ext cx="1109371" cy="369332"/>
          </a:xfrm>
          <a:prstGeom prst="rect">
            <a:avLst/>
          </a:prstGeom>
          <a:noFill/>
        </p:spPr>
        <p:txBody>
          <a:bodyPr wrap="square" rtlCol="0">
            <a:spAutoFit/>
          </a:bodyPr>
          <a:lstStyle/>
          <a:p>
            <a:r>
              <a:rPr kumimoji="1" lang="en-US" altLang="ja-JP" b="1" dirty="0">
                <a:solidFill>
                  <a:srgbClr val="FF01F4"/>
                </a:solidFill>
              </a:rPr>
              <a:t>Poly-Si</a:t>
            </a:r>
            <a:endParaRPr kumimoji="1" lang="ja-JP" altLang="en-US" b="1" dirty="0">
              <a:solidFill>
                <a:srgbClr val="FF01F4"/>
              </a:solidFill>
            </a:endParaRPr>
          </a:p>
        </p:txBody>
      </p:sp>
    </p:spTree>
    <p:extLst>
      <p:ext uri="{BB962C8B-B14F-4D97-AF65-F5344CB8AC3E}">
        <p14:creationId xmlns:p14="http://schemas.microsoft.com/office/powerpoint/2010/main" val="2186951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1" name="図 300">
            <a:extLst>
              <a:ext uri="{FF2B5EF4-FFF2-40B4-BE49-F238E27FC236}">
                <a16:creationId xmlns:a16="http://schemas.microsoft.com/office/drawing/2014/main" id="{D2AD0A58-8AB5-B69B-E3C5-562372788564}"/>
              </a:ext>
            </a:extLst>
          </p:cNvPr>
          <p:cNvPicPr>
            <a:picLocks noChangeAspect="1"/>
          </p:cNvPicPr>
          <p:nvPr/>
        </p:nvPicPr>
        <p:blipFill>
          <a:blip r:embed="rId2"/>
          <a:stretch>
            <a:fillRect/>
          </a:stretch>
        </p:blipFill>
        <p:spPr>
          <a:xfrm>
            <a:off x="354612" y="2921626"/>
            <a:ext cx="5299747" cy="3617287"/>
          </a:xfrm>
          <a:prstGeom prst="rect">
            <a:avLst/>
          </a:prstGeom>
        </p:spPr>
      </p:pic>
      <p:sp>
        <p:nvSpPr>
          <p:cNvPr id="2" name="タイトル 1">
            <a:extLst>
              <a:ext uri="{FF2B5EF4-FFF2-40B4-BE49-F238E27FC236}">
                <a16:creationId xmlns:a16="http://schemas.microsoft.com/office/drawing/2014/main" id="{221EF645-93CE-ECCC-C05B-C5EDEDCE11D5}"/>
              </a:ext>
            </a:extLst>
          </p:cNvPr>
          <p:cNvSpPr>
            <a:spLocks noGrp="1"/>
          </p:cNvSpPr>
          <p:nvPr>
            <p:ph type="title"/>
          </p:nvPr>
        </p:nvSpPr>
        <p:spPr/>
        <p:txBody>
          <a:bodyPr/>
          <a:lstStyle/>
          <a:p>
            <a:r>
              <a:rPr lang="ja-JP" altLang="en-US" dirty="0"/>
              <a:t>ヒットの判定</a:t>
            </a:r>
            <a:endParaRPr kumimoji="1" lang="ja-JP" altLang="en-US" dirty="0"/>
          </a:p>
        </p:txBody>
      </p:sp>
      <p:sp>
        <p:nvSpPr>
          <p:cNvPr id="3" name="コンテンツ プレースホルダー 2">
            <a:extLst>
              <a:ext uri="{FF2B5EF4-FFF2-40B4-BE49-F238E27FC236}">
                <a16:creationId xmlns:a16="http://schemas.microsoft.com/office/drawing/2014/main" id="{EDF68325-2CE3-6D88-5C16-4CFCB27A4BE9}"/>
              </a:ext>
            </a:extLst>
          </p:cNvPr>
          <p:cNvSpPr>
            <a:spLocks noGrp="1"/>
          </p:cNvSpPr>
          <p:nvPr>
            <p:ph idx="1"/>
          </p:nvPr>
        </p:nvSpPr>
        <p:spPr>
          <a:xfrm>
            <a:off x="190109" y="1371600"/>
            <a:ext cx="8953891" cy="2839134"/>
          </a:xfrm>
        </p:spPr>
        <p:txBody>
          <a:bodyPr>
            <a:normAutofit/>
          </a:bodyPr>
          <a:lstStyle/>
          <a:p>
            <a:pPr>
              <a:buFont typeface="Wingdings" panose="05000000000000000000" pitchFamily="2" charset="2"/>
              <a:buChar char="Ø"/>
            </a:pPr>
            <a:r>
              <a:rPr lang="ja-JP" altLang="en-US" dirty="0"/>
              <a:t>電荷量が閾値以上かをビームクロックに同期してヒット判定</a:t>
            </a:r>
            <a:endParaRPr lang="en-US" altLang="ja-JP" dirty="0"/>
          </a:p>
          <a:p>
            <a:pPr lvl="1"/>
            <a:r>
              <a:rPr kumimoji="1" lang="ja-JP" altLang="en-US" dirty="0"/>
              <a:t>閾値：これに相当する電荷量が入ったとき</a:t>
            </a:r>
            <a:r>
              <a:rPr kumimoji="1" lang="en-US" altLang="ja-JP" dirty="0"/>
              <a:t>50%</a:t>
            </a:r>
            <a:r>
              <a:rPr kumimoji="1" lang="ja-JP" altLang="en-US" dirty="0"/>
              <a:t>の確率でヒット判定</a:t>
            </a:r>
          </a:p>
          <a:p>
            <a:pPr lvl="1"/>
            <a:r>
              <a:rPr kumimoji="1" lang="en-US" altLang="ja-JP" dirty="0"/>
              <a:t>ATLAS</a:t>
            </a:r>
            <a:r>
              <a:rPr kumimoji="1" lang="ja-JP" altLang="en-US" dirty="0"/>
              <a:t>：特定の</a:t>
            </a:r>
            <a:r>
              <a:rPr kumimoji="1" lang="en-US" altLang="ja-JP" dirty="0"/>
              <a:t>1</a:t>
            </a:r>
            <a:r>
              <a:rPr kumimoji="1" lang="ja-JP" altLang="en-US" dirty="0"/>
              <a:t>つの</a:t>
            </a:r>
            <a:r>
              <a:rPr kumimoji="1" lang="en-US" altLang="ja-JP" dirty="0"/>
              <a:t>BC</a:t>
            </a:r>
            <a:r>
              <a:rPr lang="ja-JP" altLang="en-US" dirty="0"/>
              <a:t>で</a:t>
            </a:r>
            <a:r>
              <a:rPr kumimoji="1" lang="ja-JP" altLang="en-US" dirty="0"/>
              <a:t>ヒット判定（従来のテスト：複数</a:t>
            </a:r>
            <a:r>
              <a:rPr kumimoji="1" lang="en-US" altLang="ja-JP" dirty="0"/>
              <a:t>BC</a:t>
            </a:r>
            <a:r>
              <a:rPr kumimoji="1" lang="ja-JP" altLang="en-US" dirty="0"/>
              <a:t>を許容）</a:t>
            </a:r>
            <a:endParaRPr kumimoji="1" lang="en-US" altLang="ja-JP" dirty="0"/>
          </a:p>
          <a:p>
            <a:pPr marL="457200" lvl="1" indent="0">
              <a:buNone/>
            </a:pPr>
            <a:r>
              <a:rPr lang="ja-JP" altLang="en-US" b="1" dirty="0">
                <a:solidFill>
                  <a:srgbClr val="2FA885"/>
                </a:solidFill>
              </a:rPr>
              <a:t>問題：テスト段階の閾値と</a:t>
            </a:r>
            <a:r>
              <a:rPr lang="en-US" altLang="ja-JP" b="1" dirty="0">
                <a:solidFill>
                  <a:srgbClr val="2FA885"/>
                </a:solidFill>
              </a:rPr>
              <a:t>ATLAS</a:t>
            </a:r>
            <a:r>
              <a:rPr lang="ja-JP" altLang="en-US" b="1" dirty="0">
                <a:solidFill>
                  <a:srgbClr val="2FA885"/>
                </a:solidFill>
              </a:rPr>
              <a:t>で使う際の実効的な閾値が乖離</a:t>
            </a:r>
            <a:endParaRPr lang="en-US" altLang="ja-JP" b="1" dirty="0">
              <a:solidFill>
                <a:srgbClr val="2FA885"/>
              </a:solidFill>
            </a:endParaRPr>
          </a:p>
          <a:p>
            <a:pPr lvl="1"/>
            <a:endParaRPr lang="en-US" altLang="ja-JP" dirty="0"/>
          </a:p>
        </p:txBody>
      </p:sp>
      <p:sp>
        <p:nvSpPr>
          <p:cNvPr id="4" name="スライド番号プレースホルダー 3">
            <a:extLst>
              <a:ext uri="{FF2B5EF4-FFF2-40B4-BE49-F238E27FC236}">
                <a16:creationId xmlns:a16="http://schemas.microsoft.com/office/drawing/2014/main" id="{FAEC95EE-6D02-25EF-D786-6C5D35F1908F}"/>
              </a:ext>
            </a:extLst>
          </p:cNvPr>
          <p:cNvSpPr>
            <a:spLocks noGrp="1"/>
          </p:cNvSpPr>
          <p:nvPr>
            <p:ph type="sldNum" sz="quarter" idx="12"/>
          </p:nvPr>
        </p:nvSpPr>
        <p:spPr/>
        <p:txBody>
          <a:bodyPr/>
          <a:lstStyle/>
          <a:p>
            <a:fld id="{79EB67E4-271D-4F57-8F1E-BEB350039929}" type="slidenum">
              <a:rPr lang="ja-JP" altLang="en-US" smtClean="0"/>
              <a:pPr/>
              <a:t>4</a:t>
            </a:fld>
            <a:endParaRPr lang="ja-JP" altLang="en-US" dirty="0"/>
          </a:p>
        </p:txBody>
      </p:sp>
      <p:cxnSp>
        <p:nvCxnSpPr>
          <p:cNvPr id="6" name="直線矢印コネクタ 5">
            <a:extLst>
              <a:ext uri="{FF2B5EF4-FFF2-40B4-BE49-F238E27FC236}">
                <a16:creationId xmlns:a16="http://schemas.microsoft.com/office/drawing/2014/main" id="{E0C05B4F-46F4-8969-8044-2275F8F14887}"/>
              </a:ext>
            </a:extLst>
          </p:cNvPr>
          <p:cNvCxnSpPr/>
          <p:nvPr/>
        </p:nvCxnSpPr>
        <p:spPr>
          <a:xfrm>
            <a:off x="1781666" y="6653605"/>
            <a:ext cx="1055802" cy="0"/>
          </a:xfrm>
          <a:prstGeom prst="straightConnector1">
            <a:avLst/>
          </a:prstGeom>
          <a:ln>
            <a:solidFill>
              <a:schemeClr val="bg1">
                <a:lumMod val="6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 name="テキスト ボックス 6">
            <a:extLst>
              <a:ext uri="{FF2B5EF4-FFF2-40B4-BE49-F238E27FC236}">
                <a16:creationId xmlns:a16="http://schemas.microsoft.com/office/drawing/2014/main" id="{F9867EFA-7019-F5A2-F04F-9EE5AE673EB4}"/>
              </a:ext>
            </a:extLst>
          </p:cNvPr>
          <p:cNvSpPr txBox="1"/>
          <p:nvPr/>
        </p:nvSpPr>
        <p:spPr>
          <a:xfrm>
            <a:off x="2041688" y="6398407"/>
            <a:ext cx="688157" cy="338554"/>
          </a:xfrm>
          <a:prstGeom prst="rect">
            <a:avLst/>
          </a:prstGeom>
          <a:noFill/>
        </p:spPr>
        <p:txBody>
          <a:bodyPr wrap="square" rtlCol="0">
            <a:spAutoFit/>
          </a:bodyPr>
          <a:lstStyle/>
          <a:p>
            <a:r>
              <a:rPr kumimoji="1" lang="en-US" altLang="ja-JP" sz="1600" dirty="0">
                <a:solidFill>
                  <a:schemeClr val="bg1">
                    <a:lumMod val="65000"/>
                  </a:schemeClr>
                </a:solidFill>
              </a:rPr>
              <a:t>25ns</a:t>
            </a:r>
            <a:endParaRPr kumimoji="1" lang="ja-JP" altLang="en-US" sz="1600" dirty="0">
              <a:solidFill>
                <a:schemeClr val="bg1">
                  <a:lumMod val="65000"/>
                </a:schemeClr>
              </a:solidFill>
            </a:endParaRPr>
          </a:p>
        </p:txBody>
      </p:sp>
      <p:sp>
        <p:nvSpPr>
          <p:cNvPr id="5" name="テキスト ボックス 4">
            <a:extLst>
              <a:ext uri="{FF2B5EF4-FFF2-40B4-BE49-F238E27FC236}">
                <a16:creationId xmlns:a16="http://schemas.microsoft.com/office/drawing/2014/main" id="{7ABE0FFD-EAA3-DDC4-3C49-B594E9CE48D5}"/>
              </a:ext>
            </a:extLst>
          </p:cNvPr>
          <p:cNvSpPr txBox="1"/>
          <p:nvPr/>
        </p:nvSpPr>
        <p:spPr>
          <a:xfrm flipH="1">
            <a:off x="564190" y="3263188"/>
            <a:ext cx="962950" cy="369332"/>
          </a:xfrm>
          <a:prstGeom prst="rect">
            <a:avLst/>
          </a:prstGeom>
          <a:solidFill>
            <a:schemeClr val="bg1"/>
          </a:solidFill>
        </p:spPr>
        <p:txBody>
          <a:bodyPr wrap="square" rtlCol="0">
            <a:spAutoFit/>
          </a:bodyPr>
          <a:lstStyle/>
          <a:p>
            <a:r>
              <a:rPr kumimoji="1" lang="en-US" altLang="ja-JP" dirty="0"/>
              <a:t>Voltage</a:t>
            </a:r>
            <a:endParaRPr kumimoji="1" lang="ja-JP" altLang="en-US" dirty="0"/>
          </a:p>
        </p:txBody>
      </p:sp>
    </p:spTree>
    <p:extLst>
      <p:ext uri="{BB962C8B-B14F-4D97-AF65-F5344CB8AC3E}">
        <p14:creationId xmlns:p14="http://schemas.microsoft.com/office/powerpoint/2010/main" val="19241282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1" name="図 300">
            <a:extLst>
              <a:ext uri="{FF2B5EF4-FFF2-40B4-BE49-F238E27FC236}">
                <a16:creationId xmlns:a16="http://schemas.microsoft.com/office/drawing/2014/main" id="{D2AD0A58-8AB5-B69B-E3C5-562372788564}"/>
              </a:ext>
            </a:extLst>
          </p:cNvPr>
          <p:cNvPicPr>
            <a:picLocks noChangeAspect="1"/>
          </p:cNvPicPr>
          <p:nvPr/>
        </p:nvPicPr>
        <p:blipFill>
          <a:blip r:embed="rId2"/>
          <a:stretch>
            <a:fillRect/>
          </a:stretch>
        </p:blipFill>
        <p:spPr>
          <a:xfrm>
            <a:off x="354612" y="2921626"/>
            <a:ext cx="5299747" cy="3617287"/>
          </a:xfrm>
          <a:prstGeom prst="rect">
            <a:avLst/>
          </a:prstGeom>
        </p:spPr>
      </p:pic>
      <p:sp>
        <p:nvSpPr>
          <p:cNvPr id="2" name="タイトル 1">
            <a:extLst>
              <a:ext uri="{FF2B5EF4-FFF2-40B4-BE49-F238E27FC236}">
                <a16:creationId xmlns:a16="http://schemas.microsoft.com/office/drawing/2014/main" id="{221EF645-93CE-ECCC-C05B-C5EDEDCE11D5}"/>
              </a:ext>
            </a:extLst>
          </p:cNvPr>
          <p:cNvSpPr>
            <a:spLocks noGrp="1"/>
          </p:cNvSpPr>
          <p:nvPr>
            <p:ph type="title"/>
          </p:nvPr>
        </p:nvSpPr>
        <p:spPr/>
        <p:txBody>
          <a:bodyPr/>
          <a:lstStyle/>
          <a:p>
            <a:r>
              <a:rPr kumimoji="1" lang="en-US" altLang="ja-JP" dirty="0"/>
              <a:t>In-time</a:t>
            </a:r>
            <a:r>
              <a:rPr kumimoji="1" lang="ja-JP" altLang="en-US" dirty="0"/>
              <a:t>閾値の定義</a:t>
            </a:r>
          </a:p>
        </p:txBody>
      </p:sp>
      <p:sp>
        <p:nvSpPr>
          <p:cNvPr id="3" name="コンテンツ プレースホルダー 2">
            <a:extLst>
              <a:ext uri="{FF2B5EF4-FFF2-40B4-BE49-F238E27FC236}">
                <a16:creationId xmlns:a16="http://schemas.microsoft.com/office/drawing/2014/main" id="{EDF68325-2CE3-6D88-5C16-4CFCB27A4BE9}"/>
              </a:ext>
            </a:extLst>
          </p:cNvPr>
          <p:cNvSpPr>
            <a:spLocks noGrp="1"/>
          </p:cNvSpPr>
          <p:nvPr>
            <p:ph idx="1"/>
          </p:nvPr>
        </p:nvSpPr>
        <p:spPr>
          <a:xfrm>
            <a:off x="190110" y="1371600"/>
            <a:ext cx="8613265" cy="2839134"/>
          </a:xfrm>
        </p:spPr>
        <p:txBody>
          <a:bodyPr>
            <a:normAutofit/>
          </a:bodyPr>
          <a:lstStyle/>
          <a:p>
            <a:pPr>
              <a:buFont typeface="Wingdings" panose="05000000000000000000" pitchFamily="2" charset="2"/>
              <a:buChar char="Ø"/>
            </a:pPr>
            <a:r>
              <a:rPr lang="en-US" altLang="ja-JP" sz="2800" b="1" dirty="0">
                <a:solidFill>
                  <a:srgbClr val="2FA885"/>
                </a:solidFill>
              </a:rPr>
              <a:t>In-time</a:t>
            </a:r>
            <a:r>
              <a:rPr lang="ja-JP" altLang="en-US" sz="2800" b="1" dirty="0">
                <a:solidFill>
                  <a:srgbClr val="2FA885"/>
                </a:solidFill>
              </a:rPr>
              <a:t>閾値</a:t>
            </a:r>
            <a:endParaRPr lang="en-US" altLang="ja-JP" sz="2800" b="1" dirty="0">
              <a:solidFill>
                <a:srgbClr val="2FA885"/>
              </a:solidFill>
            </a:endParaRPr>
          </a:p>
          <a:p>
            <a:pPr marL="457200" lvl="1" indent="0">
              <a:buNone/>
            </a:pPr>
            <a:r>
              <a:rPr lang="ja-JP" altLang="en-US" dirty="0"/>
              <a:t>テスト段階の閾値を、</a:t>
            </a:r>
            <a:r>
              <a:rPr lang="en-US" altLang="ja-JP" dirty="0"/>
              <a:t>ATLAS</a:t>
            </a:r>
            <a:r>
              <a:rPr lang="ja-JP" altLang="en-US" dirty="0"/>
              <a:t>に即した</a:t>
            </a:r>
            <a:r>
              <a:rPr lang="ja-JP" altLang="en-US" b="1" dirty="0">
                <a:solidFill>
                  <a:srgbClr val="2FA885"/>
                </a:solidFill>
              </a:rPr>
              <a:t>実効的な閾値</a:t>
            </a:r>
            <a:r>
              <a:rPr lang="ja-JP" altLang="en-US" dirty="0"/>
              <a:t>に変換したもの</a:t>
            </a:r>
            <a:endParaRPr lang="en-US" altLang="ja-JP" dirty="0"/>
          </a:p>
          <a:p>
            <a:pPr marL="457200" lvl="1" indent="0">
              <a:buNone/>
            </a:pPr>
            <a:r>
              <a:rPr lang="ja-JP" altLang="en-US" dirty="0"/>
              <a:t>→どの程度の乖離があるか評価</a:t>
            </a:r>
            <a:endParaRPr lang="en-US" altLang="ja-JP" dirty="0"/>
          </a:p>
          <a:p>
            <a:pPr lvl="1"/>
            <a:endParaRPr lang="en-US" altLang="ja-JP" dirty="0"/>
          </a:p>
        </p:txBody>
      </p:sp>
      <p:sp>
        <p:nvSpPr>
          <p:cNvPr id="4" name="スライド番号プレースホルダー 3">
            <a:extLst>
              <a:ext uri="{FF2B5EF4-FFF2-40B4-BE49-F238E27FC236}">
                <a16:creationId xmlns:a16="http://schemas.microsoft.com/office/drawing/2014/main" id="{FAEC95EE-6D02-25EF-D786-6C5D35F1908F}"/>
              </a:ext>
            </a:extLst>
          </p:cNvPr>
          <p:cNvSpPr>
            <a:spLocks noGrp="1"/>
          </p:cNvSpPr>
          <p:nvPr>
            <p:ph type="sldNum" sz="quarter" idx="12"/>
          </p:nvPr>
        </p:nvSpPr>
        <p:spPr/>
        <p:txBody>
          <a:bodyPr/>
          <a:lstStyle/>
          <a:p>
            <a:fld id="{79EB67E4-271D-4F57-8F1E-BEB350039929}" type="slidenum">
              <a:rPr lang="ja-JP" altLang="en-US" smtClean="0"/>
              <a:pPr/>
              <a:t>5</a:t>
            </a:fld>
            <a:endParaRPr lang="ja-JP" altLang="en-US" dirty="0"/>
          </a:p>
        </p:txBody>
      </p:sp>
      <p:cxnSp>
        <p:nvCxnSpPr>
          <p:cNvPr id="5" name="直線コネクタ 4">
            <a:extLst>
              <a:ext uri="{FF2B5EF4-FFF2-40B4-BE49-F238E27FC236}">
                <a16:creationId xmlns:a16="http://schemas.microsoft.com/office/drawing/2014/main" id="{ADDC244F-340D-FA0F-20A3-8AE767286F23}"/>
              </a:ext>
            </a:extLst>
          </p:cNvPr>
          <p:cNvCxnSpPr/>
          <p:nvPr/>
        </p:nvCxnSpPr>
        <p:spPr>
          <a:xfrm>
            <a:off x="1395166" y="4538788"/>
            <a:ext cx="1442301" cy="0"/>
          </a:xfrm>
          <a:prstGeom prst="line">
            <a:avLst/>
          </a:prstGeom>
          <a:ln w="38100">
            <a:solidFill>
              <a:srgbClr val="92D050"/>
            </a:solidFill>
            <a:prstDash val="sysDash"/>
          </a:ln>
        </p:spPr>
        <p:style>
          <a:lnRef idx="1">
            <a:schemeClr val="accent1"/>
          </a:lnRef>
          <a:fillRef idx="0">
            <a:schemeClr val="accent1"/>
          </a:fillRef>
          <a:effectRef idx="0">
            <a:schemeClr val="accent1"/>
          </a:effectRef>
          <a:fontRef idx="minor">
            <a:schemeClr val="tx1"/>
          </a:fontRef>
        </p:style>
      </p:cxnSp>
      <p:sp>
        <p:nvSpPr>
          <p:cNvPr id="6" name="テキスト ボックス 5">
            <a:extLst>
              <a:ext uri="{FF2B5EF4-FFF2-40B4-BE49-F238E27FC236}">
                <a16:creationId xmlns:a16="http://schemas.microsoft.com/office/drawing/2014/main" id="{076D772B-188E-F00C-0019-378FE1B6395D}"/>
              </a:ext>
            </a:extLst>
          </p:cNvPr>
          <p:cNvSpPr txBox="1"/>
          <p:nvPr/>
        </p:nvSpPr>
        <p:spPr>
          <a:xfrm>
            <a:off x="201743" y="4369511"/>
            <a:ext cx="1403017" cy="338554"/>
          </a:xfrm>
          <a:prstGeom prst="rect">
            <a:avLst/>
          </a:prstGeom>
          <a:noFill/>
        </p:spPr>
        <p:txBody>
          <a:bodyPr wrap="square" rtlCol="0">
            <a:spAutoFit/>
          </a:bodyPr>
          <a:lstStyle/>
          <a:p>
            <a:r>
              <a:rPr kumimoji="1" lang="en-US" altLang="ja-JP" sz="1600" b="1" dirty="0">
                <a:highlight>
                  <a:srgbClr val="B0FEAD"/>
                </a:highlight>
              </a:rPr>
              <a:t>In-time</a:t>
            </a:r>
            <a:r>
              <a:rPr kumimoji="1" lang="ja-JP" altLang="en-US" sz="1600" b="1" dirty="0">
                <a:highlight>
                  <a:srgbClr val="B0FEAD"/>
                </a:highlight>
              </a:rPr>
              <a:t>閾値</a:t>
            </a:r>
          </a:p>
        </p:txBody>
      </p:sp>
      <p:cxnSp>
        <p:nvCxnSpPr>
          <p:cNvPr id="7" name="直線矢印コネクタ 6">
            <a:extLst>
              <a:ext uri="{FF2B5EF4-FFF2-40B4-BE49-F238E27FC236}">
                <a16:creationId xmlns:a16="http://schemas.microsoft.com/office/drawing/2014/main" id="{D6EFB929-FD59-8D0F-41EC-83B3AE7164E0}"/>
              </a:ext>
            </a:extLst>
          </p:cNvPr>
          <p:cNvCxnSpPr>
            <a:cxnSpLocks/>
          </p:cNvCxnSpPr>
          <p:nvPr/>
        </p:nvCxnSpPr>
        <p:spPr>
          <a:xfrm flipV="1">
            <a:off x="2846894" y="4519934"/>
            <a:ext cx="0" cy="382004"/>
          </a:xfrm>
          <a:prstGeom prst="straightConnector1">
            <a:avLst/>
          </a:prstGeom>
          <a:ln w="57150">
            <a:solidFill>
              <a:srgbClr val="FF000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 name="テキスト ボックス 7">
            <a:extLst>
              <a:ext uri="{FF2B5EF4-FFF2-40B4-BE49-F238E27FC236}">
                <a16:creationId xmlns:a16="http://schemas.microsoft.com/office/drawing/2014/main" id="{5FE22E8F-76F2-2930-548C-B59E2EE6D582}"/>
              </a:ext>
            </a:extLst>
          </p:cNvPr>
          <p:cNvSpPr txBox="1"/>
          <p:nvPr/>
        </p:nvSpPr>
        <p:spPr>
          <a:xfrm>
            <a:off x="3004485" y="3852253"/>
            <a:ext cx="2649874" cy="338554"/>
          </a:xfrm>
          <a:prstGeom prst="rect">
            <a:avLst/>
          </a:prstGeom>
          <a:noFill/>
        </p:spPr>
        <p:txBody>
          <a:bodyPr wrap="square" rtlCol="0">
            <a:spAutoFit/>
          </a:bodyPr>
          <a:lstStyle/>
          <a:p>
            <a:r>
              <a:rPr kumimoji="1" lang="ja-JP" altLang="en-US" sz="1600" b="1" dirty="0">
                <a:highlight>
                  <a:srgbClr val="00FF00"/>
                </a:highlight>
              </a:rPr>
              <a:t>→</a:t>
            </a:r>
            <a:r>
              <a:rPr kumimoji="1" lang="en-US" altLang="ja-JP" sz="1600" b="1" dirty="0">
                <a:highlight>
                  <a:srgbClr val="00FF00"/>
                </a:highlight>
              </a:rPr>
              <a:t>In-time</a:t>
            </a:r>
            <a:r>
              <a:rPr kumimoji="1" lang="ja-JP" altLang="en-US" sz="1600" b="1" dirty="0">
                <a:highlight>
                  <a:srgbClr val="00FF00"/>
                </a:highlight>
              </a:rPr>
              <a:t>閾値の判定基準</a:t>
            </a:r>
          </a:p>
        </p:txBody>
      </p:sp>
      <p:sp>
        <p:nvSpPr>
          <p:cNvPr id="10" name="星: 5 pt 9">
            <a:extLst>
              <a:ext uri="{FF2B5EF4-FFF2-40B4-BE49-F238E27FC236}">
                <a16:creationId xmlns:a16="http://schemas.microsoft.com/office/drawing/2014/main" id="{9E438A79-3DD2-137D-4BA6-9F75568CB4EF}"/>
              </a:ext>
            </a:extLst>
          </p:cNvPr>
          <p:cNvSpPr/>
          <p:nvPr/>
        </p:nvSpPr>
        <p:spPr>
          <a:xfrm>
            <a:off x="2705491" y="3829222"/>
            <a:ext cx="386500" cy="338554"/>
          </a:xfrm>
          <a:prstGeom prst="star5">
            <a:avLst/>
          </a:prstGeom>
          <a:solidFill>
            <a:srgbClr val="05FD41"/>
          </a:solidFill>
          <a:ln>
            <a:solidFill>
              <a:srgbClr val="05FD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コンテンツ プレースホルダー 2">
            <a:extLst>
              <a:ext uri="{FF2B5EF4-FFF2-40B4-BE49-F238E27FC236}">
                <a16:creationId xmlns:a16="http://schemas.microsoft.com/office/drawing/2014/main" id="{4E5F26FA-3BEC-580D-CE42-A5550B8B999C}"/>
              </a:ext>
            </a:extLst>
          </p:cNvPr>
          <p:cNvSpPr txBox="1">
            <a:spLocks/>
          </p:cNvSpPr>
          <p:nvPr/>
        </p:nvSpPr>
        <p:spPr>
          <a:xfrm>
            <a:off x="5709347" y="2938580"/>
            <a:ext cx="3421295" cy="119979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400" kern="1200">
                <a:solidFill>
                  <a:srgbClr val="1E4667"/>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000" kern="1200">
                <a:solidFill>
                  <a:srgbClr val="1E4667"/>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1E4667"/>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600" kern="1200">
                <a:solidFill>
                  <a:srgbClr val="1E4667"/>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600" kern="1200">
                <a:solidFill>
                  <a:srgbClr val="1E4667"/>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buFont typeface="Wingdings" panose="05000000000000000000" pitchFamily="2" charset="2"/>
              <a:buChar char="Ø"/>
            </a:pPr>
            <a:endParaRPr lang="en-US" altLang="ja-JP" sz="1800" dirty="0"/>
          </a:p>
        </p:txBody>
      </p:sp>
      <p:sp>
        <p:nvSpPr>
          <p:cNvPr id="14" name="テキスト ボックス 13">
            <a:extLst>
              <a:ext uri="{FF2B5EF4-FFF2-40B4-BE49-F238E27FC236}">
                <a16:creationId xmlns:a16="http://schemas.microsoft.com/office/drawing/2014/main" id="{7337682E-F42C-D3FD-24F6-2271FED2D493}"/>
              </a:ext>
            </a:extLst>
          </p:cNvPr>
          <p:cNvSpPr txBox="1"/>
          <p:nvPr/>
        </p:nvSpPr>
        <p:spPr>
          <a:xfrm>
            <a:off x="5793107" y="5339722"/>
            <a:ext cx="3542504" cy="646331"/>
          </a:xfrm>
          <a:prstGeom prst="rect">
            <a:avLst/>
          </a:prstGeom>
          <a:noFill/>
        </p:spPr>
        <p:txBody>
          <a:bodyPr wrap="square" rtlCol="0">
            <a:spAutoFit/>
          </a:bodyPr>
          <a:lstStyle/>
          <a:p>
            <a:r>
              <a:rPr kumimoji="1" lang="ja-JP" altLang="en-US" b="1" dirty="0">
                <a:solidFill>
                  <a:srgbClr val="2FA885"/>
                </a:solidFill>
              </a:rPr>
              <a:t>日本が量産するモジュールは</a:t>
            </a:r>
            <a:endParaRPr kumimoji="1" lang="en-US" altLang="ja-JP" b="1" dirty="0">
              <a:solidFill>
                <a:srgbClr val="2FA885"/>
              </a:solidFill>
            </a:endParaRPr>
          </a:p>
          <a:p>
            <a:r>
              <a:rPr kumimoji="1" lang="ja-JP" altLang="en-US" b="1" dirty="0">
                <a:solidFill>
                  <a:srgbClr val="2FA885"/>
                </a:solidFill>
              </a:rPr>
              <a:t>②に留意した評価が必要</a:t>
            </a:r>
          </a:p>
        </p:txBody>
      </p:sp>
      <p:sp>
        <p:nvSpPr>
          <p:cNvPr id="15" name="テキスト ボックス 14">
            <a:extLst>
              <a:ext uri="{FF2B5EF4-FFF2-40B4-BE49-F238E27FC236}">
                <a16:creationId xmlns:a16="http://schemas.microsoft.com/office/drawing/2014/main" id="{DD14C270-C04C-C961-122B-AC43E91CE1A0}"/>
              </a:ext>
            </a:extLst>
          </p:cNvPr>
          <p:cNvSpPr txBox="1"/>
          <p:nvPr/>
        </p:nvSpPr>
        <p:spPr>
          <a:xfrm>
            <a:off x="5409574" y="3061368"/>
            <a:ext cx="3421295" cy="830997"/>
          </a:xfrm>
          <a:prstGeom prst="rect">
            <a:avLst/>
          </a:prstGeom>
          <a:solidFill>
            <a:schemeClr val="accent5">
              <a:lumMod val="20000"/>
              <a:lumOff val="80000"/>
            </a:schemeClr>
          </a:solidFill>
          <a:ln>
            <a:solidFill>
              <a:srgbClr val="0070C0"/>
            </a:solidFill>
          </a:ln>
        </p:spPr>
        <p:txBody>
          <a:bodyPr wrap="square" rtlCol="0">
            <a:spAutoFit/>
          </a:bodyPr>
          <a:lstStyle/>
          <a:p>
            <a:pPr algn="ctr"/>
            <a:endParaRPr kumimoji="1" lang="en-US" altLang="ja-JP" sz="1600" b="1" dirty="0"/>
          </a:p>
          <a:p>
            <a:pPr algn="ctr"/>
            <a:r>
              <a:rPr kumimoji="1" lang="ja-JP" altLang="en-US" sz="1600" b="1" dirty="0"/>
              <a:t>①ピクセル毎のタイミングのズレ</a:t>
            </a:r>
            <a:endParaRPr kumimoji="1" lang="en-US" altLang="ja-JP" sz="1600" b="1" dirty="0"/>
          </a:p>
          <a:p>
            <a:pPr algn="ctr"/>
            <a:r>
              <a:rPr kumimoji="1" lang="ja-JP" altLang="en-US" sz="1600" b="1" dirty="0"/>
              <a:t>②検出器容量に由来する応答速度</a:t>
            </a:r>
          </a:p>
        </p:txBody>
      </p:sp>
      <p:sp>
        <p:nvSpPr>
          <p:cNvPr id="16" name="テキスト ボックス 15">
            <a:extLst>
              <a:ext uri="{FF2B5EF4-FFF2-40B4-BE49-F238E27FC236}">
                <a16:creationId xmlns:a16="http://schemas.microsoft.com/office/drawing/2014/main" id="{89508F02-EB8E-A9BD-4566-BFE04B7F7375}"/>
              </a:ext>
            </a:extLst>
          </p:cNvPr>
          <p:cNvSpPr txBox="1"/>
          <p:nvPr/>
        </p:nvSpPr>
        <p:spPr>
          <a:xfrm>
            <a:off x="6043545" y="2948759"/>
            <a:ext cx="1773005" cy="338554"/>
          </a:xfrm>
          <a:prstGeom prst="rect">
            <a:avLst/>
          </a:prstGeom>
          <a:solidFill>
            <a:schemeClr val="accent5">
              <a:lumMod val="20000"/>
              <a:lumOff val="80000"/>
            </a:schemeClr>
          </a:solidFill>
          <a:ln>
            <a:solidFill>
              <a:srgbClr val="0070C0"/>
            </a:solidFill>
          </a:ln>
        </p:spPr>
        <p:txBody>
          <a:bodyPr wrap="square" rtlCol="0">
            <a:spAutoFit/>
          </a:bodyPr>
          <a:lstStyle/>
          <a:p>
            <a:pPr algn="ctr"/>
            <a:r>
              <a:rPr kumimoji="1" lang="ja-JP" altLang="en-US" sz="1600" b="1" dirty="0"/>
              <a:t>乖離の原因</a:t>
            </a:r>
            <a:endParaRPr kumimoji="1" lang="en-US" altLang="ja-JP" sz="1600" b="1" dirty="0"/>
          </a:p>
        </p:txBody>
      </p:sp>
      <p:sp>
        <p:nvSpPr>
          <p:cNvPr id="17" name="テキスト ボックス 16">
            <a:extLst>
              <a:ext uri="{FF2B5EF4-FFF2-40B4-BE49-F238E27FC236}">
                <a16:creationId xmlns:a16="http://schemas.microsoft.com/office/drawing/2014/main" id="{8CFB2152-B5D7-5507-B4CF-37565FB3FC01}"/>
              </a:ext>
            </a:extLst>
          </p:cNvPr>
          <p:cNvSpPr txBox="1"/>
          <p:nvPr/>
        </p:nvSpPr>
        <p:spPr>
          <a:xfrm>
            <a:off x="5793107" y="4115518"/>
            <a:ext cx="3174770" cy="923330"/>
          </a:xfrm>
          <a:prstGeom prst="rect">
            <a:avLst/>
          </a:prstGeom>
          <a:noFill/>
        </p:spPr>
        <p:txBody>
          <a:bodyPr wrap="square" rtlCol="0">
            <a:spAutoFit/>
          </a:bodyPr>
          <a:lstStyle/>
          <a:p>
            <a:pPr marL="285750" indent="-285750">
              <a:buFont typeface="Wingdings" panose="05000000000000000000" pitchFamily="2" charset="2"/>
              <a:buChar char="ü"/>
            </a:pPr>
            <a:r>
              <a:rPr kumimoji="1" lang="ja-JP" altLang="en-US" dirty="0"/>
              <a:t>遅延が大きいほど</a:t>
            </a:r>
            <a:endParaRPr kumimoji="1" lang="en-US" altLang="ja-JP" dirty="0"/>
          </a:p>
          <a:p>
            <a:r>
              <a:rPr kumimoji="1" lang="en-US" altLang="ja-JP" dirty="0"/>
              <a:t>      In-time</a:t>
            </a:r>
            <a:r>
              <a:rPr kumimoji="1" lang="ja-JP" altLang="en-US" dirty="0"/>
              <a:t>閾値も大きくなる</a:t>
            </a:r>
            <a:endParaRPr kumimoji="1" lang="en-US" altLang="ja-JP" dirty="0"/>
          </a:p>
          <a:p>
            <a:r>
              <a:rPr kumimoji="1" lang="en-US" altLang="ja-JP" dirty="0"/>
              <a:t>      =</a:t>
            </a:r>
            <a:r>
              <a:rPr kumimoji="1" lang="ja-JP" altLang="en-US" dirty="0"/>
              <a:t>検出効率に影響</a:t>
            </a:r>
          </a:p>
        </p:txBody>
      </p:sp>
      <p:cxnSp>
        <p:nvCxnSpPr>
          <p:cNvPr id="9" name="直線矢印コネクタ 8">
            <a:extLst>
              <a:ext uri="{FF2B5EF4-FFF2-40B4-BE49-F238E27FC236}">
                <a16:creationId xmlns:a16="http://schemas.microsoft.com/office/drawing/2014/main" id="{A904A615-F958-AA2C-BF45-08429B23FE13}"/>
              </a:ext>
            </a:extLst>
          </p:cNvPr>
          <p:cNvCxnSpPr/>
          <p:nvPr/>
        </p:nvCxnSpPr>
        <p:spPr>
          <a:xfrm>
            <a:off x="1781666" y="6653605"/>
            <a:ext cx="1055802" cy="0"/>
          </a:xfrm>
          <a:prstGeom prst="straightConnector1">
            <a:avLst/>
          </a:prstGeom>
          <a:ln>
            <a:solidFill>
              <a:schemeClr val="bg1">
                <a:lumMod val="6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2" name="テキスト ボックス 11">
            <a:extLst>
              <a:ext uri="{FF2B5EF4-FFF2-40B4-BE49-F238E27FC236}">
                <a16:creationId xmlns:a16="http://schemas.microsoft.com/office/drawing/2014/main" id="{6D780827-0996-6B0C-9BA2-917003BEC5EB}"/>
              </a:ext>
            </a:extLst>
          </p:cNvPr>
          <p:cNvSpPr txBox="1"/>
          <p:nvPr/>
        </p:nvSpPr>
        <p:spPr>
          <a:xfrm>
            <a:off x="2041688" y="6398407"/>
            <a:ext cx="688157" cy="338554"/>
          </a:xfrm>
          <a:prstGeom prst="rect">
            <a:avLst/>
          </a:prstGeom>
          <a:noFill/>
        </p:spPr>
        <p:txBody>
          <a:bodyPr wrap="square" rtlCol="0">
            <a:spAutoFit/>
          </a:bodyPr>
          <a:lstStyle/>
          <a:p>
            <a:r>
              <a:rPr kumimoji="1" lang="en-US" altLang="ja-JP" sz="1600" dirty="0">
                <a:solidFill>
                  <a:schemeClr val="bg1">
                    <a:lumMod val="65000"/>
                  </a:schemeClr>
                </a:solidFill>
              </a:rPr>
              <a:t>25ns</a:t>
            </a:r>
            <a:endParaRPr kumimoji="1" lang="ja-JP" altLang="en-US" sz="1600" dirty="0">
              <a:solidFill>
                <a:schemeClr val="bg1">
                  <a:lumMod val="65000"/>
                </a:schemeClr>
              </a:solidFill>
            </a:endParaRPr>
          </a:p>
        </p:txBody>
      </p:sp>
      <p:sp>
        <p:nvSpPr>
          <p:cNvPr id="13" name="テキスト ボックス 12">
            <a:extLst>
              <a:ext uri="{FF2B5EF4-FFF2-40B4-BE49-F238E27FC236}">
                <a16:creationId xmlns:a16="http://schemas.microsoft.com/office/drawing/2014/main" id="{AC0CF0E6-8709-7970-D96D-CC64746AE069}"/>
              </a:ext>
            </a:extLst>
          </p:cNvPr>
          <p:cNvSpPr txBox="1"/>
          <p:nvPr/>
        </p:nvSpPr>
        <p:spPr>
          <a:xfrm flipH="1">
            <a:off x="564190" y="3263188"/>
            <a:ext cx="962950" cy="369332"/>
          </a:xfrm>
          <a:prstGeom prst="rect">
            <a:avLst/>
          </a:prstGeom>
          <a:solidFill>
            <a:schemeClr val="bg1"/>
          </a:solidFill>
        </p:spPr>
        <p:txBody>
          <a:bodyPr wrap="square" rtlCol="0">
            <a:spAutoFit/>
          </a:bodyPr>
          <a:lstStyle/>
          <a:p>
            <a:r>
              <a:rPr kumimoji="1" lang="en-US" altLang="ja-JP" dirty="0"/>
              <a:t>Voltage</a:t>
            </a:r>
            <a:endParaRPr kumimoji="1" lang="ja-JP" altLang="en-US" dirty="0"/>
          </a:p>
        </p:txBody>
      </p:sp>
    </p:spTree>
    <p:extLst>
      <p:ext uri="{BB962C8B-B14F-4D97-AF65-F5344CB8AC3E}">
        <p14:creationId xmlns:p14="http://schemas.microsoft.com/office/powerpoint/2010/main" val="35520642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四角形: 角を丸くする 7">
            <a:extLst>
              <a:ext uri="{FF2B5EF4-FFF2-40B4-BE49-F238E27FC236}">
                <a16:creationId xmlns:a16="http://schemas.microsoft.com/office/drawing/2014/main" id="{55AC5F56-D43A-9CFB-42F3-A487226EA00A}"/>
              </a:ext>
            </a:extLst>
          </p:cNvPr>
          <p:cNvSpPr/>
          <p:nvPr/>
        </p:nvSpPr>
        <p:spPr>
          <a:xfrm>
            <a:off x="809625" y="2633254"/>
            <a:ext cx="7772400" cy="1476834"/>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9" name="四角形: 角を丸くする 8">
            <a:extLst>
              <a:ext uri="{FF2B5EF4-FFF2-40B4-BE49-F238E27FC236}">
                <a16:creationId xmlns:a16="http://schemas.microsoft.com/office/drawing/2014/main" id="{026C6444-2CA4-E20A-7E04-9656CF734300}"/>
              </a:ext>
            </a:extLst>
          </p:cNvPr>
          <p:cNvSpPr/>
          <p:nvPr/>
        </p:nvSpPr>
        <p:spPr>
          <a:xfrm>
            <a:off x="809625" y="4463561"/>
            <a:ext cx="7772400" cy="946559"/>
          </a:xfrm>
          <a:prstGeom prst="roundRect">
            <a:avLst/>
          </a:prstGeom>
          <a:solidFill>
            <a:schemeClr val="accent6">
              <a:lumMod val="20000"/>
              <a:lumOff val="80000"/>
            </a:schemeClr>
          </a:solidFill>
          <a:ln>
            <a:solidFill>
              <a:srgbClr val="2FA8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2" name="タイトル 1">
            <a:extLst>
              <a:ext uri="{FF2B5EF4-FFF2-40B4-BE49-F238E27FC236}">
                <a16:creationId xmlns:a16="http://schemas.microsoft.com/office/drawing/2014/main" id="{E8BEBFC4-03BA-D488-FB41-626D6BC0879F}"/>
              </a:ext>
            </a:extLst>
          </p:cNvPr>
          <p:cNvSpPr>
            <a:spLocks noGrp="1"/>
          </p:cNvSpPr>
          <p:nvPr>
            <p:ph type="title"/>
          </p:nvPr>
        </p:nvSpPr>
        <p:spPr/>
        <p:txBody>
          <a:bodyPr>
            <a:normAutofit/>
          </a:bodyPr>
          <a:lstStyle/>
          <a:p>
            <a:r>
              <a:rPr kumimoji="1" lang="en-US" altLang="ja-JP" dirty="0"/>
              <a:t>In-time</a:t>
            </a:r>
            <a:r>
              <a:rPr kumimoji="1" lang="ja-JP" altLang="en-US" dirty="0"/>
              <a:t>閾値の測定手法</a:t>
            </a:r>
          </a:p>
        </p:txBody>
      </p:sp>
      <p:sp>
        <p:nvSpPr>
          <p:cNvPr id="3" name="コンテンツ プレースホルダー 2">
            <a:extLst>
              <a:ext uri="{FF2B5EF4-FFF2-40B4-BE49-F238E27FC236}">
                <a16:creationId xmlns:a16="http://schemas.microsoft.com/office/drawing/2014/main" id="{92879D28-7940-6942-8AE7-8ECF7DE1DA24}"/>
              </a:ext>
            </a:extLst>
          </p:cNvPr>
          <p:cNvSpPr>
            <a:spLocks noGrp="1"/>
          </p:cNvSpPr>
          <p:nvPr>
            <p:ph idx="1"/>
          </p:nvPr>
        </p:nvSpPr>
        <p:spPr/>
        <p:txBody>
          <a:bodyPr>
            <a:normAutofit/>
          </a:bodyPr>
          <a:lstStyle/>
          <a:p>
            <a:pPr>
              <a:buFont typeface="Wingdings" panose="05000000000000000000" pitchFamily="2" charset="2"/>
              <a:buChar char="Ø"/>
            </a:pPr>
            <a:endParaRPr lang="en-US" altLang="ja-JP" sz="700" dirty="0"/>
          </a:p>
          <a:p>
            <a:pPr>
              <a:buFont typeface="Wingdings" panose="05000000000000000000" pitchFamily="2" charset="2"/>
              <a:buChar char="Ø"/>
            </a:pPr>
            <a:r>
              <a:rPr lang="en-US" altLang="ja-JP" dirty="0"/>
              <a:t>In-time</a:t>
            </a:r>
            <a:r>
              <a:rPr lang="ja-JP" altLang="en-US" dirty="0"/>
              <a:t>閾値の測定手法</a:t>
            </a:r>
          </a:p>
          <a:p>
            <a:pPr marL="457200" lvl="1" indent="0">
              <a:buNone/>
            </a:pPr>
            <a:endParaRPr kumimoji="1" lang="ja-JP" altLang="en-US" dirty="0"/>
          </a:p>
        </p:txBody>
      </p:sp>
      <p:sp>
        <p:nvSpPr>
          <p:cNvPr id="4" name="スライド番号プレースホルダー 3">
            <a:extLst>
              <a:ext uri="{FF2B5EF4-FFF2-40B4-BE49-F238E27FC236}">
                <a16:creationId xmlns:a16="http://schemas.microsoft.com/office/drawing/2014/main" id="{7BCD077F-8020-EDB5-7BBF-24BA235F2705}"/>
              </a:ext>
            </a:extLst>
          </p:cNvPr>
          <p:cNvSpPr>
            <a:spLocks noGrp="1"/>
          </p:cNvSpPr>
          <p:nvPr>
            <p:ph type="sldNum" sz="quarter" idx="12"/>
          </p:nvPr>
        </p:nvSpPr>
        <p:spPr/>
        <p:txBody>
          <a:bodyPr/>
          <a:lstStyle/>
          <a:p>
            <a:fld id="{79EB67E4-271D-4F57-8F1E-BEB350039929}" type="slidenum">
              <a:rPr lang="ja-JP" altLang="en-US" smtClean="0"/>
              <a:pPr/>
              <a:t>6</a:t>
            </a:fld>
            <a:endParaRPr lang="ja-JP" altLang="en-US"/>
          </a:p>
        </p:txBody>
      </p:sp>
      <p:sp>
        <p:nvSpPr>
          <p:cNvPr id="11" name="テキスト ボックス 10">
            <a:extLst>
              <a:ext uri="{FF2B5EF4-FFF2-40B4-BE49-F238E27FC236}">
                <a16:creationId xmlns:a16="http://schemas.microsoft.com/office/drawing/2014/main" id="{93ED5E40-3EFE-0CB9-F853-6BC45A717F9E}"/>
              </a:ext>
            </a:extLst>
          </p:cNvPr>
          <p:cNvSpPr txBox="1"/>
          <p:nvPr/>
        </p:nvSpPr>
        <p:spPr>
          <a:xfrm>
            <a:off x="656836" y="2753831"/>
            <a:ext cx="8096639" cy="1200329"/>
          </a:xfrm>
          <a:prstGeom prst="rect">
            <a:avLst/>
          </a:prstGeom>
          <a:noFill/>
        </p:spPr>
        <p:txBody>
          <a:bodyPr wrap="square">
            <a:spAutoFit/>
          </a:bodyPr>
          <a:lstStyle/>
          <a:p>
            <a:pPr lvl="1"/>
            <a:r>
              <a:rPr kumimoji="1" lang="ja-JP" altLang="en-US" b="1" u="sng" dirty="0">
                <a:solidFill>
                  <a:srgbClr val="1E4667"/>
                </a:solidFill>
              </a:rPr>
              <a:t>①トリガータイミングの最適化</a:t>
            </a:r>
            <a:endParaRPr kumimoji="1" lang="en-US" altLang="ja-JP" b="1" u="sng" dirty="0">
              <a:solidFill>
                <a:srgbClr val="1E4667"/>
              </a:solidFill>
            </a:endParaRPr>
          </a:p>
          <a:p>
            <a:pPr lvl="1"/>
            <a:r>
              <a:rPr lang="ja-JP" altLang="en-US" dirty="0">
                <a:solidFill>
                  <a:srgbClr val="1E4667"/>
                </a:solidFill>
              </a:rPr>
              <a:t>ヒットを最も安定して検出できるようにトリガータイミングを最適化</a:t>
            </a:r>
            <a:endParaRPr lang="en-US" altLang="ja-JP" dirty="0">
              <a:solidFill>
                <a:srgbClr val="1E4667"/>
              </a:solidFill>
            </a:endParaRPr>
          </a:p>
          <a:p>
            <a:pPr lvl="1"/>
            <a:r>
              <a:rPr lang="ja-JP" altLang="en-US" dirty="0">
                <a:solidFill>
                  <a:srgbClr val="1E4667"/>
                </a:solidFill>
              </a:rPr>
              <a:t>（トリガータイミングはチップ内全ピクセルで共通なので、設定により影響を受けやすい領域が発生する可能性）</a:t>
            </a:r>
            <a:endParaRPr lang="en-US" altLang="ja-JP" dirty="0">
              <a:solidFill>
                <a:srgbClr val="1E4667"/>
              </a:solidFill>
            </a:endParaRPr>
          </a:p>
        </p:txBody>
      </p:sp>
      <p:sp>
        <p:nvSpPr>
          <p:cNvPr id="13" name="テキスト ボックス 12">
            <a:extLst>
              <a:ext uri="{FF2B5EF4-FFF2-40B4-BE49-F238E27FC236}">
                <a16:creationId xmlns:a16="http://schemas.microsoft.com/office/drawing/2014/main" id="{2ED29F39-65C6-F7D7-6895-F88D861E7EB2}"/>
              </a:ext>
            </a:extLst>
          </p:cNvPr>
          <p:cNvSpPr txBox="1"/>
          <p:nvPr/>
        </p:nvSpPr>
        <p:spPr>
          <a:xfrm>
            <a:off x="724289" y="4605617"/>
            <a:ext cx="6953250" cy="646331"/>
          </a:xfrm>
          <a:prstGeom prst="rect">
            <a:avLst/>
          </a:prstGeom>
          <a:noFill/>
        </p:spPr>
        <p:txBody>
          <a:bodyPr wrap="square">
            <a:spAutoFit/>
          </a:bodyPr>
          <a:lstStyle/>
          <a:p>
            <a:pPr lvl="1"/>
            <a:r>
              <a:rPr lang="ja-JP" altLang="en-US" b="1" u="sng" dirty="0">
                <a:solidFill>
                  <a:srgbClr val="1E4667"/>
                </a:solidFill>
              </a:rPr>
              <a:t>②</a:t>
            </a:r>
            <a:r>
              <a:rPr lang="en-US" altLang="ja-JP" b="1" u="sng" dirty="0">
                <a:solidFill>
                  <a:srgbClr val="1E4667"/>
                </a:solidFill>
              </a:rPr>
              <a:t>In-time</a:t>
            </a:r>
            <a:r>
              <a:rPr lang="ja-JP" altLang="en-US" b="1" u="sng" dirty="0">
                <a:solidFill>
                  <a:srgbClr val="1E4667"/>
                </a:solidFill>
              </a:rPr>
              <a:t>閾値の測定</a:t>
            </a:r>
            <a:endParaRPr lang="en-US" altLang="ja-JP" b="1" u="sng" dirty="0">
              <a:solidFill>
                <a:srgbClr val="1E4667"/>
              </a:solidFill>
            </a:endParaRPr>
          </a:p>
          <a:p>
            <a:pPr lvl="1"/>
            <a:r>
              <a:rPr kumimoji="1" lang="ja-JP" altLang="en-US" dirty="0">
                <a:solidFill>
                  <a:srgbClr val="1E4667"/>
                </a:solidFill>
              </a:rPr>
              <a:t>最適なタイミング設定を用いて</a:t>
            </a:r>
            <a:r>
              <a:rPr kumimoji="1" lang="en-US" altLang="ja-JP" dirty="0">
                <a:solidFill>
                  <a:srgbClr val="1E4667"/>
                </a:solidFill>
              </a:rPr>
              <a:t>In-time</a:t>
            </a:r>
            <a:r>
              <a:rPr kumimoji="1" lang="ja-JP" altLang="en-US" dirty="0">
                <a:solidFill>
                  <a:srgbClr val="1E4667"/>
                </a:solidFill>
              </a:rPr>
              <a:t>閾値の測定を行う</a:t>
            </a:r>
            <a:endParaRPr kumimoji="1" lang="en-US" altLang="ja-JP" dirty="0">
              <a:solidFill>
                <a:srgbClr val="1E4667"/>
              </a:solidFill>
            </a:endParaRPr>
          </a:p>
        </p:txBody>
      </p:sp>
    </p:spTree>
    <p:extLst>
      <p:ext uri="{BB962C8B-B14F-4D97-AF65-F5344CB8AC3E}">
        <p14:creationId xmlns:p14="http://schemas.microsoft.com/office/powerpoint/2010/main" val="619122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605F17E-6EC1-C4B0-8288-91F330A723AF}"/>
              </a:ext>
            </a:extLst>
          </p:cNvPr>
          <p:cNvSpPr>
            <a:spLocks noGrp="1"/>
          </p:cNvSpPr>
          <p:nvPr>
            <p:ph type="title"/>
          </p:nvPr>
        </p:nvSpPr>
        <p:spPr/>
        <p:txBody>
          <a:bodyPr/>
          <a:lstStyle/>
          <a:p>
            <a:r>
              <a:rPr lang="ja-JP" altLang="en-US" dirty="0"/>
              <a:t>評価対象と</a:t>
            </a:r>
            <a:r>
              <a:rPr kumimoji="1" lang="ja-JP" altLang="en-US" dirty="0"/>
              <a:t>セットアップ</a:t>
            </a:r>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0D4B8A4B-4167-96ED-ACD0-CA6C24EEE2E8}"/>
                  </a:ext>
                </a:extLst>
              </p:cNvPr>
              <p:cNvSpPr>
                <a:spLocks noGrp="1"/>
              </p:cNvSpPr>
              <p:nvPr>
                <p:ph idx="1"/>
              </p:nvPr>
            </p:nvSpPr>
            <p:spPr/>
            <p:txBody>
              <a:bodyPr/>
              <a:lstStyle/>
              <a:p>
                <a:pPr>
                  <a:buFont typeface="Wingdings" panose="05000000000000000000" pitchFamily="2" charset="2"/>
                  <a:buChar char="Ø"/>
                </a:pPr>
                <a:endParaRPr lang="en-US" altLang="ja-JP" dirty="0"/>
              </a:p>
              <a:p>
                <a:pPr>
                  <a:buFont typeface="Wingdings" panose="05000000000000000000" pitchFamily="2" charset="2"/>
                  <a:buChar char="Ø"/>
                </a:pPr>
                <a:r>
                  <a:rPr lang="ja-JP" altLang="en-US" dirty="0"/>
                  <a:t>評価対象：</a:t>
                </a:r>
                <a:r>
                  <a:rPr lang="en-US" altLang="ja-JP" dirty="0"/>
                  <a:t>2</a:t>
                </a:r>
                <a:r>
                  <a:rPr lang="ja-JP" altLang="en-US" dirty="0"/>
                  <a:t>台の</a:t>
                </a:r>
                <a:r>
                  <a:rPr lang="en-US" altLang="ja-JP" dirty="0"/>
                  <a:t>QUAD</a:t>
                </a:r>
                <a:r>
                  <a:rPr lang="ja-JP" altLang="en-US" dirty="0"/>
                  <a:t>モジュール</a:t>
                </a:r>
                <a:endParaRPr lang="en-US" altLang="ja-JP" dirty="0"/>
              </a:p>
              <a:p>
                <a:pPr lvl="1"/>
                <a:r>
                  <a:rPr lang="ja-JP" altLang="en-US" dirty="0"/>
                  <a:t>放射線未照射モジュール</a:t>
                </a:r>
                <a:endParaRPr lang="en-US" altLang="ja-JP" dirty="0"/>
              </a:p>
              <a:p>
                <a:pPr lvl="1"/>
                <a:r>
                  <a:rPr lang="ja-JP" altLang="en-US" dirty="0"/>
                  <a:t>放射線照射後モジュール</a:t>
                </a:r>
                <a:endParaRPr lang="en-US" altLang="ja-JP" dirty="0"/>
              </a:p>
              <a:p>
                <a:pPr marL="914400" lvl="2" indent="0">
                  <a:buNone/>
                </a:pPr>
                <a14:m>
                  <m:oMath xmlns:m="http://schemas.openxmlformats.org/officeDocument/2006/math">
                    <m:r>
                      <a:rPr kumimoji="1" lang="en-US" altLang="ja-JP" sz="1600" b="0" i="0" smtClean="0">
                        <a:latin typeface="Cambria Math" panose="02040503050406030204" pitchFamily="18" charset="0"/>
                      </a:rPr>
                      <m:t>6.</m:t>
                    </m:r>
                    <m:r>
                      <a:rPr kumimoji="1" lang="en-US" altLang="ja-JP" sz="1600" b="0" i="1" smtClean="0">
                        <a:latin typeface="Cambria Math" panose="02040503050406030204" pitchFamily="18" charset="0"/>
                      </a:rPr>
                      <m:t>3</m:t>
                    </m:r>
                    <m:r>
                      <a:rPr lang="en-US" altLang="ja-JP" sz="1600" i="1" smtClean="0">
                        <a:latin typeface="Cambria Math" panose="02040503050406030204" pitchFamily="18" charset="0"/>
                      </a:rPr>
                      <m:t>×</m:t>
                    </m:r>
                    <m:sSup>
                      <m:sSupPr>
                        <m:ctrlPr>
                          <a:rPr kumimoji="1" lang="en-US" altLang="ja-JP" sz="1600" i="1" smtClean="0">
                            <a:latin typeface="Cambria Math" panose="02040503050406030204" pitchFamily="18" charset="0"/>
                          </a:rPr>
                        </m:ctrlPr>
                      </m:sSupPr>
                      <m:e>
                        <m:r>
                          <a:rPr kumimoji="1" lang="en-US" altLang="ja-JP" sz="1600" b="0" i="1" smtClean="0">
                            <a:latin typeface="Cambria Math" panose="02040503050406030204" pitchFamily="18" charset="0"/>
                          </a:rPr>
                          <m:t>10</m:t>
                        </m:r>
                      </m:e>
                      <m:sup>
                        <m:r>
                          <a:rPr kumimoji="1" lang="en-US" altLang="ja-JP" sz="1600" b="0" i="1" smtClean="0">
                            <a:latin typeface="Cambria Math" panose="02040503050406030204" pitchFamily="18" charset="0"/>
                          </a:rPr>
                          <m:t>15</m:t>
                        </m:r>
                      </m:sup>
                    </m:sSup>
                    <m:r>
                      <a:rPr kumimoji="1" lang="en-US" altLang="ja-JP" sz="1600" b="0" i="1" smtClean="0">
                        <a:latin typeface="Cambria Math" panose="02040503050406030204" pitchFamily="18" charset="0"/>
                      </a:rPr>
                      <m:t> </m:t>
                    </m:r>
                    <m:sSub>
                      <m:sSubPr>
                        <m:ctrlPr>
                          <a:rPr kumimoji="1" lang="en-US" altLang="ja-JP" sz="1600" b="0" i="1" smtClean="0">
                            <a:latin typeface="Cambria Math" panose="02040503050406030204" pitchFamily="18" charset="0"/>
                          </a:rPr>
                        </m:ctrlPr>
                      </m:sSubPr>
                      <m:e>
                        <m:r>
                          <a:rPr kumimoji="1" lang="en-US" altLang="ja-JP" sz="1600" b="0" i="1" smtClean="0">
                            <a:latin typeface="Cambria Math" panose="02040503050406030204" pitchFamily="18" charset="0"/>
                          </a:rPr>
                          <m:t>𝑛</m:t>
                        </m:r>
                      </m:e>
                      <m:sub>
                        <m:r>
                          <a:rPr kumimoji="1" lang="en-US" altLang="ja-JP" sz="1600" b="0" i="1" smtClean="0">
                            <a:latin typeface="Cambria Math" panose="02040503050406030204" pitchFamily="18" charset="0"/>
                          </a:rPr>
                          <m:t>𝑒𝑞</m:t>
                        </m:r>
                      </m:sub>
                    </m:sSub>
                    <m:sSup>
                      <m:sSupPr>
                        <m:ctrlPr>
                          <a:rPr kumimoji="1" lang="en-US" altLang="ja-JP" sz="1600" b="0" i="1" smtClean="0">
                            <a:latin typeface="Cambria Math" panose="02040503050406030204" pitchFamily="18" charset="0"/>
                          </a:rPr>
                        </m:ctrlPr>
                      </m:sSupPr>
                      <m:e>
                        <m:r>
                          <m:rPr>
                            <m:sty m:val="p"/>
                          </m:rPr>
                          <a:rPr kumimoji="1" lang="en-US" altLang="ja-JP" sz="1600" b="0" i="0" smtClean="0">
                            <a:latin typeface="Cambria Math" panose="02040503050406030204" pitchFamily="18" charset="0"/>
                          </a:rPr>
                          <m:t>cm</m:t>
                        </m:r>
                      </m:e>
                      <m:sup>
                        <m:r>
                          <a:rPr kumimoji="1" lang="en-US" altLang="ja-JP" sz="1600" b="0" i="0" smtClean="0">
                            <a:latin typeface="Cambria Math" panose="02040503050406030204" pitchFamily="18" charset="0"/>
                          </a:rPr>
                          <m:t>−2</m:t>
                        </m:r>
                      </m:sup>
                    </m:sSup>
                  </m:oMath>
                </a14:m>
                <a:r>
                  <a:rPr kumimoji="1" lang="en-US" altLang="ja-JP" sz="1600" dirty="0"/>
                  <a:t>, 5.0 </a:t>
                </a:r>
                <a:r>
                  <a:rPr kumimoji="1" lang="en-US" altLang="ja-JP" sz="1600" dirty="0" err="1"/>
                  <a:t>MGy</a:t>
                </a:r>
                <a:r>
                  <a:rPr kumimoji="1" lang="en-US" altLang="ja-JP" sz="1600" dirty="0"/>
                  <a:t> </a:t>
                </a:r>
              </a:p>
              <a:p>
                <a:pPr marL="914400" lvl="2" indent="0">
                  <a:buNone/>
                </a:pPr>
                <a:r>
                  <a:rPr kumimoji="1" lang="en-US" altLang="ja-JP" sz="1600" dirty="0"/>
                  <a:t>(</a:t>
                </a:r>
                <a:r>
                  <a:rPr lang="en-US" altLang="ja-JP" sz="1600" dirty="0"/>
                  <a:t>70MeV</a:t>
                </a:r>
                <a:r>
                  <a:rPr lang="ja-JP" altLang="en-US" sz="1600" dirty="0"/>
                  <a:t> </a:t>
                </a:r>
                <a:r>
                  <a:rPr lang="en-US" altLang="ja-JP" sz="1600" dirty="0"/>
                  <a:t>proton @CYRIC) </a:t>
                </a:r>
              </a:p>
              <a:p>
                <a:pPr marL="914400" lvl="2" indent="0">
                  <a:buNone/>
                </a:pPr>
                <a:r>
                  <a:rPr lang="en-US" altLang="ja-JP" sz="1600" dirty="0"/>
                  <a:t>ATLAS</a:t>
                </a:r>
                <a:r>
                  <a:rPr lang="ja-JP" altLang="en-US" sz="1600" dirty="0"/>
                  <a:t>想定線量：</a:t>
                </a:r>
                <a:r>
                  <a:rPr lang="en-US" altLang="ja-JP" sz="1600" dirty="0"/>
                  <a:t>3.8×</a:t>
                </a:r>
                <a:r>
                  <a:rPr kumimoji="1" lang="en-US" altLang="ja-JP" sz="1600" dirty="0"/>
                  <a:t> </a:t>
                </a:r>
                <a14:m>
                  <m:oMath xmlns:m="http://schemas.openxmlformats.org/officeDocument/2006/math">
                    <m:sSup>
                      <m:sSupPr>
                        <m:ctrlPr>
                          <a:rPr kumimoji="1" lang="en-US" altLang="ja-JP" sz="1600" i="1" smtClean="0">
                            <a:latin typeface="Cambria Math" panose="02040503050406030204" pitchFamily="18" charset="0"/>
                          </a:rPr>
                        </m:ctrlPr>
                      </m:sSupPr>
                      <m:e>
                        <m:r>
                          <a:rPr kumimoji="1" lang="en-US" altLang="ja-JP" sz="1600" b="0" i="1" smtClean="0">
                            <a:latin typeface="Cambria Math" panose="02040503050406030204" pitchFamily="18" charset="0"/>
                          </a:rPr>
                          <m:t>10</m:t>
                        </m:r>
                      </m:e>
                      <m:sup>
                        <m:r>
                          <a:rPr kumimoji="1" lang="en-US" altLang="ja-JP" sz="1600" b="0" i="1" smtClean="0">
                            <a:latin typeface="Cambria Math" panose="02040503050406030204" pitchFamily="18" charset="0"/>
                          </a:rPr>
                          <m:t>15</m:t>
                        </m:r>
                      </m:sup>
                    </m:sSup>
                    <m:r>
                      <a:rPr kumimoji="1" lang="en-US" altLang="ja-JP" sz="1600" b="0" i="1" smtClean="0">
                        <a:latin typeface="Cambria Math" panose="02040503050406030204" pitchFamily="18" charset="0"/>
                      </a:rPr>
                      <m:t> </m:t>
                    </m:r>
                    <m:sSub>
                      <m:sSubPr>
                        <m:ctrlPr>
                          <a:rPr kumimoji="1" lang="en-US" altLang="ja-JP" sz="1600" b="0" i="1" smtClean="0">
                            <a:latin typeface="Cambria Math" panose="02040503050406030204" pitchFamily="18" charset="0"/>
                          </a:rPr>
                        </m:ctrlPr>
                      </m:sSubPr>
                      <m:e>
                        <m:r>
                          <a:rPr kumimoji="1" lang="en-US" altLang="ja-JP" sz="1600" b="0" i="1" smtClean="0">
                            <a:latin typeface="Cambria Math" panose="02040503050406030204" pitchFamily="18" charset="0"/>
                          </a:rPr>
                          <m:t>𝑛</m:t>
                        </m:r>
                      </m:e>
                      <m:sub>
                        <m:r>
                          <a:rPr kumimoji="1" lang="en-US" altLang="ja-JP" sz="1600" b="0" i="1" smtClean="0">
                            <a:latin typeface="Cambria Math" panose="02040503050406030204" pitchFamily="18" charset="0"/>
                          </a:rPr>
                          <m:t>𝑒𝑞</m:t>
                        </m:r>
                      </m:sub>
                    </m:sSub>
                    <m:sSup>
                      <m:sSupPr>
                        <m:ctrlPr>
                          <a:rPr kumimoji="1" lang="en-US" altLang="ja-JP" sz="1600" b="0" i="1" smtClean="0">
                            <a:latin typeface="Cambria Math" panose="02040503050406030204" pitchFamily="18" charset="0"/>
                          </a:rPr>
                        </m:ctrlPr>
                      </m:sSupPr>
                      <m:e>
                        <m:r>
                          <m:rPr>
                            <m:sty m:val="p"/>
                          </m:rPr>
                          <a:rPr kumimoji="1" lang="en-US" altLang="ja-JP" sz="1600" b="0" i="0" smtClean="0">
                            <a:latin typeface="Cambria Math" panose="02040503050406030204" pitchFamily="18" charset="0"/>
                          </a:rPr>
                          <m:t>cm</m:t>
                        </m:r>
                      </m:e>
                      <m:sup>
                        <m:r>
                          <a:rPr kumimoji="1" lang="en-US" altLang="ja-JP" sz="1600" b="0" i="0" smtClean="0">
                            <a:latin typeface="Cambria Math" panose="02040503050406030204" pitchFamily="18" charset="0"/>
                          </a:rPr>
                          <m:t>−2</m:t>
                        </m:r>
                      </m:sup>
                    </m:sSup>
                  </m:oMath>
                </a14:m>
                <a:r>
                  <a:rPr kumimoji="1" lang="en-US" altLang="ja-JP" sz="1600" dirty="0"/>
                  <a:t>, </a:t>
                </a:r>
                <a:r>
                  <a:rPr lang="en-US" altLang="ja-JP" sz="1600" dirty="0"/>
                  <a:t>3.5 </a:t>
                </a:r>
                <a:r>
                  <a:rPr kumimoji="1" lang="en-US" altLang="ja-JP" sz="1600" dirty="0" err="1"/>
                  <a:t>MGy</a:t>
                </a:r>
                <a:r>
                  <a:rPr kumimoji="1" lang="en-US" altLang="ja-JP" sz="1600" dirty="0"/>
                  <a:t>(</a:t>
                </a:r>
                <a:r>
                  <a:rPr kumimoji="1" lang="ja-JP" altLang="en-US" sz="1600" dirty="0"/>
                  <a:t>安全係数</a:t>
                </a:r>
                <a:r>
                  <a:rPr kumimoji="1" lang="en-US" altLang="ja-JP" sz="1600" dirty="0"/>
                  <a:t>1.5)</a:t>
                </a:r>
                <a:endParaRPr lang="en-US" altLang="ja-JP" sz="1600" dirty="0"/>
              </a:p>
              <a:p>
                <a:endParaRPr kumimoji="1" lang="en-US" altLang="ja-JP" dirty="0"/>
              </a:p>
            </p:txBody>
          </p:sp>
        </mc:Choice>
        <mc:Fallback xmlns="">
          <p:sp>
            <p:nvSpPr>
              <p:cNvPr id="3" name="コンテンツ プレースホルダー 2">
                <a:extLst>
                  <a:ext uri="{FF2B5EF4-FFF2-40B4-BE49-F238E27FC236}">
                    <a16:creationId xmlns:a16="http://schemas.microsoft.com/office/drawing/2014/main" id="{0D4B8A4B-4167-96ED-ACD0-CA6C24EEE2E8}"/>
                  </a:ext>
                </a:extLst>
              </p:cNvPr>
              <p:cNvSpPr>
                <a:spLocks noGrp="1" noRot="1" noChangeAspect="1" noMove="1" noResize="1" noEditPoints="1" noAdjustHandles="1" noChangeArrowheads="1" noChangeShapeType="1" noTextEdit="1"/>
              </p:cNvSpPr>
              <p:nvPr>
                <p:ph idx="1"/>
              </p:nvPr>
            </p:nvSpPr>
            <p:spPr>
              <a:blipFill>
                <a:blip r:embed="rId2"/>
                <a:stretch>
                  <a:fillRect l="-904"/>
                </a:stretch>
              </a:blipFill>
            </p:spPr>
            <p:txBody>
              <a:bodyPr/>
              <a:lstStyle/>
              <a:p>
                <a:r>
                  <a:rPr lang="ja-JP" altLang="en-US">
                    <a:noFill/>
                  </a:rPr>
                  <a:t> </a:t>
                </a:r>
              </a:p>
            </p:txBody>
          </p:sp>
        </mc:Fallback>
      </mc:AlternateContent>
      <p:sp>
        <p:nvSpPr>
          <p:cNvPr id="4" name="スライド番号プレースホルダー 3">
            <a:extLst>
              <a:ext uri="{FF2B5EF4-FFF2-40B4-BE49-F238E27FC236}">
                <a16:creationId xmlns:a16="http://schemas.microsoft.com/office/drawing/2014/main" id="{6D1A0D0C-ECEE-3DE5-48C9-33F530AC505B}"/>
              </a:ext>
            </a:extLst>
          </p:cNvPr>
          <p:cNvSpPr>
            <a:spLocks noGrp="1"/>
          </p:cNvSpPr>
          <p:nvPr>
            <p:ph type="sldNum" sz="quarter" idx="12"/>
          </p:nvPr>
        </p:nvSpPr>
        <p:spPr/>
        <p:txBody>
          <a:bodyPr/>
          <a:lstStyle/>
          <a:p>
            <a:fld id="{79EB67E4-271D-4F57-8F1E-BEB350039929}" type="slidenum">
              <a:rPr lang="ja-JP" altLang="en-US" smtClean="0"/>
              <a:pPr/>
              <a:t>7</a:t>
            </a:fld>
            <a:endParaRPr lang="ja-JP" altLang="en-US" dirty="0"/>
          </a:p>
        </p:txBody>
      </p:sp>
      <p:sp>
        <p:nvSpPr>
          <p:cNvPr id="7" name="四角形: 角を丸くする 6">
            <a:extLst>
              <a:ext uri="{FF2B5EF4-FFF2-40B4-BE49-F238E27FC236}">
                <a16:creationId xmlns:a16="http://schemas.microsoft.com/office/drawing/2014/main" id="{9AAAF95D-914B-C848-E4AB-5EBA6DD95365}"/>
              </a:ext>
            </a:extLst>
          </p:cNvPr>
          <p:cNvSpPr/>
          <p:nvPr/>
        </p:nvSpPr>
        <p:spPr>
          <a:xfrm>
            <a:off x="4938120" y="2335973"/>
            <a:ext cx="3916738" cy="940066"/>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→照射の有無で遅延時間特性と</a:t>
            </a:r>
            <a:endParaRPr kumimoji="1" lang="en-US" altLang="ja-JP" dirty="0">
              <a:solidFill>
                <a:schemeClr val="tx1"/>
              </a:solidFill>
            </a:endParaRPr>
          </a:p>
          <a:p>
            <a:pPr algn="ctr"/>
            <a:r>
              <a:rPr kumimoji="1" lang="en-US" altLang="ja-JP" dirty="0">
                <a:solidFill>
                  <a:schemeClr val="tx1"/>
                </a:solidFill>
              </a:rPr>
              <a:t>In-time</a:t>
            </a:r>
            <a:r>
              <a:rPr kumimoji="1" lang="ja-JP" altLang="en-US" dirty="0">
                <a:solidFill>
                  <a:schemeClr val="tx1"/>
                </a:solidFill>
              </a:rPr>
              <a:t>閾値を比較</a:t>
            </a:r>
          </a:p>
        </p:txBody>
      </p:sp>
      <mc:AlternateContent xmlns:mc="http://schemas.openxmlformats.org/markup-compatibility/2006" xmlns:a14="http://schemas.microsoft.com/office/drawing/2010/main">
        <mc:Choice Requires="a14">
          <p:sp>
            <p:nvSpPr>
              <p:cNvPr id="10" name="テキスト ボックス 9">
                <a:extLst>
                  <a:ext uri="{FF2B5EF4-FFF2-40B4-BE49-F238E27FC236}">
                    <a16:creationId xmlns:a16="http://schemas.microsoft.com/office/drawing/2014/main" id="{FD23FEB3-8D76-A26F-E0CC-0884C98D07A5}"/>
                  </a:ext>
                </a:extLst>
              </p:cNvPr>
              <p:cNvSpPr txBox="1"/>
              <p:nvPr/>
            </p:nvSpPr>
            <p:spPr>
              <a:xfrm>
                <a:off x="190111" y="4073577"/>
                <a:ext cx="3175258" cy="1477328"/>
              </a:xfrm>
              <a:prstGeom prst="rect">
                <a:avLst/>
              </a:prstGeom>
              <a:noFill/>
            </p:spPr>
            <p:txBody>
              <a:bodyPr wrap="square">
                <a:spAutoFit/>
              </a:bodyPr>
              <a:lstStyle/>
              <a:p>
                <a:pPr marL="285750" indent="-285750">
                  <a:buFont typeface="Wingdings" panose="05000000000000000000" pitchFamily="2" charset="2"/>
                  <a:buChar char="Ø"/>
                </a:pPr>
                <a:r>
                  <a:rPr lang="ja-JP" altLang="en-US" dirty="0"/>
                  <a:t>測定の条件</a:t>
                </a:r>
                <a:endParaRPr lang="en-US" altLang="ja-JP" dirty="0"/>
              </a:p>
              <a:p>
                <a:pPr lvl="1"/>
                <a:r>
                  <a:rPr kumimoji="1" lang="ja-JP" altLang="en-US" dirty="0"/>
                  <a:t>設定閾値</a:t>
                </a:r>
                <a:r>
                  <a:rPr lang="ja-JP" altLang="en-US" dirty="0"/>
                  <a:t>：</a:t>
                </a:r>
                <a:r>
                  <a:rPr kumimoji="1" lang="en-US" altLang="ja-JP" dirty="0"/>
                  <a:t>2000</a:t>
                </a:r>
                <a14:m>
                  <m:oMath xmlns:m="http://schemas.openxmlformats.org/officeDocument/2006/math">
                    <m:sSup>
                      <m:sSupPr>
                        <m:ctrlPr>
                          <a:rPr kumimoji="1" lang="en-US" altLang="ja-JP" i="1" smtClean="0">
                            <a:latin typeface="Cambria Math" panose="02040503050406030204" pitchFamily="18" charset="0"/>
                          </a:rPr>
                        </m:ctrlPr>
                      </m:sSupPr>
                      <m:e>
                        <m:r>
                          <a:rPr kumimoji="1" lang="en-US" altLang="ja-JP" b="0" i="1" smtClean="0">
                            <a:latin typeface="Cambria Math" panose="02040503050406030204" pitchFamily="18" charset="0"/>
                          </a:rPr>
                          <m:t>𝑒</m:t>
                        </m:r>
                      </m:e>
                      <m:sup>
                        <m:r>
                          <a:rPr kumimoji="1" lang="en-US" altLang="ja-JP" b="0" i="1" smtClean="0">
                            <a:latin typeface="Cambria Math" panose="02040503050406030204" pitchFamily="18" charset="0"/>
                          </a:rPr>
                          <m:t>−</m:t>
                        </m:r>
                      </m:sup>
                    </m:sSup>
                  </m:oMath>
                </a14:m>
                <a:endParaRPr kumimoji="1" lang="en-US" altLang="ja-JP" i="1" dirty="0"/>
              </a:p>
              <a:p>
                <a:pPr lvl="1"/>
                <a:r>
                  <a:rPr kumimoji="1" lang="en-US" altLang="ja-JP" dirty="0"/>
                  <a:t>(</a:t>
                </a:r>
                <a:r>
                  <a:rPr kumimoji="1" lang="ja-JP" altLang="en-US" dirty="0"/>
                  <a:t>ノイズ</a:t>
                </a:r>
                <a:r>
                  <a:rPr kumimoji="1" lang="en-US" altLang="ja-JP" dirty="0"/>
                  <a:t>&lt;150 </a:t>
                </a:r>
                <a14:m>
                  <m:oMath xmlns:m="http://schemas.openxmlformats.org/officeDocument/2006/math">
                    <m:sSup>
                      <m:sSupPr>
                        <m:ctrlPr>
                          <a:rPr kumimoji="1" lang="en-US" altLang="ja-JP" i="1" smtClean="0">
                            <a:latin typeface="Cambria Math" panose="02040503050406030204" pitchFamily="18" charset="0"/>
                          </a:rPr>
                        </m:ctrlPr>
                      </m:sSupPr>
                      <m:e>
                        <m:r>
                          <a:rPr kumimoji="1" lang="en-US" altLang="ja-JP" b="0" i="1" smtClean="0">
                            <a:latin typeface="Cambria Math" panose="02040503050406030204" pitchFamily="18" charset="0"/>
                          </a:rPr>
                          <m:t>𝑒</m:t>
                        </m:r>
                      </m:e>
                      <m:sup>
                        <m:r>
                          <a:rPr kumimoji="1" lang="en-US" altLang="ja-JP" b="0" i="1" smtClean="0">
                            <a:latin typeface="Cambria Math" panose="02040503050406030204" pitchFamily="18" charset="0"/>
                          </a:rPr>
                          <m:t>−</m:t>
                        </m:r>
                      </m:sup>
                    </m:sSup>
                  </m:oMath>
                </a14:m>
                <a:r>
                  <a:rPr kumimoji="1" lang="en-US" altLang="ja-JP" dirty="0"/>
                  <a:t>)</a:t>
                </a:r>
                <a:endParaRPr kumimoji="1" lang="ja-JP" altLang="en-US" dirty="0"/>
              </a:p>
              <a:p>
                <a:pPr lvl="1"/>
                <a:r>
                  <a:rPr lang="ja-JP" altLang="en-US" dirty="0"/>
                  <a:t>モジュール温度：</a:t>
                </a:r>
                <a:r>
                  <a:rPr lang="en-US" altLang="ja-JP" dirty="0"/>
                  <a:t>‐35</a:t>
                </a:r>
                <a:r>
                  <a:rPr lang="ja-JP" altLang="en-US" dirty="0"/>
                  <a:t>℃</a:t>
                </a:r>
                <a:endParaRPr lang="en-US" altLang="ja-JP" dirty="0"/>
              </a:p>
              <a:p>
                <a:pPr lvl="1"/>
                <a:r>
                  <a:rPr lang="ja-JP" altLang="en-US" dirty="0"/>
                  <a:t>逆バイアス：</a:t>
                </a:r>
                <a:r>
                  <a:rPr lang="en-US" altLang="ja-JP" dirty="0"/>
                  <a:t>-100 V</a:t>
                </a:r>
              </a:p>
            </p:txBody>
          </p:sp>
        </mc:Choice>
        <mc:Fallback xmlns="">
          <p:sp>
            <p:nvSpPr>
              <p:cNvPr id="10" name="テキスト ボックス 9">
                <a:extLst>
                  <a:ext uri="{FF2B5EF4-FFF2-40B4-BE49-F238E27FC236}">
                    <a16:creationId xmlns:a16="http://schemas.microsoft.com/office/drawing/2014/main" id="{FD23FEB3-8D76-A26F-E0CC-0884C98D07A5}"/>
                  </a:ext>
                </a:extLst>
              </p:cNvPr>
              <p:cNvSpPr txBox="1">
                <a:spLocks noRot="1" noChangeAspect="1" noMove="1" noResize="1" noEditPoints="1" noAdjustHandles="1" noChangeArrowheads="1" noChangeShapeType="1" noTextEdit="1"/>
              </p:cNvSpPr>
              <p:nvPr/>
            </p:nvSpPr>
            <p:spPr>
              <a:xfrm>
                <a:off x="190111" y="4073577"/>
                <a:ext cx="3175258" cy="1477328"/>
              </a:xfrm>
              <a:prstGeom prst="rect">
                <a:avLst/>
              </a:prstGeom>
              <a:blipFill>
                <a:blip r:embed="rId3"/>
                <a:stretch>
                  <a:fillRect l="-1152" t="-1646" b="-5761"/>
                </a:stretch>
              </a:blipFill>
            </p:spPr>
            <p:txBody>
              <a:bodyPr/>
              <a:lstStyle/>
              <a:p>
                <a:r>
                  <a:rPr lang="ja-JP" altLang="en-US">
                    <a:noFill/>
                  </a:rPr>
                  <a:t> </a:t>
                </a:r>
              </a:p>
            </p:txBody>
          </p:sp>
        </mc:Fallback>
      </mc:AlternateContent>
      <p:pic>
        <p:nvPicPr>
          <p:cNvPr id="68" name="図 67">
            <a:extLst>
              <a:ext uri="{FF2B5EF4-FFF2-40B4-BE49-F238E27FC236}">
                <a16:creationId xmlns:a16="http://schemas.microsoft.com/office/drawing/2014/main" id="{937D17FD-C425-D2AE-85D9-1F15E6BCFC1F}"/>
              </a:ext>
            </a:extLst>
          </p:cNvPr>
          <p:cNvPicPr>
            <a:picLocks noChangeAspect="1"/>
          </p:cNvPicPr>
          <p:nvPr/>
        </p:nvPicPr>
        <p:blipFill>
          <a:blip r:embed="rId4"/>
          <a:stretch>
            <a:fillRect/>
          </a:stretch>
        </p:blipFill>
        <p:spPr>
          <a:xfrm>
            <a:off x="3365369" y="4073577"/>
            <a:ext cx="5189476" cy="2488521"/>
          </a:xfrm>
          <a:prstGeom prst="rect">
            <a:avLst/>
          </a:prstGeom>
        </p:spPr>
      </p:pic>
    </p:spTree>
    <p:extLst>
      <p:ext uri="{BB962C8B-B14F-4D97-AF65-F5344CB8AC3E}">
        <p14:creationId xmlns:p14="http://schemas.microsoft.com/office/powerpoint/2010/main" val="9477673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09B2FFD-00CE-0551-1710-1DAC9B17BEDA}"/>
              </a:ext>
            </a:extLst>
          </p:cNvPr>
          <p:cNvSpPr>
            <a:spLocks noGrp="1"/>
          </p:cNvSpPr>
          <p:nvPr>
            <p:ph type="title"/>
          </p:nvPr>
        </p:nvSpPr>
        <p:spPr/>
        <p:txBody>
          <a:bodyPr/>
          <a:lstStyle/>
          <a:p>
            <a:r>
              <a:rPr kumimoji="1" lang="ja-JP" altLang="en-US" dirty="0"/>
              <a:t>トリガータイミングの最適化の手法</a:t>
            </a:r>
          </a:p>
        </p:txBody>
      </p:sp>
      <p:sp>
        <p:nvSpPr>
          <p:cNvPr id="3" name="コンテンツ プレースホルダー 2">
            <a:extLst>
              <a:ext uri="{FF2B5EF4-FFF2-40B4-BE49-F238E27FC236}">
                <a16:creationId xmlns:a16="http://schemas.microsoft.com/office/drawing/2014/main" id="{3F912011-2C27-1131-1799-D6EFCF7BAE1F}"/>
              </a:ext>
            </a:extLst>
          </p:cNvPr>
          <p:cNvSpPr>
            <a:spLocks noGrp="1"/>
          </p:cNvSpPr>
          <p:nvPr>
            <p:ph idx="1"/>
          </p:nvPr>
        </p:nvSpPr>
        <p:spPr>
          <a:xfrm>
            <a:off x="190110" y="1371600"/>
            <a:ext cx="9029303" cy="5349876"/>
          </a:xfrm>
        </p:spPr>
        <p:txBody>
          <a:bodyPr/>
          <a:lstStyle/>
          <a:p>
            <a:pPr marL="457200" lvl="1" indent="0">
              <a:buNone/>
            </a:pPr>
            <a:r>
              <a:rPr lang="ja-JP" altLang="en-US" dirty="0"/>
              <a:t>①</a:t>
            </a:r>
            <a:r>
              <a:rPr lang="en-US" altLang="ja-JP" b="1" dirty="0">
                <a:solidFill>
                  <a:srgbClr val="2FA885"/>
                </a:solidFill>
              </a:rPr>
              <a:t>Delay</a:t>
            </a:r>
            <a:r>
              <a:rPr kumimoji="1" lang="ja-JP" altLang="en-US" b="1" dirty="0">
                <a:solidFill>
                  <a:srgbClr val="2FA885"/>
                </a:solidFill>
              </a:rPr>
              <a:t>を細かく増やしながら疑似電荷</a:t>
            </a:r>
            <a:r>
              <a:rPr kumimoji="1" lang="en-US" altLang="ja-JP" b="1" dirty="0">
                <a:solidFill>
                  <a:srgbClr val="2FA885"/>
                </a:solidFill>
              </a:rPr>
              <a:t>10</a:t>
            </a:r>
            <a:r>
              <a:rPr kumimoji="1" lang="ja-JP" altLang="en-US" b="1" dirty="0">
                <a:solidFill>
                  <a:srgbClr val="2FA885"/>
                </a:solidFill>
              </a:rPr>
              <a:t>発に対する応答数</a:t>
            </a:r>
            <a:r>
              <a:rPr kumimoji="1" lang="ja-JP" altLang="en-US" dirty="0"/>
              <a:t>を調べる</a:t>
            </a:r>
          </a:p>
          <a:p>
            <a:pPr lvl="2"/>
            <a:r>
              <a:rPr kumimoji="1" lang="en-US" altLang="ja-JP" sz="1600" dirty="0"/>
              <a:t>Delay</a:t>
            </a:r>
            <a:r>
              <a:rPr kumimoji="1" lang="ja-JP" altLang="en-US" sz="1600" dirty="0"/>
              <a:t>：トリガーのタイミングを早めるパラメータ。</a:t>
            </a:r>
            <a:r>
              <a:rPr lang="en-US" altLang="ja-JP" sz="1600" dirty="0"/>
              <a:t> 0.78 ns</a:t>
            </a:r>
            <a:r>
              <a:rPr lang="ja-JP" altLang="en-US" sz="1600" dirty="0"/>
              <a:t>間隔で</a:t>
            </a:r>
            <a:r>
              <a:rPr lang="en-US" altLang="ja-JP" sz="1600" dirty="0"/>
              <a:t>50 ns</a:t>
            </a:r>
            <a:r>
              <a:rPr lang="ja-JP" altLang="en-US" sz="1600" dirty="0"/>
              <a:t>まで調整可</a:t>
            </a:r>
            <a:endParaRPr lang="en-US" altLang="ja-JP" sz="1600" dirty="0"/>
          </a:p>
          <a:p>
            <a:pPr marL="457200" lvl="1" indent="0">
              <a:buNone/>
            </a:pPr>
            <a:r>
              <a:rPr kumimoji="1" lang="ja-JP" altLang="en-US" dirty="0"/>
              <a:t>②</a:t>
            </a:r>
            <a:r>
              <a:rPr lang="ja-JP" altLang="en-US" b="1" dirty="0">
                <a:solidFill>
                  <a:srgbClr val="FF0000"/>
                </a:solidFill>
              </a:rPr>
              <a:t>最適な</a:t>
            </a:r>
            <a:r>
              <a:rPr lang="en-US" altLang="ja-JP" b="1" dirty="0">
                <a:solidFill>
                  <a:srgbClr val="FF0000"/>
                </a:solidFill>
              </a:rPr>
              <a:t>Delay</a:t>
            </a:r>
            <a:r>
              <a:rPr kumimoji="1" lang="ja-JP" altLang="en-US" dirty="0"/>
              <a:t>：チップで</a:t>
            </a:r>
            <a:r>
              <a:rPr kumimoji="1" lang="en-US" altLang="ja-JP" dirty="0"/>
              <a:t>10</a:t>
            </a:r>
            <a:r>
              <a:rPr kumimoji="1" lang="ja-JP" altLang="en-US" dirty="0"/>
              <a:t>発応答しないピクセル数が最小となる</a:t>
            </a:r>
            <a:r>
              <a:rPr kumimoji="1" lang="en-US" altLang="ja-JP" dirty="0"/>
              <a:t>Delay</a:t>
            </a:r>
            <a:endParaRPr lang="en-US" altLang="ja-JP" dirty="0"/>
          </a:p>
          <a:p>
            <a:pPr lvl="2"/>
            <a:r>
              <a:rPr lang="ja-JP" altLang="en-US" sz="1600" dirty="0"/>
              <a:t>最も安定してヒットを取得できる</a:t>
            </a:r>
            <a:endParaRPr lang="en-US" altLang="ja-JP" sz="1600" dirty="0"/>
          </a:p>
        </p:txBody>
      </p:sp>
      <p:sp>
        <p:nvSpPr>
          <p:cNvPr id="4" name="スライド番号プレースホルダー 3">
            <a:extLst>
              <a:ext uri="{FF2B5EF4-FFF2-40B4-BE49-F238E27FC236}">
                <a16:creationId xmlns:a16="http://schemas.microsoft.com/office/drawing/2014/main" id="{DC91C2CC-1E9B-FB41-6974-FE3EDE43377E}"/>
              </a:ext>
            </a:extLst>
          </p:cNvPr>
          <p:cNvSpPr>
            <a:spLocks noGrp="1"/>
          </p:cNvSpPr>
          <p:nvPr>
            <p:ph type="sldNum" sz="quarter" idx="12"/>
          </p:nvPr>
        </p:nvSpPr>
        <p:spPr/>
        <p:txBody>
          <a:bodyPr/>
          <a:lstStyle/>
          <a:p>
            <a:fld id="{79EB67E4-271D-4F57-8F1E-BEB350039929}" type="slidenum">
              <a:rPr lang="ja-JP" altLang="en-US" smtClean="0"/>
              <a:pPr/>
              <a:t>8</a:t>
            </a:fld>
            <a:endParaRPr lang="ja-JP" altLang="en-US" dirty="0"/>
          </a:p>
        </p:txBody>
      </p:sp>
      <p:sp>
        <p:nvSpPr>
          <p:cNvPr id="11" name="コンテンツ プレースホルダー 4">
            <a:extLst>
              <a:ext uri="{FF2B5EF4-FFF2-40B4-BE49-F238E27FC236}">
                <a16:creationId xmlns:a16="http://schemas.microsoft.com/office/drawing/2014/main" id="{BA631C5D-97FF-9EB6-899F-3F72AE29CE37}"/>
              </a:ext>
            </a:extLst>
          </p:cNvPr>
          <p:cNvSpPr>
            <a:spLocks noGrp="1"/>
          </p:cNvSpPr>
          <p:nvPr>
            <p:ph sz="quarter" idx="13"/>
          </p:nvPr>
        </p:nvSpPr>
        <p:spPr>
          <a:xfrm>
            <a:off x="294729" y="293238"/>
            <a:ext cx="5445814" cy="297199"/>
          </a:xfrm>
        </p:spPr>
        <p:txBody>
          <a:bodyPr/>
          <a:lstStyle/>
          <a:p>
            <a:r>
              <a:rPr kumimoji="1" lang="ja-JP" altLang="en-US" dirty="0"/>
              <a:t>①遅延時間の測定</a:t>
            </a:r>
          </a:p>
        </p:txBody>
      </p:sp>
      <p:sp>
        <p:nvSpPr>
          <p:cNvPr id="9" name="四角形: 角を丸くする 8">
            <a:extLst>
              <a:ext uri="{FF2B5EF4-FFF2-40B4-BE49-F238E27FC236}">
                <a16:creationId xmlns:a16="http://schemas.microsoft.com/office/drawing/2014/main" id="{D8690914-08F3-B2CA-C339-97F5E361EFFE}"/>
              </a:ext>
            </a:extLst>
          </p:cNvPr>
          <p:cNvSpPr/>
          <p:nvPr/>
        </p:nvSpPr>
        <p:spPr>
          <a:xfrm>
            <a:off x="5168918" y="5960178"/>
            <a:ext cx="3049050" cy="745026"/>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rPr>
              <a:t>チップごとに</a:t>
            </a:r>
            <a:r>
              <a:rPr lang="en-US" altLang="ja-JP" dirty="0">
                <a:solidFill>
                  <a:schemeClr val="tx1"/>
                </a:solidFill>
              </a:rPr>
              <a:t>1</a:t>
            </a:r>
            <a:r>
              <a:rPr lang="ja-JP" altLang="en-US" dirty="0">
                <a:solidFill>
                  <a:schemeClr val="tx1"/>
                </a:solidFill>
              </a:rPr>
              <a:t>つの</a:t>
            </a:r>
            <a:endParaRPr lang="en-US" altLang="ja-JP" dirty="0">
              <a:solidFill>
                <a:schemeClr val="tx1"/>
              </a:solidFill>
            </a:endParaRPr>
          </a:p>
          <a:p>
            <a:pPr algn="ctr"/>
            <a:r>
              <a:rPr lang="ja-JP" altLang="en-US" b="1" dirty="0">
                <a:solidFill>
                  <a:schemeClr val="tx1"/>
                </a:solidFill>
              </a:rPr>
              <a:t>最適な</a:t>
            </a:r>
            <a:r>
              <a:rPr lang="en-US" altLang="ja-JP" b="1" dirty="0">
                <a:solidFill>
                  <a:schemeClr val="tx1"/>
                </a:solidFill>
              </a:rPr>
              <a:t>Delay</a:t>
            </a:r>
            <a:r>
              <a:rPr lang="ja-JP" altLang="en-US" dirty="0">
                <a:solidFill>
                  <a:schemeClr val="tx1"/>
                </a:solidFill>
              </a:rPr>
              <a:t>を設定する</a:t>
            </a:r>
            <a:endParaRPr kumimoji="1" lang="en-US" altLang="ja-JP" dirty="0">
              <a:solidFill>
                <a:schemeClr val="tx1"/>
              </a:solidFill>
            </a:endParaRPr>
          </a:p>
        </p:txBody>
      </p:sp>
      <p:pic>
        <p:nvPicPr>
          <p:cNvPr id="13" name="図 12">
            <a:extLst>
              <a:ext uri="{FF2B5EF4-FFF2-40B4-BE49-F238E27FC236}">
                <a16:creationId xmlns:a16="http://schemas.microsoft.com/office/drawing/2014/main" id="{0B8A51BF-BBE5-2D8E-000F-82B912A75E25}"/>
              </a:ext>
            </a:extLst>
          </p:cNvPr>
          <p:cNvPicPr>
            <a:picLocks noChangeAspect="1"/>
          </p:cNvPicPr>
          <p:nvPr/>
        </p:nvPicPr>
        <p:blipFill>
          <a:blip r:embed="rId2"/>
          <a:stretch>
            <a:fillRect/>
          </a:stretch>
        </p:blipFill>
        <p:spPr>
          <a:xfrm>
            <a:off x="664458" y="3459626"/>
            <a:ext cx="3767099" cy="2244533"/>
          </a:xfrm>
          <a:prstGeom prst="rect">
            <a:avLst/>
          </a:prstGeom>
        </p:spPr>
      </p:pic>
      <p:sp>
        <p:nvSpPr>
          <p:cNvPr id="16" name="テキスト ボックス 15">
            <a:extLst>
              <a:ext uri="{FF2B5EF4-FFF2-40B4-BE49-F238E27FC236}">
                <a16:creationId xmlns:a16="http://schemas.microsoft.com/office/drawing/2014/main" id="{365473A9-DBF7-6F15-5907-BD6643B201EF}"/>
              </a:ext>
            </a:extLst>
          </p:cNvPr>
          <p:cNvSpPr txBox="1"/>
          <p:nvPr/>
        </p:nvSpPr>
        <p:spPr>
          <a:xfrm>
            <a:off x="978348" y="2936405"/>
            <a:ext cx="3249022" cy="523220"/>
          </a:xfrm>
          <a:prstGeom prst="rect">
            <a:avLst/>
          </a:prstGeom>
          <a:noFill/>
        </p:spPr>
        <p:txBody>
          <a:bodyPr wrap="square" rtlCol="0">
            <a:spAutoFit/>
          </a:bodyPr>
          <a:lstStyle/>
          <a:p>
            <a:pPr algn="ctr"/>
            <a:r>
              <a:rPr kumimoji="1" lang="ja-JP" altLang="en-US" sz="1400" dirty="0"/>
              <a:t>１つのピクセルの</a:t>
            </a:r>
            <a:endParaRPr kumimoji="1" lang="en-US" altLang="ja-JP" sz="1400" dirty="0"/>
          </a:p>
          <a:p>
            <a:pPr algn="ctr"/>
            <a:r>
              <a:rPr kumimoji="1" lang="ja-JP" altLang="en-US" sz="1400" dirty="0"/>
              <a:t>トリガータイミングと応答数の関係</a:t>
            </a:r>
          </a:p>
        </p:txBody>
      </p:sp>
      <p:grpSp>
        <p:nvGrpSpPr>
          <p:cNvPr id="17" name="グループ化 16">
            <a:extLst>
              <a:ext uri="{FF2B5EF4-FFF2-40B4-BE49-F238E27FC236}">
                <a16:creationId xmlns:a16="http://schemas.microsoft.com/office/drawing/2014/main" id="{8083FBD1-8FBF-4FF5-0206-9DE1BE30351C}"/>
              </a:ext>
            </a:extLst>
          </p:cNvPr>
          <p:cNvGrpSpPr/>
          <p:nvPr/>
        </p:nvGrpSpPr>
        <p:grpSpPr>
          <a:xfrm>
            <a:off x="4761714" y="3459625"/>
            <a:ext cx="3745509" cy="2244533"/>
            <a:chOff x="427948" y="3161672"/>
            <a:chExt cx="3868011" cy="2324728"/>
          </a:xfrm>
        </p:grpSpPr>
        <p:pic>
          <p:nvPicPr>
            <p:cNvPr id="18" name="図 17">
              <a:extLst>
                <a:ext uri="{FF2B5EF4-FFF2-40B4-BE49-F238E27FC236}">
                  <a16:creationId xmlns:a16="http://schemas.microsoft.com/office/drawing/2014/main" id="{9E82E332-3C31-23ED-641C-2A25335005B7}"/>
                </a:ext>
              </a:extLst>
            </p:cNvPr>
            <p:cNvPicPr>
              <a:picLocks noChangeAspect="1"/>
            </p:cNvPicPr>
            <p:nvPr/>
          </p:nvPicPr>
          <p:blipFill rotWithShape="1">
            <a:blip r:embed="rId3"/>
            <a:srcRect b="50751"/>
            <a:stretch/>
          </p:blipFill>
          <p:spPr>
            <a:xfrm>
              <a:off x="427948" y="3161672"/>
              <a:ext cx="3868011" cy="2324728"/>
            </a:xfrm>
            <a:prstGeom prst="rect">
              <a:avLst/>
            </a:prstGeom>
          </p:spPr>
        </p:pic>
        <p:sp>
          <p:nvSpPr>
            <p:cNvPr id="19" name="テキスト ボックス 18">
              <a:extLst>
                <a:ext uri="{FF2B5EF4-FFF2-40B4-BE49-F238E27FC236}">
                  <a16:creationId xmlns:a16="http://schemas.microsoft.com/office/drawing/2014/main" id="{60FB5A15-5783-EB38-AA15-36E7542F3028}"/>
                </a:ext>
              </a:extLst>
            </p:cNvPr>
            <p:cNvSpPr txBox="1"/>
            <p:nvPr/>
          </p:nvSpPr>
          <p:spPr>
            <a:xfrm>
              <a:off x="3385471" y="5223451"/>
              <a:ext cx="794266" cy="261610"/>
            </a:xfrm>
            <a:prstGeom prst="rect">
              <a:avLst/>
            </a:prstGeom>
            <a:solidFill>
              <a:schemeClr val="bg1"/>
            </a:solidFill>
          </p:spPr>
          <p:txBody>
            <a:bodyPr wrap="square" rtlCol="0">
              <a:spAutoFit/>
            </a:bodyPr>
            <a:lstStyle/>
            <a:p>
              <a:r>
                <a:rPr kumimoji="1" lang="en-US" altLang="ja-JP" sz="1100" dirty="0"/>
                <a:t>Delay</a:t>
              </a:r>
              <a:endParaRPr kumimoji="1" lang="ja-JP" altLang="en-US" sz="1100" dirty="0"/>
            </a:p>
          </p:txBody>
        </p:sp>
      </p:grpSp>
      <p:cxnSp>
        <p:nvCxnSpPr>
          <p:cNvPr id="20" name="直線矢印コネクタ 19">
            <a:extLst>
              <a:ext uri="{FF2B5EF4-FFF2-40B4-BE49-F238E27FC236}">
                <a16:creationId xmlns:a16="http://schemas.microsoft.com/office/drawing/2014/main" id="{7DD8C159-1D4B-4E50-60C8-D6C05F6900E9}"/>
              </a:ext>
            </a:extLst>
          </p:cNvPr>
          <p:cNvCxnSpPr>
            <a:cxnSpLocks/>
          </p:cNvCxnSpPr>
          <p:nvPr/>
        </p:nvCxnSpPr>
        <p:spPr>
          <a:xfrm>
            <a:off x="6589088" y="4582369"/>
            <a:ext cx="0" cy="60598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2" name="テキスト ボックス 21">
            <a:extLst>
              <a:ext uri="{FF2B5EF4-FFF2-40B4-BE49-F238E27FC236}">
                <a16:creationId xmlns:a16="http://schemas.microsoft.com/office/drawing/2014/main" id="{4250AE2E-5A6C-932F-2B86-531C9DEA7195}"/>
              </a:ext>
            </a:extLst>
          </p:cNvPr>
          <p:cNvSpPr txBox="1"/>
          <p:nvPr/>
        </p:nvSpPr>
        <p:spPr>
          <a:xfrm>
            <a:off x="4907345" y="2991866"/>
            <a:ext cx="3572197" cy="523220"/>
          </a:xfrm>
          <a:prstGeom prst="rect">
            <a:avLst/>
          </a:prstGeom>
          <a:noFill/>
        </p:spPr>
        <p:txBody>
          <a:bodyPr wrap="square" rtlCol="0">
            <a:spAutoFit/>
          </a:bodyPr>
          <a:lstStyle/>
          <a:p>
            <a:pPr algn="ctr"/>
            <a:r>
              <a:rPr kumimoji="1" lang="ja-JP" altLang="en-US" sz="1400" dirty="0"/>
              <a:t>チップの全ピクセルのトリガータイミングと</a:t>
            </a:r>
            <a:r>
              <a:rPr kumimoji="1" lang="en-US" altLang="ja-JP" sz="1400" dirty="0"/>
              <a:t>10</a:t>
            </a:r>
            <a:r>
              <a:rPr kumimoji="1" lang="ja-JP" altLang="en-US" sz="1400" dirty="0"/>
              <a:t>発の応答がないピクセルの数の関係</a:t>
            </a:r>
            <a:endParaRPr kumimoji="1" lang="en-US" altLang="ja-JP" sz="1400" dirty="0"/>
          </a:p>
        </p:txBody>
      </p:sp>
      <p:sp>
        <p:nvSpPr>
          <p:cNvPr id="23" name="テキスト ボックス 22">
            <a:extLst>
              <a:ext uri="{FF2B5EF4-FFF2-40B4-BE49-F238E27FC236}">
                <a16:creationId xmlns:a16="http://schemas.microsoft.com/office/drawing/2014/main" id="{8B5258D4-8B3D-C7AD-FB43-591067A143D3}"/>
              </a:ext>
            </a:extLst>
          </p:cNvPr>
          <p:cNvSpPr txBox="1"/>
          <p:nvPr/>
        </p:nvSpPr>
        <p:spPr>
          <a:xfrm>
            <a:off x="5171123" y="3708396"/>
            <a:ext cx="2948245" cy="523220"/>
          </a:xfrm>
          <a:prstGeom prst="rect">
            <a:avLst/>
          </a:prstGeom>
          <a:noFill/>
        </p:spPr>
        <p:txBody>
          <a:bodyPr wrap="square" rtlCol="0">
            <a:spAutoFit/>
          </a:bodyPr>
          <a:lstStyle/>
          <a:p>
            <a:pPr algn="ctr"/>
            <a:r>
              <a:rPr kumimoji="1" lang="ja-JP" altLang="en-US" sz="1400" b="1" dirty="0">
                <a:solidFill>
                  <a:srgbClr val="FF0000"/>
                </a:solidFill>
              </a:rPr>
              <a:t>チップの最適な</a:t>
            </a:r>
            <a:r>
              <a:rPr kumimoji="1" lang="en-US" altLang="ja-JP" sz="1400" b="1" dirty="0">
                <a:solidFill>
                  <a:srgbClr val="FF0000"/>
                </a:solidFill>
              </a:rPr>
              <a:t>Delay</a:t>
            </a:r>
          </a:p>
          <a:p>
            <a:pPr algn="ctr"/>
            <a:r>
              <a:rPr kumimoji="1" lang="en-US" altLang="ja-JP" sz="1400" b="1" dirty="0">
                <a:solidFill>
                  <a:srgbClr val="FF0000"/>
                </a:solidFill>
              </a:rPr>
              <a:t>790pixels(@Delay26)</a:t>
            </a:r>
            <a:endParaRPr kumimoji="1" lang="ja-JP" altLang="en-US" sz="1400" b="1" dirty="0">
              <a:solidFill>
                <a:srgbClr val="FF0000"/>
              </a:solidFill>
            </a:endParaRPr>
          </a:p>
        </p:txBody>
      </p:sp>
      <p:sp>
        <p:nvSpPr>
          <p:cNvPr id="24" name="四角形: 角を丸くする 23">
            <a:extLst>
              <a:ext uri="{FF2B5EF4-FFF2-40B4-BE49-F238E27FC236}">
                <a16:creationId xmlns:a16="http://schemas.microsoft.com/office/drawing/2014/main" id="{C643A6BA-BBD4-A1F1-9FE4-244B7BD022F1}"/>
              </a:ext>
            </a:extLst>
          </p:cNvPr>
          <p:cNvSpPr/>
          <p:nvPr/>
        </p:nvSpPr>
        <p:spPr>
          <a:xfrm>
            <a:off x="659990" y="5960178"/>
            <a:ext cx="3990850" cy="75436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Wingdings" panose="05000000000000000000" pitchFamily="2" charset="2"/>
              <a:buChar char="ü"/>
            </a:pPr>
            <a:r>
              <a:rPr kumimoji="1" lang="ja-JP" altLang="en-US" sz="1600" dirty="0">
                <a:solidFill>
                  <a:schemeClr val="tx1"/>
                </a:solidFill>
              </a:rPr>
              <a:t>応答時間の平均値を用いて</a:t>
            </a:r>
            <a:endParaRPr kumimoji="1" lang="en-US" altLang="ja-JP" sz="1600" dirty="0">
              <a:solidFill>
                <a:schemeClr val="tx1"/>
              </a:solidFill>
            </a:endParaRPr>
          </a:p>
          <a:p>
            <a:pPr algn="ctr"/>
            <a:r>
              <a:rPr kumimoji="1" lang="ja-JP" altLang="en-US" sz="1600" dirty="0">
                <a:solidFill>
                  <a:schemeClr val="tx1"/>
                </a:solidFill>
              </a:rPr>
              <a:t>ピクセルの</a:t>
            </a:r>
            <a:r>
              <a:rPr kumimoji="1" lang="ja-JP" altLang="en-US" sz="1600" b="1" dirty="0">
                <a:solidFill>
                  <a:schemeClr val="tx1"/>
                </a:solidFill>
              </a:rPr>
              <a:t>位置ごとの遅延時間</a:t>
            </a:r>
            <a:r>
              <a:rPr kumimoji="1" lang="ja-JP" altLang="en-US" sz="1600" dirty="0">
                <a:solidFill>
                  <a:schemeClr val="tx1"/>
                </a:solidFill>
              </a:rPr>
              <a:t>を調べる</a:t>
            </a:r>
            <a:endParaRPr kumimoji="1" lang="en-US" altLang="ja-JP" sz="1600" dirty="0">
              <a:solidFill>
                <a:schemeClr val="tx1"/>
              </a:solidFill>
            </a:endParaRPr>
          </a:p>
        </p:txBody>
      </p:sp>
      <p:sp>
        <p:nvSpPr>
          <p:cNvPr id="5" name="正方形/長方形 4">
            <a:extLst>
              <a:ext uri="{FF2B5EF4-FFF2-40B4-BE49-F238E27FC236}">
                <a16:creationId xmlns:a16="http://schemas.microsoft.com/office/drawing/2014/main" id="{EC9121B3-DC8A-ED8A-4C43-1DE0255B3AC6}"/>
              </a:ext>
            </a:extLst>
          </p:cNvPr>
          <p:cNvSpPr/>
          <p:nvPr/>
        </p:nvSpPr>
        <p:spPr>
          <a:xfrm>
            <a:off x="1649691" y="5547651"/>
            <a:ext cx="1809946" cy="1552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BAD64B15-0B2E-DEC2-545D-EA3E424BDABC}"/>
              </a:ext>
            </a:extLst>
          </p:cNvPr>
          <p:cNvSpPr txBox="1"/>
          <p:nvPr/>
        </p:nvSpPr>
        <p:spPr>
          <a:xfrm>
            <a:off x="1687398" y="5474987"/>
            <a:ext cx="2130457" cy="307777"/>
          </a:xfrm>
          <a:prstGeom prst="rect">
            <a:avLst/>
          </a:prstGeom>
          <a:noFill/>
        </p:spPr>
        <p:txBody>
          <a:bodyPr wrap="square" rtlCol="0">
            <a:spAutoFit/>
          </a:bodyPr>
          <a:lstStyle/>
          <a:p>
            <a:r>
              <a:rPr kumimoji="1" lang="ja-JP" altLang="en-US" sz="1400" b="1" dirty="0">
                <a:solidFill>
                  <a:srgbClr val="68B9E5"/>
                </a:solidFill>
              </a:rPr>
              <a:t>応答時間の平均値</a:t>
            </a:r>
          </a:p>
        </p:txBody>
      </p:sp>
    </p:spTree>
    <p:extLst>
      <p:ext uri="{BB962C8B-B14F-4D97-AF65-F5344CB8AC3E}">
        <p14:creationId xmlns:p14="http://schemas.microsoft.com/office/powerpoint/2010/main" val="31879887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A727C90-E73D-D9FC-0502-53967C719640}"/>
              </a:ext>
            </a:extLst>
          </p:cNvPr>
          <p:cNvSpPr>
            <a:spLocks noGrp="1"/>
          </p:cNvSpPr>
          <p:nvPr>
            <p:ph type="title"/>
          </p:nvPr>
        </p:nvSpPr>
        <p:spPr/>
        <p:txBody>
          <a:bodyPr>
            <a:normAutofit fontScale="90000"/>
          </a:bodyPr>
          <a:lstStyle/>
          <a:p>
            <a:r>
              <a:rPr kumimoji="1" lang="ja-JP" altLang="en-US" dirty="0"/>
              <a:t>遅延時間の測定結果（未照射モジュール）</a:t>
            </a:r>
          </a:p>
        </p:txBody>
      </p:sp>
      <p:sp>
        <p:nvSpPr>
          <p:cNvPr id="4" name="スライド番号プレースホルダー 3">
            <a:extLst>
              <a:ext uri="{FF2B5EF4-FFF2-40B4-BE49-F238E27FC236}">
                <a16:creationId xmlns:a16="http://schemas.microsoft.com/office/drawing/2014/main" id="{2847CD46-7F88-937F-1F40-2602B72B74B8}"/>
              </a:ext>
            </a:extLst>
          </p:cNvPr>
          <p:cNvSpPr>
            <a:spLocks noGrp="1"/>
          </p:cNvSpPr>
          <p:nvPr>
            <p:ph type="sldNum" sz="quarter" idx="12"/>
          </p:nvPr>
        </p:nvSpPr>
        <p:spPr/>
        <p:txBody>
          <a:bodyPr/>
          <a:lstStyle/>
          <a:p>
            <a:fld id="{79EB67E4-271D-4F57-8F1E-BEB350039929}" type="slidenum">
              <a:rPr lang="ja-JP" altLang="en-US" smtClean="0"/>
              <a:pPr/>
              <a:t>9</a:t>
            </a:fld>
            <a:endParaRPr lang="ja-JP" altLang="en-US" dirty="0"/>
          </a:p>
        </p:txBody>
      </p:sp>
      <p:sp>
        <p:nvSpPr>
          <p:cNvPr id="12" name="コンテンツ プレースホルダー 4">
            <a:extLst>
              <a:ext uri="{FF2B5EF4-FFF2-40B4-BE49-F238E27FC236}">
                <a16:creationId xmlns:a16="http://schemas.microsoft.com/office/drawing/2014/main" id="{6E2FD436-6CDE-CB4E-F481-BE33B6CC6299}"/>
              </a:ext>
            </a:extLst>
          </p:cNvPr>
          <p:cNvSpPr>
            <a:spLocks noGrp="1"/>
          </p:cNvSpPr>
          <p:nvPr>
            <p:ph sz="quarter" idx="13"/>
          </p:nvPr>
        </p:nvSpPr>
        <p:spPr>
          <a:xfrm>
            <a:off x="294729" y="293238"/>
            <a:ext cx="5445814" cy="297199"/>
          </a:xfrm>
        </p:spPr>
        <p:txBody>
          <a:bodyPr/>
          <a:lstStyle/>
          <a:p>
            <a:r>
              <a:rPr kumimoji="1" lang="ja-JP" altLang="en-US" dirty="0"/>
              <a:t>①遅延時間の測定</a:t>
            </a:r>
          </a:p>
        </p:txBody>
      </p:sp>
      <p:sp>
        <p:nvSpPr>
          <p:cNvPr id="5" name="テキスト ボックス 4">
            <a:extLst>
              <a:ext uri="{FF2B5EF4-FFF2-40B4-BE49-F238E27FC236}">
                <a16:creationId xmlns:a16="http://schemas.microsoft.com/office/drawing/2014/main" id="{6DFB0949-557C-68EE-8DE6-D1C003790D6A}"/>
              </a:ext>
            </a:extLst>
          </p:cNvPr>
          <p:cNvSpPr txBox="1"/>
          <p:nvPr/>
        </p:nvSpPr>
        <p:spPr>
          <a:xfrm>
            <a:off x="889095" y="2342303"/>
            <a:ext cx="2969443" cy="369332"/>
          </a:xfrm>
          <a:prstGeom prst="rect">
            <a:avLst/>
          </a:prstGeom>
          <a:noFill/>
        </p:spPr>
        <p:txBody>
          <a:bodyPr wrap="square" rtlCol="0">
            <a:spAutoFit/>
          </a:bodyPr>
          <a:lstStyle/>
          <a:p>
            <a:pPr algn="ctr"/>
            <a:r>
              <a:rPr kumimoji="1" lang="ja-JP" altLang="en-US" dirty="0"/>
              <a:t>応答時間の平均値のマップ</a:t>
            </a:r>
          </a:p>
        </p:txBody>
      </p:sp>
      <p:sp>
        <p:nvSpPr>
          <p:cNvPr id="42" name="コンテンツ プレースホルダー 2">
            <a:extLst>
              <a:ext uri="{FF2B5EF4-FFF2-40B4-BE49-F238E27FC236}">
                <a16:creationId xmlns:a16="http://schemas.microsoft.com/office/drawing/2014/main" id="{A04EE5D3-3F5F-6C3D-B4B3-ED113E73288D}"/>
              </a:ext>
            </a:extLst>
          </p:cNvPr>
          <p:cNvSpPr>
            <a:spLocks noGrp="1"/>
          </p:cNvSpPr>
          <p:nvPr>
            <p:ph idx="1"/>
          </p:nvPr>
        </p:nvSpPr>
        <p:spPr>
          <a:xfrm>
            <a:off x="190111" y="1371600"/>
            <a:ext cx="4278194" cy="514055"/>
          </a:xfrm>
        </p:spPr>
        <p:txBody>
          <a:bodyPr>
            <a:normAutofit/>
          </a:bodyPr>
          <a:lstStyle/>
          <a:p>
            <a:pPr>
              <a:buSzPts val="2400"/>
              <a:buFont typeface="Wingdings" panose="05000000000000000000" pitchFamily="2" charset="2"/>
              <a:buChar char="Ø"/>
            </a:pPr>
            <a:r>
              <a:rPr lang="ja-JP" altLang="en-US" dirty="0">
                <a:latin typeface="Calibri" panose="020F0502020204030204" pitchFamily="34" charset="0"/>
                <a:ea typeface="游ゴシック" panose="020B0400000000000000" pitchFamily="50" charset="-128"/>
              </a:rPr>
              <a:t>遅延時間の傾向</a:t>
            </a:r>
            <a:endParaRPr lang="en-US" altLang="ja-JP" dirty="0">
              <a:latin typeface="Calibri" panose="020F0502020204030204" pitchFamily="34" charset="0"/>
              <a:ea typeface="游ゴシック" panose="020B0400000000000000" pitchFamily="50" charset="-128"/>
            </a:endParaRPr>
          </a:p>
        </p:txBody>
      </p:sp>
      <p:sp>
        <p:nvSpPr>
          <p:cNvPr id="53" name="コンテンツ プレースホルダー 2">
            <a:extLst>
              <a:ext uri="{FF2B5EF4-FFF2-40B4-BE49-F238E27FC236}">
                <a16:creationId xmlns:a16="http://schemas.microsoft.com/office/drawing/2014/main" id="{3332343D-2692-AA52-26F2-AA5CA7754648}"/>
              </a:ext>
            </a:extLst>
          </p:cNvPr>
          <p:cNvSpPr txBox="1">
            <a:spLocks/>
          </p:cNvSpPr>
          <p:nvPr/>
        </p:nvSpPr>
        <p:spPr>
          <a:xfrm>
            <a:off x="4354873" y="4558564"/>
            <a:ext cx="4599016" cy="1079943"/>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400" kern="1200">
                <a:solidFill>
                  <a:srgbClr val="1E4667"/>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000" kern="1200">
                <a:solidFill>
                  <a:srgbClr val="1E4667"/>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1E4667"/>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600" kern="1200">
                <a:solidFill>
                  <a:srgbClr val="1E4667"/>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600" kern="1200">
                <a:solidFill>
                  <a:srgbClr val="1E4667"/>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lvl="1">
              <a:buSzPts val="2400"/>
              <a:buFont typeface="Wingdings" panose="05000000000000000000" pitchFamily="2" charset="2"/>
              <a:buChar char="ü"/>
            </a:pPr>
            <a:r>
              <a:rPr lang="ja-JP" altLang="en-US" sz="1800" b="1" dirty="0">
                <a:solidFill>
                  <a:srgbClr val="2FA885"/>
                </a:solidFill>
                <a:latin typeface="Calibri" panose="020F0502020204030204" pitchFamily="34" charset="0"/>
                <a:ea typeface="游ゴシック" panose="020B0400000000000000" pitchFamily="50" charset="-128"/>
              </a:rPr>
              <a:t>各チップで最適な</a:t>
            </a:r>
            <a:r>
              <a:rPr lang="en-US" altLang="ja-JP" sz="1800" b="1" dirty="0">
                <a:solidFill>
                  <a:srgbClr val="2FA885"/>
                </a:solidFill>
                <a:latin typeface="Calibri" panose="020F0502020204030204" pitchFamily="34" charset="0"/>
                <a:ea typeface="游ゴシック" panose="020B0400000000000000" pitchFamily="50" charset="-128"/>
              </a:rPr>
              <a:t>Delay</a:t>
            </a:r>
            <a:r>
              <a:rPr lang="ja-JP" altLang="en-US" sz="1800" b="1" dirty="0">
                <a:solidFill>
                  <a:srgbClr val="2FA885"/>
                </a:solidFill>
                <a:latin typeface="Calibri" panose="020F0502020204030204" pitchFamily="34" charset="0"/>
                <a:ea typeface="游ゴシック" panose="020B0400000000000000" pitchFamily="50" charset="-128"/>
              </a:rPr>
              <a:t>を設定できた</a:t>
            </a:r>
            <a:endParaRPr lang="en-US" altLang="ja-JP" sz="1800" b="1" dirty="0">
              <a:solidFill>
                <a:srgbClr val="2FA885"/>
              </a:solidFill>
              <a:latin typeface="Calibri" panose="020F0502020204030204" pitchFamily="34" charset="0"/>
              <a:ea typeface="游ゴシック" panose="020B0400000000000000" pitchFamily="50" charset="-128"/>
            </a:endParaRPr>
          </a:p>
          <a:p>
            <a:pPr lvl="1">
              <a:buSzPts val="2400"/>
              <a:buFont typeface="Wingdings" panose="05000000000000000000" pitchFamily="2" charset="2"/>
              <a:buChar char="ü"/>
            </a:pPr>
            <a:r>
              <a:rPr lang="ja-JP" altLang="en-US" sz="1800" b="1" dirty="0">
                <a:solidFill>
                  <a:srgbClr val="2FA885"/>
                </a:solidFill>
                <a:latin typeface="Calibri" panose="020F0502020204030204" pitchFamily="34" charset="0"/>
                <a:ea typeface="游ゴシック" panose="020B0400000000000000" pitchFamily="50" charset="-128"/>
              </a:rPr>
              <a:t>位置依存性</a:t>
            </a:r>
            <a:r>
              <a:rPr lang="ja-JP" altLang="en-US" sz="1800" dirty="0">
                <a:solidFill>
                  <a:schemeClr val="tx1"/>
                </a:solidFill>
                <a:latin typeface="Calibri" panose="020F0502020204030204" pitchFamily="34" charset="0"/>
                <a:ea typeface="游ゴシック" panose="020B0400000000000000" pitchFamily="50" charset="-128"/>
              </a:rPr>
              <a:t>を確認し、</a:t>
            </a:r>
            <a:r>
              <a:rPr lang="en-US" altLang="ja-JP" sz="1800" dirty="0">
                <a:solidFill>
                  <a:schemeClr val="tx1"/>
                </a:solidFill>
                <a:latin typeface="Calibri" panose="020F0502020204030204" pitchFamily="34" charset="0"/>
                <a:ea typeface="游ゴシック" panose="020B0400000000000000" pitchFamily="50" charset="-128"/>
              </a:rPr>
              <a:t>10~15 ns</a:t>
            </a:r>
            <a:r>
              <a:rPr lang="ja-JP" altLang="en-US" sz="1800" dirty="0">
                <a:solidFill>
                  <a:schemeClr val="tx1"/>
                </a:solidFill>
                <a:latin typeface="Calibri" panose="020F0502020204030204" pitchFamily="34" charset="0"/>
                <a:ea typeface="游ゴシック" panose="020B0400000000000000" pitchFamily="50" charset="-128"/>
              </a:rPr>
              <a:t>の遅延時間差があった→原因の解明が必要</a:t>
            </a:r>
            <a:endParaRPr lang="en-US" altLang="ja-JP" sz="1800" dirty="0">
              <a:solidFill>
                <a:schemeClr val="tx1"/>
              </a:solidFill>
              <a:latin typeface="Calibri" panose="020F0502020204030204" pitchFamily="34" charset="0"/>
              <a:ea typeface="游ゴシック" panose="020B0400000000000000" pitchFamily="50" charset="-128"/>
            </a:endParaRPr>
          </a:p>
          <a:p>
            <a:pPr lvl="1">
              <a:buSzPts val="2400"/>
              <a:buFont typeface="Wingdings" panose="05000000000000000000" pitchFamily="2" charset="2"/>
              <a:buChar char="ü"/>
            </a:pPr>
            <a:endParaRPr lang="ja-JP" altLang="en-US" sz="1800" b="1" dirty="0">
              <a:solidFill>
                <a:srgbClr val="2FA885"/>
              </a:solidFill>
              <a:latin typeface="Calibri" panose="020F0502020204030204" pitchFamily="34" charset="0"/>
              <a:ea typeface="游ゴシック" panose="020B0400000000000000" pitchFamily="50" charset="-128"/>
            </a:endParaRPr>
          </a:p>
        </p:txBody>
      </p:sp>
      <p:pic>
        <p:nvPicPr>
          <p:cNvPr id="9" name="図 8" descr="図形, 背景パターン&#10;&#10;自動的に生成された説明">
            <a:extLst>
              <a:ext uri="{FF2B5EF4-FFF2-40B4-BE49-F238E27FC236}">
                <a16:creationId xmlns:a16="http://schemas.microsoft.com/office/drawing/2014/main" id="{F9AE4E13-367F-6203-9FFF-B8F13B0125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4729" y="2740026"/>
            <a:ext cx="4347946" cy="2746374"/>
          </a:xfrm>
          <a:prstGeom prst="rect">
            <a:avLst/>
          </a:prstGeom>
        </p:spPr>
      </p:pic>
      <p:sp>
        <p:nvSpPr>
          <p:cNvPr id="6" name="テキスト ボックス 5">
            <a:extLst>
              <a:ext uri="{FF2B5EF4-FFF2-40B4-BE49-F238E27FC236}">
                <a16:creationId xmlns:a16="http://schemas.microsoft.com/office/drawing/2014/main" id="{4538E9FC-8491-F7F3-7880-B78E04D84C32}"/>
              </a:ext>
            </a:extLst>
          </p:cNvPr>
          <p:cNvSpPr txBox="1"/>
          <p:nvPr/>
        </p:nvSpPr>
        <p:spPr>
          <a:xfrm>
            <a:off x="987179" y="2858983"/>
            <a:ext cx="776792" cy="338554"/>
          </a:xfrm>
          <a:prstGeom prst="rect">
            <a:avLst/>
          </a:prstGeom>
          <a:noFill/>
        </p:spPr>
        <p:txBody>
          <a:bodyPr wrap="square" rtlCol="0">
            <a:spAutoFit/>
          </a:bodyPr>
          <a:lstStyle/>
          <a:p>
            <a:r>
              <a:rPr kumimoji="1" lang="en-US" altLang="ja-JP" sz="1600" dirty="0"/>
              <a:t>chip2</a:t>
            </a:r>
            <a:endParaRPr kumimoji="1" lang="ja-JP" altLang="en-US" sz="1600" dirty="0"/>
          </a:p>
        </p:txBody>
      </p:sp>
      <p:sp>
        <p:nvSpPr>
          <p:cNvPr id="7" name="テキスト ボックス 6">
            <a:extLst>
              <a:ext uri="{FF2B5EF4-FFF2-40B4-BE49-F238E27FC236}">
                <a16:creationId xmlns:a16="http://schemas.microsoft.com/office/drawing/2014/main" id="{4A92D4CF-3270-8E2B-1760-3306CE491E88}"/>
              </a:ext>
            </a:extLst>
          </p:cNvPr>
          <p:cNvSpPr txBox="1"/>
          <p:nvPr/>
        </p:nvSpPr>
        <p:spPr>
          <a:xfrm>
            <a:off x="3375874" y="2882646"/>
            <a:ext cx="776792" cy="338554"/>
          </a:xfrm>
          <a:prstGeom prst="rect">
            <a:avLst/>
          </a:prstGeom>
          <a:noFill/>
        </p:spPr>
        <p:txBody>
          <a:bodyPr wrap="square" rtlCol="0">
            <a:spAutoFit/>
          </a:bodyPr>
          <a:lstStyle/>
          <a:p>
            <a:r>
              <a:rPr kumimoji="1" lang="en-US" altLang="ja-JP" sz="1600" dirty="0"/>
              <a:t>chip1</a:t>
            </a:r>
            <a:endParaRPr kumimoji="1" lang="ja-JP" altLang="en-US" sz="1600" dirty="0"/>
          </a:p>
        </p:txBody>
      </p:sp>
      <p:sp>
        <p:nvSpPr>
          <p:cNvPr id="8" name="テキスト ボックス 7">
            <a:extLst>
              <a:ext uri="{FF2B5EF4-FFF2-40B4-BE49-F238E27FC236}">
                <a16:creationId xmlns:a16="http://schemas.microsoft.com/office/drawing/2014/main" id="{501A4095-BEA8-89A7-3881-9280A5EE058F}"/>
              </a:ext>
            </a:extLst>
          </p:cNvPr>
          <p:cNvSpPr txBox="1"/>
          <p:nvPr/>
        </p:nvSpPr>
        <p:spPr>
          <a:xfrm>
            <a:off x="982984" y="4689501"/>
            <a:ext cx="776792" cy="338554"/>
          </a:xfrm>
          <a:prstGeom prst="rect">
            <a:avLst/>
          </a:prstGeom>
          <a:noFill/>
        </p:spPr>
        <p:txBody>
          <a:bodyPr wrap="square" rtlCol="0">
            <a:spAutoFit/>
          </a:bodyPr>
          <a:lstStyle/>
          <a:p>
            <a:r>
              <a:rPr kumimoji="1" lang="en-US" altLang="ja-JP" sz="1600" dirty="0"/>
              <a:t>chip3</a:t>
            </a:r>
            <a:endParaRPr kumimoji="1" lang="ja-JP" altLang="en-US" sz="1600" dirty="0"/>
          </a:p>
        </p:txBody>
      </p:sp>
      <p:sp>
        <p:nvSpPr>
          <p:cNvPr id="10" name="テキスト ボックス 9">
            <a:extLst>
              <a:ext uri="{FF2B5EF4-FFF2-40B4-BE49-F238E27FC236}">
                <a16:creationId xmlns:a16="http://schemas.microsoft.com/office/drawing/2014/main" id="{ED776B39-D360-76C4-6E17-2AA539EEB3A7}"/>
              </a:ext>
            </a:extLst>
          </p:cNvPr>
          <p:cNvSpPr txBox="1"/>
          <p:nvPr/>
        </p:nvSpPr>
        <p:spPr>
          <a:xfrm>
            <a:off x="3100923" y="4695757"/>
            <a:ext cx="776792" cy="338554"/>
          </a:xfrm>
          <a:prstGeom prst="rect">
            <a:avLst/>
          </a:prstGeom>
          <a:noFill/>
        </p:spPr>
        <p:txBody>
          <a:bodyPr wrap="square" rtlCol="0">
            <a:spAutoFit/>
          </a:bodyPr>
          <a:lstStyle/>
          <a:p>
            <a:r>
              <a:rPr kumimoji="1" lang="en-US" altLang="ja-JP" sz="1600" dirty="0"/>
              <a:t>chip4</a:t>
            </a:r>
            <a:endParaRPr kumimoji="1" lang="ja-JP" altLang="en-US" sz="1600" dirty="0"/>
          </a:p>
        </p:txBody>
      </p:sp>
      <p:sp>
        <p:nvSpPr>
          <p:cNvPr id="58" name="楕円 57">
            <a:extLst>
              <a:ext uri="{FF2B5EF4-FFF2-40B4-BE49-F238E27FC236}">
                <a16:creationId xmlns:a16="http://schemas.microsoft.com/office/drawing/2014/main" id="{F51B2E13-A965-6D92-EA2A-49D81279D7D5}"/>
              </a:ext>
            </a:extLst>
          </p:cNvPr>
          <p:cNvSpPr/>
          <p:nvPr/>
        </p:nvSpPr>
        <p:spPr>
          <a:xfrm>
            <a:off x="1786041" y="3701664"/>
            <a:ext cx="1504120" cy="479658"/>
          </a:xfrm>
          <a:prstGeom prst="ellipse">
            <a:avLst/>
          </a:prstGeom>
          <a:noFill/>
          <a:ln w="5715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23" name="テキスト ボックス 22">
            <a:extLst>
              <a:ext uri="{FF2B5EF4-FFF2-40B4-BE49-F238E27FC236}">
                <a16:creationId xmlns:a16="http://schemas.microsoft.com/office/drawing/2014/main" id="{079B5D35-852E-ECA6-3508-7B460B1BFF55}"/>
              </a:ext>
            </a:extLst>
          </p:cNvPr>
          <p:cNvSpPr txBox="1"/>
          <p:nvPr/>
        </p:nvSpPr>
        <p:spPr>
          <a:xfrm>
            <a:off x="1188644" y="3292155"/>
            <a:ext cx="2796990" cy="338554"/>
          </a:xfrm>
          <a:prstGeom prst="rect">
            <a:avLst/>
          </a:prstGeom>
          <a:solidFill>
            <a:schemeClr val="bg1">
              <a:alpha val="0"/>
            </a:schemeClr>
          </a:solidFill>
        </p:spPr>
        <p:txBody>
          <a:bodyPr wrap="square" rtlCol="0">
            <a:spAutoFit/>
          </a:bodyPr>
          <a:lstStyle/>
          <a:p>
            <a:pPr algn="ctr"/>
            <a:r>
              <a:rPr kumimoji="1" lang="ja-JP" altLang="en-US" sz="1600" b="1" dirty="0">
                <a:solidFill>
                  <a:srgbClr val="FF0000"/>
                </a:solidFill>
              </a:rPr>
              <a:t>内側ほど遅延時間大</a:t>
            </a:r>
          </a:p>
        </p:txBody>
      </p:sp>
      <p:cxnSp>
        <p:nvCxnSpPr>
          <p:cNvPr id="25" name="直線矢印コネクタ 24">
            <a:extLst>
              <a:ext uri="{FF2B5EF4-FFF2-40B4-BE49-F238E27FC236}">
                <a16:creationId xmlns:a16="http://schemas.microsoft.com/office/drawing/2014/main" id="{79B8A722-389E-5124-2B4A-AB29B357A236}"/>
              </a:ext>
            </a:extLst>
          </p:cNvPr>
          <p:cNvCxnSpPr>
            <a:cxnSpLocks/>
          </p:cNvCxnSpPr>
          <p:nvPr/>
        </p:nvCxnSpPr>
        <p:spPr>
          <a:xfrm>
            <a:off x="2540114" y="3935613"/>
            <a:ext cx="1524320" cy="1079943"/>
          </a:xfrm>
          <a:prstGeom prst="straightConnector1">
            <a:avLst/>
          </a:prstGeom>
          <a:ln w="57150">
            <a:solidFill>
              <a:srgbClr val="002060"/>
            </a:solidFill>
            <a:headEnd type="triangle"/>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7" name="テキスト ボックス 26">
            <a:extLst>
              <a:ext uri="{FF2B5EF4-FFF2-40B4-BE49-F238E27FC236}">
                <a16:creationId xmlns:a16="http://schemas.microsoft.com/office/drawing/2014/main" id="{73CD5951-4AE5-4FEF-1F3B-5DE34AE6D91F}"/>
              </a:ext>
            </a:extLst>
          </p:cNvPr>
          <p:cNvSpPr txBox="1"/>
          <p:nvPr/>
        </p:nvSpPr>
        <p:spPr>
          <a:xfrm>
            <a:off x="586837" y="4274003"/>
            <a:ext cx="2565904" cy="584775"/>
          </a:xfrm>
          <a:prstGeom prst="rect">
            <a:avLst/>
          </a:prstGeom>
          <a:noFill/>
        </p:spPr>
        <p:txBody>
          <a:bodyPr wrap="square" rtlCol="0">
            <a:spAutoFit/>
          </a:bodyPr>
          <a:lstStyle/>
          <a:p>
            <a:pPr algn="r"/>
            <a:r>
              <a:rPr kumimoji="1" lang="ja-JP" altLang="en-US" sz="1600" b="1" dirty="0">
                <a:solidFill>
                  <a:srgbClr val="002060"/>
                </a:solidFill>
              </a:rPr>
              <a:t>最大の遅延時間差</a:t>
            </a:r>
            <a:endParaRPr kumimoji="1" lang="en-US" altLang="ja-JP" sz="1600" b="1" dirty="0">
              <a:solidFill>
                <a:srgbClr val="002060"/>
              </a:solidFill>
            </a:endParaRPr>
          </a:p>
          <a:p>
            <a:pPr algn="r"/>
            <a:r>
              <a:rPr kumimoji="1" lang="en-US" altLang="ja-JP" sz="1600" b="1" dirty="0">
                <a:solidFill>
                  <a:srgbClr val="002060"/>
                </a:solidFill>
              </a:rPr>
              <a:t>10~15ns</a:t>
            </a:r>
            <a:endParaRPr kumimoji="1" lang="ja-JP" altLang="en-US" sz="1600" b="1" dirty="0">
              <a:solidFill>
                <a:srgbClr val="002060"/>
              </a:solidFill>
            </a:endParaRPr>
          </a:p>
        </p:txBody>
      </p:sp>
      <p:graphicFrame>
        <p:nvGraphicFramePr>
          <p:cNvPr id="3" name="表 2">
            <a:extLst>
              <a:ext uri="{FF2B5EF4-FFF2-40B4-BE49-F238E27FC236}">
                <a16:creationId xmlns:a16="http://schemas.microsoft.com/office/drawing/2014/main" id="{A8066520-252B-E180-98EA-B581E064672A}"/>
              </a:ext>
            </a:extLst>
          </p:cNvPr>
          <p:cNvGraphicFramePr>
            <a:graphicFrameLocks noGrp="1"/>
          </p:cNvGraphicFramePr>
          <p:nvPr>
            <p:extLst>
              <p:ext uri="{D42A27DB-BD31-4B8C-83A1-F6EECF244321}">
                <p14:modId xmlns:p14="http://schemas.microsoft.com/office/powerpoint/2010/main" val="3063114836"/>
              </p:ext>
            </p:extLst>
          </p:nvPr>
        </p:nvGraphicFramePr>
        <p:xfrm>
          <a:off x="4949644" y="2763515"/>
          <a:ext cx="3899629" cy="1454984"/>
        </p:xfrm>
        <a:graphic>
          <a:graphicData uri="http://schemas.openxmlformats.org/drawingml/2006/table">
            <a:tbl>
              <a:tblPr>
                <a:tableStyleId>{93296810-A885-4BE3-A3E7-6D5BEEA58F35}</a:tableStyleId>
              </a:tblPr>
              <a:tblGrid>
                <a:gridCol w="1331581">
                  <a:extLst>
                    <a:ext uri="{9D8B030D-6E8A-4147-A177-3AD203B41FA5}">
                      <a16:colId xmlns:a16="http://schemas.microsoft.com/office/drawing/2014/main" val="3785555671"/>
                    </a:ext>
                  </a:extLst>
                </a:gridCol>
                <a:gridCol w="642012">
                  <a:extLst>
                    <a:ext uri="{9D8B030D-6E8A-4147-A177-3AD203B41FA5}">
                      <a16:colId xmlns:a16="http://schemas.microsoft.com/office/drawing/2014/main" val="3645712850"/>
                    </a:ext>
                  </a:extLst>
                </a:gridCol>
                <a:gridCol w="642012">
                  <a:extLst>
                    <a:ext uri="{9D8B030D-6E8A-4147-A177-3AD203B41FA5}">
                      <a16:colId xmlns:a16="http://schemas.microsoft.com/office/drawing/2014/main" val="244533106"/>
                    </a:ext>
                  </a:extLst>
                </a:gridCol>
                <a:gridCol w="642012">
                  <a:extLst>
                    <a:ext uri="{9D8B030D-6E8A-4147-A177-3AD203B41FA5}">
                      <a16:colId xmlns:a16="http://schemas.microsoft.com/office/drawing/2014/main" val="2540163860"/>
                    </a:ext>
                  </a:extLst>
                </a:gridCol>
                <a:gridCol w="642012">
                  <a:extLst>
                    <a:ext uri="{9D8B030D-6E8A-4147-A177-3AD203B41FA5}">
                      <a16:colId xmlns:a16="http://schemas.microsoft.com/office/drawing/2014/main" val="1842929601"/>
                    </a:ext>
                  </a:extLst>
                </a:gridCol>
              </a:tblGrid>
              <a:tr h="246206">
                <a:tc>
                  <a:txBody>
                    <a:bodyPr/>
                    <a:lstStyle/>
                    <a:p>
                      <a:pPr algn="ctr" fontAlgn="ctr"/>
                      <a:endParaRPr lang="ja-JP" altLang="en-US" sz="1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solidFill>
                      <a:schemeClr val="accent5">
                        <a:lumMod val="20000"/>
                        <a:lumOff val="80000"/>
                      </a:schemeClr>
                    </a:solidFill>
                  </a:tcPr>
                </a:tc>
                <a:tc gridSpan="4">
                  <a:txBody>
                    <a:bodyPr/>
                    <a:lstStyle/>
                    <a:p>
                      <a:pPr algn="ctr" fontAlgn="ctr"/>
                      <a:r>
                        <a:rPr lang="ja-JP" altLang="en-US" sz="1600" u="none" strike="noStrike" dirty="0">
                          <a:effectLst/>
                        </a:rPr>
                        <a:t>未照射</a:t>
                      </a:r>
                      <a:r>
                        <a:rPr lang="en-US" sz="1600" u="none" strike="noStrike" dirty="0">
                          <a:effectLst/>
                        </a:rPr>
                        <a:t>QUAD</a:t>
                      </a:r>
                      <a:endParaRPr lang="en-US" sz="1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solidFill>
                      <a:schemeClr val="accent5">
                        <a:lumMod val="20000"/>
                        <a:lumOff val="8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609440424"/>
                  </a:ext>
                </a:extLst>
              </a:tr>
              <a:tr h="246206">
                <a:tc>
                  <a:txBody>
                    <a:bodyPr/>
                    <a:lstStyle/>
                    <a:p>
                      <a:pPr algn="ctr" fontAlgn="ctr"/>
                      <a:endParaRPr lang="ja-JP" alt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solidFill>
                      <a:schemeClr val="accent5">
                        <a:lumMod val="20000"/>
                        <a:lumOff val="80000"/>
                      </a:schemeClr>
                    </a:solidFill>
                  </a:tcPr>
                </a:tc>
                <a:tc>
                  <a:txBody>
                    <a:bodyPr/>
                    <a:lstStyle/>
                    <a:p>
                      <a:pPr algn="ctr" fontAlgn="ctr"/>
                      <a:r>
                        <a:rPr lang="en-US" sz="1600" u="none" strike="noStrike">
                          <a:effectLst/>
                        </a:rPr>
                        <a:t>chip1</a:t>
                      </a:r>
                      <a:endParaRPr 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solidFill>
                      <a:schemeClr val="accent5">
                        <a:lumMod val="20000"/>
                        <a:lumOff val="80000"/>
                      </a:schemeClr>
                    </a:solidFill>
                  </a:tcPr>
                </a:tc>
                <a:tc>
                  <a:txBody>
                    <a:bodyPr/>
                    <a:lstStyle/>
                    <a:p>
                      <a:pPr algn="ctr" fontAlgn="ctr"/>
                      <a:r>
                        <a:rPr lang="en-US" sz="1600" u="none" strike="noStrike">
                          <a:effectLst/>
                        </a:rPr>
                        <a:t>chip2</a:t>
                      </a:r>
                      <a:endParaRPr 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solidFill>
                      <a:schemeClr val="accent5">
                        <a:lumMod val="20000"/>
                        <a:lumOff val="80000"/>
                      </a:schemeClr>
                    </a:solidFill>
                  </a:tcPr>
                </a:tc>
                <a:tc>
                  <a:txBody>
                    <a:bodyPr/>
                    <a:lstStyle/>
                    <a:p>
                      <a:pPr algn="ctr" fontAlgn="ctr"/>
                      <a:r>
                        <a:rPr lang="en-US" sz="1600" u="none" strike="noStrike">
                          <a:effectLst/>
                        </a:rPr>
                        <a:t>chip3</a:t>
                      </a:r>
                      <a:endParaRPr 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solidFill>
                      <a:schemeClr val="accent5">
                        <a:lumMod val="20000"/>
                        <a:lumOff val="80000"/>
                      </a:schemeClr>
                    </a:solidFill>
                  </a:tcPr>
                </a:tc>
                <a:tc>
                  <a:txBody>
                    <a:bodyPr/>
                    <a:lstStyle/>
                    <a:p>
                      <a:pPr algn="ctr" fontAlgn="ctr"/>
                      <a:r>
                        <a:rPr lang="en-US" sz="1600" u="none" strike="noStrike">
                          <a:effectLst/>
                        </a:rPr>
                        <a:t>chip4</a:t>
                      </a:r>
                      <a:endParaRPr 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solidFill>
                      <a:schemeClr val="accent5">
                        <a:lumMod val="20000"/>
                        <a:lumOff val="80000"/>
                      </a:schemeClr>
                    </a:solidFill>
                  </a:tcPr>
                </a:tc>
                <a:extLst>
                  <a:ext uri="{0D108BD9-81ED-4DB2-BD59-A6C34878D82A}">
                    <a16:rowId xmlns:a16="http://schemas.microsoft.com/office/drawing/2014/main" val="3398286832"/>
                  </a:ext>
                </a:extLst>
              </a:tr>
              <a:tr h="451049">
                <a:tc>
                  <a:txBody>
                    <a:bodyPr/>
                    <a:lstStyle/>
                    <a:p>
                      <a:pPr algn="ctr" fontAlgn="ctr"/>
                      <a:r>
                        <a:rPr lang="ja-JP" altLang="en-US" sz="1600" u="none" strike="noStrike" dirty="0">
                          <a:effectLst/>
                        </a:rPr>
                        <a:t>最適な</a:t>
                      </a:r>
                      <a:r>
                        <a:rPr lang="en-US" sz="1600" u="none" strike="noStrike" dirty="0">
                          <a:effectLst/>
                        </a:rPr>
                        <a:t>Delay</a:t>
                      </a:r>
                      <a:endParaRPr lang="en-US" sz="1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solidFill>
                      <a:schemeClr val="accent5">
                        <a:lumMod val="20000"/>
                        <a:lumOff val="80000"/>
                      </a:schemeClr>
                    </a:solidFill>
                  </a:tcPr>
                </a:tc>
                <a:tc>
                  <a:txBody>
                    <a:bodyPr/>
                    <a:lstStyle/>
                    <a:p>
                      <a:pPr algn="ctr" fontAlgn="ctr"/>
                      <a:r>
                        <a:rPr lang="en-US" altLang="ja-JP" sz="1600" b="0" i="0" u="none" strike="noStrike" dirty="0">
                          <a:solidFill>
                            <a:srgbClr val="000000"/>
                          </a:solidFill>
                          <a:effectLst/>
                          <a:latin typeface="游ゴシック" panose="020B0400000000000000" pitchFamily="50" charset="-128"/>
                          <a:ea typeface="游ゴシック" panose="020B0400000000000000" pitchFamily="50" charset="-128"/>
                        </a:rPr>
                        <a:t>28</a:t>
                      </a:r>
                    </a:p>
                  </a:txBody>
                  <a:tcPr marL="9525" marR="9525" marT="9525" marB="0" anchor="ctr">
                    <a:solidFill>
                      <a:schemeClr val="accent5">
                        <a:lumMod val="20000"/>
                        <a:lumOff val="80000"/>
                      </a:schemeClr>
                    </a:solidFill>
                  </a:tcPr>
                </a:tc>
                <a:tc>
                  <a:txBody>
                    <a:bodyPr/>
                    <a:lstStyle/>
                    <a:p>
                      <a:pPr algn="ctr" fontAlgn="ctr"/>
                      <a:r>
                        <a:rPr lang="en-US" altLang="ja-JP" sz="1600" u="none" strike="noStrike" dirty="0">
                          <a:effectLst/>
                        </a:rPr>
                        <a:t>26</a:t>
                      </a:r>
                      <a:endParaRPr lang="en-US" altLang="ja-JP" sz="1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solidFill>
                      <a:schemeClr val="accent5">
                        <a:lumMod val="20000"/>
                        <a:lumOff val="80000"/>
                      </a:schemeClr>
                    </a:solidFill>
                  </a:tcPr>
                </a:tc>
                <a:tc>
                  <a:txBody>
                    <a:bodyPr/>
                    <a:lstStyle/>
                    <a:p>
                      <a:pPr algn="ctr" fontAlgn="ctr"/>
                      <a:r>
                        <a:rPr lang="en-US" altLang="ja-JP" sz="1600" u="none" strike="noStrike" dirty="0">
                          <a:effectLst/>
                        </a:rPr>
                        <a:t>32</a:t>
                      </a:r>
                      <a:endParaRPr lang="en-US" altLang="ja-JP" sz="1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solidFill>
                      <a:schemeClr val="accent5">
                        <a:lumMod val="20000"/>
                        <a:lumOff val="80000"/>
                      </a:schemeClr>
                    </a:solidFill>
                  </a:tcPr>
                </a:tc>
                <a:tc>
                  <a:txBody>
                    <a:bodyPr/>
                    <a:lstStyle/>
                    <a:p>
                      <a:pPr algn="ctr" fontAlgn="ctr"/>
                      <a:r>
                        <a:rPr lang="en-US" altLang="ja-JP" sz="1600" u="none" strike="noStrike" dirty="0">
                          <a:effectLst/>
                        </a:rPr>
                        <a:t>25</a:t>
                      </a:r>
                      <a:endParaRPr lang="en-US" altLang="ja-JP" sz="1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solidFill>
                      <a:schemeClr val="accent5">
                        <a:lumMod val="20000"/>
                        <a:lumOff val="80000"/>
                      </a:schemeClr>
                    </a:solidFill>
                  </a:tcPr>
                </a:tc>
                <a:extLst>
                  <a:ext uri="{0D108BD9-81ED-4DB2-BD59-A6C34878D82A}">
                    <a16:rowId xmlns:a16="http://schemas.microsoft.com/office/drawing/2014/main" val="3707967383"/>
                  </a:ext>
                </a:extLst>
              </a:tr>
              <a:tr h="451049">
                <a:tc>
                  <a:txBody>
                    <a:bodyPr/>
                    <a:lstStyle/>
                    <a:p>
                      <a:pPr algn="ctr" fontAlgn="ctr"/>
                      <a:r>
                        <a:rPr lang="ja-JP" altLang="en-US" sz="1600" u="none" strike="noStrike" dirty="0">
                          <a:effectLst/>
                        </a:rPr>
                        <a:t>最大の遅延</a:t>
                      </a:r>
                      <a:endParaRPr lang="en-US" altLang="ja-JP" sz="1600" u="none" strike="noStrike" dirty="0">
                        <a:effectLst/>
                      </a:endParaRPr>
                    </a:p>
                    <a:p>
                      <a:pPr algn="ctr" fontAlgn="ctr"/>
                      <a:r>
                        <a:rPr lang="ja-JP" altLang="en-US" sz="1600" u="none" strike="noStrike" dirty="0">
                          <a:effectLst/>
                        </a:rPr>
                        <a:t>時間差</a:t>
                      </a:r>
                      <a:r>
                        <a:rPr lang="en-US" altLang="ja-JP" sz="1600" u="none" strike="noStrike" dirty="0">
                          <a:effectLst/>
                        </a:rPr>
                        <a:t>[ns]</a:t>
                      </a:r>
                      <a:endParaRPr lang="en-US" altLang="ja-JP" sz="1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solidFill>
                      <a:schemeClr val="accent5">
                        <a:lumMod val="20000"/>
                        <a:lumOff val="80000"/>
                      </a:schemeClr>
                    </a:solidFill>
                  </a:tcPr>
                </a:tc>
                <a:tc>
                  <a:txBody>
                    <a:bodyPr/>
                    <a:lstStyle/>
                    <a:p>
                      <a:pPr algn="ctr" fontAlgn="ctr"/>
                      <a:r>
                        <a:rPr lang="en-US" altLang="ja-JP" sz="1600" b="0" i="0" u="none" strike="noStrike" dirty="0">
                          <a:solidFill>
                            <a:srgbClr val="000000"/>
                          </a:solidFill>
                          <a:effectLst/>
                          <a:latin typeface="游ゴシック" panose="020B0400000000000000" pitchFamily="50" charset="-128"/>
                          <a:ea typeface="游ゴシック" panose="020B0400000000000000" pitchFamily="50" charset="-128"/>
                        </a:rPr>
                        <a:t>13.9</a:t>
                      </a:r>
                    </a:p>
                  </a:txBody>
                  <a:tcPr marL="9525" marR="9525" marT="9525" marB="0" anchor="ctr">
                    <a:solidFill>
                      <a:schemeClr val="accent5">
                        <a:lumMod val="20000"/>
                        <a:lumOff val="80000"/>
                      </a:schemeClr>
                    </a:solidFill>
                  </a:tcPr>
                </a:tc>
                <a:tc>
                  <a:txBody>
                    <a:bodyPr/>
                    <a:lstStyle/>
                    <a:p>
                      <a:pPr algn="ctr" fontAlgn="ctr"/>
                      <a:r>
                        <a:rPr lang="en-US" altLang="ja-JP" sz="1600" b="0" i="0" u="none" strike="noStrike" dirty="0">
                          <a:solidFill>
                            <a:srgbClr val="000000"/>
                          </a:solidFill>
                          <a:effectLst/>
                          <a:latin typeface="游ゴシック" panose="020B0400000000000000" pitchFamily="50" charset="-128"/>
                          <a:ea typeface="游ゴシック" panose="020B0400000000000000" pitchFamily="50" charset="-128"/>
                        </a:rPr>
                        <a:t>15.2</a:t>
                      </a:r>
                    </a:p>
                  </a:txBody>
                  <a:tcPr marL="9525" marR="9525" marT="9525" marB="0" anchor="ctr">
                    <a:solidFill>
                      <a:schemeClr val="accent5">
                        <a:lumMod val="20000"/>
                        <a:lumOff val="80000"/>
                      </a:schemeClr>
                    </a:solidFill>
                  </a:tcPr>
                </a:tc>
                <a:tc>
                  <a:txBody>
                    <a:bodyPr/>
                    <a:lstStyle/>
                    <a:p>
                      <a:pPr algn="ctr" fontAlgn="ctr"/>
                      <a:r>
                        <a:rPr lang="en-US" altLang="ja-JP" sz="1600" b="0" i="0" u="none" strike="noStrike" dirty="0">
                          <a:solidFill>
                            <a:srgbClr val="000000"/>
                          </a:solidFill>
                          <a:effectLst/>
                          <a:latin typeface="游ゴシック" panose="020B0400000000000000" pitchFamily="50" charset="-128"/>
                          <a:ea typeface="游ゴシック" panose="020B0400000000000000" pitchFamily="50" charset="-128"/>
                        </a:rPr>
                        <a:t>12.7</a:t>
                      </a:r>
                    </a:p>
                  </a:txBody>
                  <a:tcPr marL="9525" marR="9525" marT="9525" marB="0" anchor="ctr">
                    <a:solidFill>
                      <a:schemeClr val="accent5">
                        <a:lumMod val="20000"/>
                        <a:lumOff val="80000"/>
                      </a:schemeClr>
                    </a:solidFill>
                  </a:tcPr>
                </a:tc>
                <a:tc>
                  <a:txBody>
                    <a:bodyPr/>
                    <a:lstStyle/>
                    <a:p>
                      <a:pPr algn="ctr" fontAlgn="ctr"/>
                      <a:r>
                        <a:rPr lang="en-US" altLang="ja-JP" sz="1600" b="0" i="0" u="none" strike="noStrike" dirty="0">
                          <a:solidFill>
                            <a:srgbClr val="000000"/>
                          </a:solidFill>
                          <a:effectLst/>
                          <a:latin typeface="游ゴシック" panose="020B0400000000000000" pitchFamily="50" charset="-128"/>
                          <a:ea typeface="游ゴシック" panose="020B0400000000000000" pitchFamily="50" charset="-128"/>
                        </a:rPr>
                        <a:t>12.5</a:t>
                      </a:r>
                    </a:p>
                  </a:txBody>
                  <a:tcPr marL="9525" marR="9525" marT="9525" marB="0" anchor="ctr">
                    <a:solidFill>
                      <a:schemeClr val="accent5">
                        <a:lumMod val="20000"/>
                        <a:lumOff val="80000"/>
                      </a:schemeClr>
                    </a:solidFill>
                  </a:tcPr>
                </a:tc>
                <a:extLst>
                  <a:ext uri="{0D108BD9-81ED-4DB2-BD59-A6C34878D82A}">
                    <a16:rowId xmlns:a16="http://schemas.microsoft.com/office/drawing/2014/main" val="1392479533"/>
                  </a:ext>
                </a:extLst>
              </a:tr>
            </a:tbl>
          </a:graphicData>
        </a:graphic>
      </p:graphicFrame>
    </p:spTree>
    <p:extLst>
      <p:ext uri="{BB962C8B-B14F-4D97-AF65-F5344CB8AC3E}">
        <p14:creationId xmlns:p14="http://schemas.microsoft.com/office/powerpoint/2010/main" val="3327413934"/>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7990</TotalTime>
  <Words>2270</Words>
  <Application>Microsoft Office PowerPoint</Application>
  <PresentationFormat>画面に合わせる (4:3)</PresentationFormat>
  <Paragraphs>377</Paragraphs>
  <Slides>27</Slides>
  <Notes>0</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27</vt:i4>
      </vt:variant>
    </vt:vector>
  </HeadingPairs>
  <TitlesOfParts>
    <vt:vector size="36" baseType="lpstr">
      <vt:lpstr>游ゴシック</vt:lpstr>
      <vt:lpstr>Arial</vt:lpstr>
      <vt:lpstr>Calibri</vt:lpstr>
      <vt:lpstr>Calibri Light</vt:lpstr>
      <vt:lpstr>Cambria Math</vt:lpstr>
      <vt:lpstr>Roboto</vt:lpstr>
      <vt:lpstr>Times New Roman</vt:lpstr>
      <vt:lpstr>Wingdings</vt:lpstr>
      <vt:lpstr>Office テーマ</vt:lpstr>
      <vt:lpstr>HL-LHC ATLAS実験に向けた ピクセルモジュールの信号遅延時間の測定 およびそれを考慮した閾値の測定手法の確立</vt:lpstr>
      <vt:lpstr>ATLAS検出器の増強</vt:lpstr>
      <vt:lpstr>ピクセル検出器</vt:lpstr>
      <vt:lpstr>ヒットの判定</vt:lpstr>
      <vt:lpstr>In-time閾値の定義</vt:lpstr>
      <vt:lpstr>In-time閾値の測定手法</vt:lpstr>
      <vt:lpstr>評価対象とセットアップ</vt:lpstr>
      <vt:lpstr>トリガータイミングの最適化の手法</vt:lpstr>
      <vt:lpstr>遅延時間の測定結果（未照射モジュール）</vt:lpstr>
      <vt:lpstr>遅延時間の位置依存性の原因</vt:lpstr>
      <vt:lpstr>遅延時間の測定結果（照射後モジュール）</vt:lpstr>
      <vt:lpstr>In-time閾値の測定結果</vt:lpstr>
      <vt:lpstr>検出効率に与える影響</vt:lpstr>
      <vt:lpstr>まとめ</vt:lpstr>
      <vt:lpstr>検出効率に与える影響の考察</vt:lpstr>
      <vt:lpstr>検出効率に与える影響の考察</vt:lpstr>
      <vt:lpstr>検出効率に与える影響の考察</vt:lpstr>
      <vt:lpstr>荷電粒子のシリコン中のエネルギー損失</vt:lpstr>
      <vt:lpstr>Intime閾値の評価手法</vt:lpstr>
      <vt:lpstr>PowerPoint プレゼンテーション</vt:lpstr>
      <vt:lpstr>測定タイミングの関係</vt:lpstr>
      <vt:lpstr>クラスターサイズ</vt:lpstr>
      <vt:lpstr>検出効率に与える影響</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Taisei</dc:creator>
  <cp:lastModifiedBy>Taisei</cp:lastModifiedBy>
  <cp:revision>2019</cp:revision>
  <dcterms:created xsi:type="dcterms:W3CDTF">2022-12-22T07:23:41Z</dcterms:created>
  <dcterms:modified xsi:type="dcterms:W3CDTF">2023-03-16T04:41:32Z</dcterms:modified>
</cp:coreProperties>
</file>