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3"/>
  </p:notesMasterIdLst>
  <p:sldIdLst>
    <p:sldId id="537" r:id="rId2"/>
    <p:sldId id="538" r:id="rId3"/>
    <p:sldId id="540" r:id="rId4"/>
    <p:sldId id="541" r:id="rId5"/>
    <p:sldId id="543" r:id="rId6"/>
    <p:sldId id="539" r:id="rId7"/>
    <p:sldId id="534" r:id="rId8"/>
    <p:sldId id="545" r:id="rId9"/>
    <p:sldId id="550" r:id="rId10"/>
    <p:sldId id="535" r:id="rId11"/>
    <p:sldId id="547" r:id="rId12"/>
    <p:sldId id="536" r:id="rId13"/>
    <p:sldId id="548" r:id="rId14"/>
    <p:sldId id="542" r:id="rId15"/>
    <p:sldId id="549" r:id="rId16"/>
    <p:sldId id="544" r:id="rId17"/>
    <p:sldId id="551" r:id="rId18"/>
    <p:sldId id="546" r:id="rId19"/>
    <p:sldId id="553" r:id="rId20"/>
    <p:sldId id="552" r:id="rId21"/>
    <p:sldId id="55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met Mathieu" initials="OM" lastIdx="1" clrIdx="0">
    <p:extLst>
      <p:ext uri="{19B8F6BF-5375-455C-9EA6-DF929625EA0E}">
        <p15:presenceInfo xmlns:p15="http://schemas.microsoft.com/office/powerpoint/2012/main" userId="0400952d450a93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3399"/>
    <a:srgbClr val="1D50A1"/>
    <a:srgbClr val="FF9F9F"/>
    <a:srgbClr val="6C9BD2"/>
    <a:srgbClr val="DD6430"/>
    <a:srgbClr val="D17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5798" autoAdjust="0"/>
  </p:normalViewPr>
  <p:slideViewPr>
    <p:cSldViewPr snapToGrid="0">
      <p:cViewPr varScale="1">
        <p:scale>
          <a:sx n="108" d="100"/>
          <a:sy n="108" d="100"/>
        </p:scale>
        <p:origin x="5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06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2FD1B-8103-4D2E-B2B8-F6B4FA21BB42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8FCD5-2B77-4CDA-9A16-0E7825A18A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65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dirty="0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3AEF057-80C9-4608-B16D-388BCDBF4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F9F536-F701-4951-BCB9-6C6F94FDF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B8B18CA-0BB9-4C11-BF9E-AD2979E62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ED926A-4B86-45C7-B292-8D89BE092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9E0886-86FC-4A2D-A295-309F62C0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A78908A-8004-4403-ADBD-423D01A47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05B2F29-7078-F6E1-06DC-72BF6AF5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9541" y="0"/>
            <a:ext cx="2772459" cy="1343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F8CB5E-D785-4338-8700-86D88E800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808530-7C9C-4EE1-9130-912439B44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BA6A365-E806-4BEE-82EA-4E4EAD38C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01" y="291210"/>
            <a:ext cx="7699768" cy="1215114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69" y="1595832"/>
            <a:ext cx="11397795" cy="4671010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6C49D2-B768-45B5-82C7-5783C3554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1806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6915AD-03D4-4732-A51D-2978E46F1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2989" y="6356350"/>
            <a:ext cx="6029912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466798-AB9E-42BB-BF1D-95A152C5A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154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5C4ACF4-1613-64C2-B82C-7BE891087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9541" y="0"/>
            <a:ext cx="2772459" cy="1343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D50A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D50A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538FC61-1EC9-4BC0-A5D1-AF31EE230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7A3908-8832-4F58-86EA-72FE4C34F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24C1486-B79E-4E04-8D5A-CA37ED002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11BF845-8429-277D-A56A-2417FA247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9541" y="0"/>
            <a:ext cx="2772459" cy="1343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A9C7CC5-3D7C-45D3-9C90-A2A87E645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24FF08C-28BB-4C24-A1FB-6BBBBBCC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B9DE162-3E60-4AF4-915B-2985FF3C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188FB6D-2A05-F926-3ADA-C0A49A317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9541" y="0"/>
            <a:ext cx="2772459" cy="1343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50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50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25264B7-E440-49D2-AF5C-8A699A8F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CC2BF5-011F-4586-80B8-15AD6530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D4E5174-E206-4BD1-957B-D1A1DB85A39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125900C-6FA3-169F-356C-755AC1ABA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9541" y="0"/>
            <a:ext cx="2772459" cy="1343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ABBF98-260C-4D92-85B5-9BAB7F2BF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9320617-6FE9-49B6-AD8B-DA3E5F868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D622247-6132-4697-A5EC-41A768481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13EB846-5004-10E9-CB2F-AF141B22D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9541" y="0"/>
            <a:ext cx="2772459" cy="1343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D31073-5F42-4238-AA33-E5C65276C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61B24D-50D9-4742-9103-E7C6414E2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D217AB-9441-4952-A158-3F3CE317D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DD8C1D-DBD0-EB4D-A5A2-71CB9F6F7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9541" y="0"/>
            <a:ext cx="2772459" cy="1343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D50A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1D50A1"/>
                </a:solidFill>
              </a:defRPr>
            </a:lvl1pPr>
            <a:lvl2pPr>
              <a:defRPr sz="2800">
                <a:solidFill>
                  <a:srgbClr val="1D50A1"/>
                </a:solidFill>
              </a:defRPr>
            </a:lvl2pPr>
            <a:lvl3pPr>
              <a:defRPr sz="2400">
                <a:solidFill>
                  <a:srgbClr val="1D50A1"/>
                </a:solidFill>
              </a:defRPr>
            </a:lvl3pPr>
            <a:lvl4pPr>
              <a:defRPr sz="2000">
                <a:solidFill>
                  <a:srgbClr val="1D50A1"/>
                </a:solidFill>
              </a:defRPr>
            </a:lvl4pPr>
            <a:lvl5pPr>
              <a:defRPr sz="2000">
                <a:solidFill>
                  <a:srgbClr val="1D50A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D50A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11678FC-6856-4C4E-B397-A83FE2A90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AC7561-7E46-405F-8D17-988C4A9A9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402911D-65C7-45CA-9394-6C0A7DFD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57DEDA-7CD5-6D3B-EFC7-1A8C5A56A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9541" y="0"/>
            <a:ext cx="2772459" cy="1343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D50A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1D50A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D50A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CEC779B-132A-4582-9A57-F94B7E99C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4C56F00-6750-49DC-A495-CB6B4C806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C9C7A72-4BD9-4688-85A7-DD13DF0E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4862599-7C55-4C8A-EDC2-DF1A866E6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9541" y="0"/>
            <a:ext cx="2772459" cy="134302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>
            <a:extLst>
              <a:ext uri="{FF2B5EF4-FFF2-40B4-BE49-F238E27FC236}">
                <a16:creationId xmlns:a16="http://schemas.microsoft.com/office/drawing/2014/main" id="{EB3F14AC-D5E0-6C7A-66BC-CE5889561B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7848236" flipH="1">
            <a:off x="11060575" y="6000719"/>
            <a:ext cx="830976" cy="11818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101" y="136525"/>
            <a:ext cx="7699768" cy="1173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226" y="177064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5A1D9F0-4713-4456-BC8D-0DB8675FE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1806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309B28-2831-43AB-8C00-31958F2C3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2988" y="6356350"/>
            <a:ext cx="6100951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78F6E2C-DC1E-4AD1-8983-AAD2AFBF1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9266" y="6356349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785165F-6615-A869-47CC-3151F861558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3825704">
            <a:off x="350065" y="5901647"/>
            <a:ext cx="804302" cy="13020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200" kern="1200">
          <a:solidFill>
            <a:srgbClr val="1D50A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rgbClr val="1D50A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rgbClr val="1D50A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rgbClr val="1D50A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rgbClr val="1D50A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rgbClr val="1D50A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F7D006-843B-A934-61DE-A1456AB073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400" dirty="0">
                <a:solidFill>
                  <a:srgbClr val="1D50A1"/>
                </a:solidFill>
              </a:rPr>
              <a:t>PIKACHU</a:t>
            </a:r>
            <a:r>
              <a:rPr kumimoji="1" lang="ja-JP" altLang="en-US" sz="4400" dirty="0">
                <a:solidFill>
                  <a:srgbClr val="1D50A1"/>
                </a:solidFill>
              </a:rPr>
              <a:t>実験に用いる</a:t>
            </a:r>
            <a:br>
              <a:rPr kumimoji="1" lang="en-US" altLang="ja-JP" sz="4400" dirty="0">
                <a:solidFill>
                  <a:srgbClr val="1D50A1"/>
                </a:solidFill>
              </a:rPr>
            </a:br>
            <a:r>
              <a:rPr kumimoji="1" lang="ja-JP" altLang="en-US" sz="4400" dirty="0">
                <a:solidFill>
                  <a:srgbClr val="1D50A1"/>
                </a:solidFill>
              </a:rPr>
              <a:t>結晶内バックグラウンドの評価</a:t>
            </a:r>
            <a:endParaRPr kumimoji="1" lang="en-US" altLang="ja-JP" sz="4400" dirty="0">
              <a:solidFill>
                <a:srgbClr val="1D50A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C7EEDF9-C931-0F07-7736-A30E3F34B0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1D50A1"/>
                </a:solidFill>
              </a:rPr>
              <a:t>2023/3/17 </a:t>
            </a:r>
            <a:r>
              <a:rPr kumimoji="1" lang="en-US" altLang="ja-JP" dirty="0" err="1">
                <a:solidFill>
                  <a:srgbClr val="1D50A1"/>
                </a:solidFill>
              </a:rPr>
              <a:t>TCHoU</a:t>
            </a:r>
            <a:r>
              <a:rPr kumimoji="1" lang="en-US" altLang="ja-JP" dirty="0">
                <a:solidFill>
                  <a:srgbClr val="1D50A1"/>
                </a:solidFill>
              </a:rPr>
              <a:t> </a:t>
            </a:r>
            <a:r>
              <a:rPr kumimoji="1" lang="ja-JP" altLang="en-US" dirty="0">
                <a:solidFill>
                  <a:srgbClr val="1D50A1"/>
                </a:solidFill>
              </a:rPr>
              <a:t>素粒子ワークショップ</a:t>
            </a:r>
            <a:r>
              <a:rPr kumimoji="1" lang="en-US" altLang="ja-JP" dirty="0">
                <a:solidFill>
                  <a:srgbClr val="1D50A1"/>
                </a:solidFill>
              </a:rPr>
              <a:t> </a:t>
            </a:r>
            <a:br>
              <a:rPr kumimoji="1" lang="en-US" altLang="ja-JP" dirty="0">
                <a:solidFill>
                  <a:srgbClr val="1D50A1"/>
                </a:solidFill>
              </a:rPr>
            </a:br>
            <a:r>
              <a:rPr kumimoji="1" lang="ja-JP" altLang="en-US" dirty="0">
                <a:solidFill>
                  <a:srgbClr val="1D50A1"/>
                </a:solidFill>
              </a:rPr>
              <a:t>筑波大学　</a:t>
            </a:r>
            <a:r>
              <a:rPr lang="ja-JP" altLang="en-US" dirty="0">
                <a:solidFill>
                  <a:srgbClr val="1D50A1"/>
                </a:solidFill>
              </a:rPr>
              <a:t>髙橋</a:t>
            </a:r>
            <a:r>
              <a:rPr kumimoji="1" lang="ja-JP" altLang="en-US" dirty="0">
                <a:solidFill>
                  <a:srgbClr val="1D50A1"/>
                </a:solidFill>
              </a:rPr>
              <a:t>光太郎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210804A-85AD-933F-8F36-D46216E60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860" y="4218317"/>
            <a:ext cx="4387234" cy="26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3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BDB8-CAC0-4B5A-AD07-9A7C5A1D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BG</a:t>
            </a:r>
            <a:r>
              <a:rPr lang="ja-JP" altLang="en-US" dirty="0"/>
              <a:t>モデル</a:t>
            </a:r>
            <a:r>
              <a:rPr lang="en-US" altLang="ja-JP" dirty="0"/>
              <a:t> : U/Th</a:t>
            </a:r>
            <a:r>
              <a:rPr lang="ja-JP" altLang="en-US" dirty="0"/>
              <a:t>不純物量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55E9-E644-411B-8FC0-08F49EA4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61299"/>
            <a:ext cx="11039476" cy="2513762"/>
          </a:xfrm>
        </p:spPr>
        <p:txBody>
          <a:bodyPr>
            <a:noAutofit/>
          </a:bodyPr>
          <a:lstStyle/>
          <a:p>
            <a:r>
              <a:rPr lang="en-US" altLang="ja-JP" sz="2000" dirty="0">
                <a:latin typeface="+mn-ea"/>
              </a:rPr>
              <a:t>α</a:t>
            </a:r>
            <a:r>
              <a:rPr lang="ja-JP" altLang="en-US" sz="2000" dirty="0">
                <a:latin typeface="+mn-ea"/>
              </a:rPr>
              <a:t>線は</a:t>
            </a:r>
            <a:r>
              <a:rPr lang="ja-JP" altLang="en-US" sz="2000" b="1" dirty="0">
                <a:latin typeface="+mn-ea"/>
              </a:rPr>
              <a:t>すべて内部不純物</a:t>
            </a:r>
            <a:r>
              <a:rPr lang="en-US" altLang="ja-JP" sz="2000" b="1" dirty="0">
                <a:latin typeface="+mn-ea"/>
              </a:rPr>
              <a:t>(U/Th)</a:t>
            </a:r>
            <a:r>
              <a:rPr lang="ja-JP" altLang="en-US" sz="2000" b="1" dirty="0">
                <a:latin typeface="+mn-ea"/>
              </a:rPr>
              <a:t>由来のスペクトル</a:t>
            </a:r>
            <a:endParaRPr lang="en-US" altLang="ja-JP" sz="2000" b="1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妥当な</a:t>
            </a:r>
            <a:r>
              <a:rPr lang="en-US" altLang="ja-JP" sz="2000" dirty="0">
                <a:latin typeface="+mn-ea"/>
              </a:rPr>
              <a:t>U/Th</a:t>
            </a:r>
            <a:r>
              <a:rPr lang="ja-JP" altLang="en-US" sz="2000" dirty="0">
                <a:latin typeface="+mn-ea"/>
              </a:rPr>
              <a:t>由来の</a:t>
            </a:r>
            <a:r>
              <a:rPr lang="en-US" altLang="ja-JP" sz="2000" dirty="0">
                <a:latin typeface="+mn-ea"/>
              </a:rPr>
              <a:t>BG</a:t>
            </a:r>
            <a:r>
              <a:rPr lang="ja-JP" altLang="en-US" sz="2000" dirty="0">
                <a:latin typeface="+mn-ea"/>
              </a:rPr>
              <a:t>モデルを作成</a:t>
            </a:r>
            <a:r>
              <a:rPr lang="ja-JP" altLang="en-US" sz="2000" b="1" dirty="0">
                <a:latin typeface="+mn-ea"/>
              </a:rPr>
              <a:t>⇒</a:t>
            </a:r>
            <a:r>
              <a:rPr lang="ja-JP" altLang="en-US" sz="2000" b="1" dirty="0">
                <a:solidFill>
                  <a:srgbClr val="C00000"/>
                </a:solidFill>
                <a:latin typeface="+mn-ea"/>
              </a:rPr>
              <a:t>結晶内部の</a:t>
            </a:r>
            <a:r>
              <a:rPr lang="en-US" altLang="ja-JP" sz="2000" b="1" dirty="0">
                <a:solidFill>
                  <a:srgbClr val="C00000"/>
                </a:solidFill>
                <a:latin typeface="+mn-ea"/>
              </a:rPr>
              <a:t>U/Th</a:t>
            </a:r>
            <a:r>
              <a:rPr lang="ja-JP" altLang="en-US" sz="2000" b="1" dirty="0">
                <a:solidFill>
                  <a:srgbClr val="C00000"/>
                </a:solidFill>
                <a:latin typeface="+mn-ea"/>
              </a:rPr>
              <a:t>不純物量を求めた</a:t>
            </a:r>
            <a:endParaRPr lang="en-US" altLang="ja-JP" sz="2000" dirty="0">
              <a:latin typeface="+mn-ea"/>
            </a:endParaRPr>
          </a:p>
          <a:p>
            <a:pPr lvl="1"/>
            <a:r>
              <a:rPr lang="ja-JP" altLang="en-US" sz="1800" dirty="0">
                <a:latin typeface="+mn-ea"/>
              </a:rPr>
              <a:t>原料</a:t>
            </a:r>
            <a:r>
              <a:rPr lang="en-US" altLang="ja-JP" sz="1800" dirty="0">
                <a:latin typeface="+mn-ea"/>
              </a:rPr>
              <a:t>(Gd2O3)</a:t>
            </a:r>
            <a:r>
              <a:rPr lang="ja-JP" altLang="en-US" sz="1800" dirty="0">
                <a:latin typeface="+mn-ea"/>
              </a:rPr>
              <a:t>測定結果と不純物の割合が桁で一致</a:t>
            </a:r>
            <a:endParaRPr lang="en-US" altLang="ja-JP" sz="1800" dirty="0">
              <a:latin typeface="+mn-ea"/>
            </a:endParaRPr>
          </a:p>
          <a:p>
            <a:pPr lvl="1"/>
            <a:r>
              <a:rPr lang="en-US" altLang="ja-JP" sz="1800" dirty="0">
                <a:latin typeface="+mn-ea"/>
              </a:rPr>
              <a:t>Fitting</a:t>
            </a:r>
            <a:r>
              <a:rPr lang="ja-JP" altLang="en-US" sz="1800" dirty="0">
                <a:latin typeface="+mn-ea"/>
              </a:rPr>
              <a:t>曲線が測定結果をよく再現</a:t>
            </a:r>
            <a:endParaRPr lang="en-US" altLang="ja-JP" sz="1800" dirty="0">
              <a:latin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8" name="図 7" descr="グラフィカル ユーザー インターフェイス, グラフ, ヒストグラム&#10;&#10;自動的に生成された説明">
            <a:extLst>
              <a:ext uri="{FF2B5EF4-FFF2-40B4-BE49-F238E27FC236}">
                <a16:creationId xmlns:a16="http://schemas.microsoft.com/office/drawing/2014/main" id="{A6A2CF1B-D006-1AE4-6EBE-B13DCE298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3205821" y="2378067"/>
            <a:ext cx="9000000" cy="4500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74AA41-7219-A4D0-224E-9206B9C174C4}"/>
              </a:ext>
            </a:extLst>
          </p:cNvPr>
          <p:cNvSpPr txBox="1"/>
          <p:nvPr/>
        </p:nvSpPr>
        <p:spPr>
          <a:xfrm>
            <a:off x="7715346" y="501142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1D50A1"/>
                </a:solidFill>
              </a:rPr>
              <a:t>測定データ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7A650A5-C1A6-495C-9035-C5C21F121180}"/>
              </a:ext>
            </a:extLst>
          </p:cNvPr>
          <p:cNvSpPr txBox="1"/>
          <p:nvPr/>
        </p:nvSpPr>
        <p:spPr>
          <a:xfrm>
            <a:off x="5750544" y="3662172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2"/>
                </a:solidFill>
              </a:rPr>
              <a:t>Fitting</a:t>
            </a:r>
            <a:r>
              <a:rPr kumimoji="1" lang="ja-JP" altLang="en-US" b="1" dirty="0">
                <a:solidFill>
                  <a:schemeClr val="accent2"/>
                </a:solidFill>
              </a:rPr>
              <a:t>結果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FE78E869-B3FA-2F9C-D6A5-C08680A279B6}"/>
              </a:ext>
            </a:extLst>
          </p:cNvPr>
          <p:cNvCxnSpPr>
            <a:cxnSpLocks/>
          </p:cNvCxnSpPr>
          <p:nvPr/>
        </p:nvCxnSpPr>
        <p:spPr>
          <a:xfrm>
            <a:off x="4212703" y="5708978"/>
            <a:ext cx="548730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C4A4320-74F6-9A1B-B0C3-F60595528CBD}"/>
              </a:ext>
            </a:extLst>
          </p:cNvPr>
          <p:cNvSpPr txBox="1"/>
          <p:nvPr/>
        </p:nvSpPr>
        <p:spPr>
          <a:xfrm>
            <a:off x="4780804" y="2786649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Fitting </a:t>
            </a:r>
            <a:r>
              <a:rPr kumimoji="1" lang="ja-JP" altLang="en-US" sz="1600" b="1" dirty="0"/>
              <a:t>範囲</a:t>
            </a:r>
            <a:r>
              <a:rPr kumimoji="1" lang="en-US" altLang="ja-JP" sz="1600" b="1" dirty="0"/>
              <a:t>(α)</a:t>
            </a:r>
            <a:r>
              <a:rPr kumimoji="1" lang="ja-JP" altLang="en-US" sz="1600" b="1" dirty="0"/>
              <a:t>：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　　消光補正の</a:t>
            </a:r>
            <a:r>
              <a:rPr kumimoji="1" lang="en-US" altLang="ja-JP" sz="1600" b="1" dirty="0"/>
              <a:t>Fitting</a:t>
            </a:r>
            <a:r>
              <a:rPr kumimoji="1" lang="ja-JP" altLang="en-US" sz="1600" b="1" dirty="0"/>
              <a:t>曲線範囲内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164C4FD9-426E-EA76-7169-1933BF5B7EDA}"/>
              </a:ext>
            </a:extLst>
          </p:cNvPr>
          <p:cNvCxnSpPr>
            <a:cxnSpLocks/>
          </p:cNvCxnSpPr>
          <p:nvPr/>
        </p:nvCxnSpPr>
        <p:spPr>
          <a:xfrm>
            <a:off x="7626547" y="5876111"/>
            <a:ext cx="4223331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9763FC9-A0AB-54F9-E67B-92B2BEBA38CD}"/>
              </a:ext>
            </a:extLst>
          </p:cNvPr>
          <p:cNvSpPr txBox="1"/>
          <p:nvPr/>
        </p:nvSpPr>
        <p:spPr>
          <a:xfrm>
            <a:off x="8060869" y="5877272"/>
            <a:ext cx="3368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連続崩壊：</a:t>
            </a:r>
            <a:r>
              <a:rPr kumimoji="1" lang="en-US" altLang="ja-JP" sz="1600" b="1" baseline="30000" dirty="0">
                <a:solidFill>
                  <a:schemeClr val="accent1">
                    <a:lumMod val="75000"/>
                  </a:schemeClr>
                </a:solidFill>
              </a:rPr>
              <a:t>212</a:t>
            </a:r>
            <a:r>
              <a:rPr kumimoji="1" lang="en-US" altLang="ja-JP" sz="1600" b="1" dirty="0">
                <a:solidFill>
                  <a:schemeClr val="accent1">
                    <a:lumMod val="75000"/>
                  </a:schemeClr>
                </a:solidFill>
              </a:rPr>
              <a:t>Bi</a:t>
            </a:r>
            <a:r>
              <a:rPr kumimoji="1"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→</a:t>
            </a:r>
            <a:r>
              <a:rPr kumimoji="1" lang="en-US" altLang="ja-JP" sz="1600" b="1" baseline="30000" dirty="0">
                <a:solidFill>
                  <a:schemeClr val="accent1">
                    <a:lumMod val="75000"/>
                  </a:schemeClr>
                </a:solidFill>
              </a:rPr>
              <a:t>212</a:t>
            </a:r>
            <a:r>
              <a:rPr kumimoji="1" lang="en-US" altLang="ja-JP" sz="1600" b="1" dirty="0">
                <a:solidFill>
                  <a:schemeClr val="accent1">
                    <a:lumMod val="75000"/>
                  </a:schemeClr>
                </a:solidFill>
              </a:rPr>
              <a:t>Po</a:t>
            </a:r>
            <a:r>
              <a:rPr kumimoji="1"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→</a:t>
            </a:r>
            <a:r>
              <a:rPr kumimoji="1" lang="en-US" altLang="ja-JP" sz="1600" b="1" baseline="30000" dirty="0">
                <a:solidFill>
                  <a:schemeClr val="accent1">
                    <a:lumMod val="75000"/>
                  </a:schemeClr>
                </a:solidFill>
              </a:rPr>
              <a:t>208</a:t>
            </a:r>
            <a:r>
              <a:rPr kumimoji="1" lang="en-US" altLang="ja-JP" sz="1600" b="1" dirty="0">
                <a:solidFill>
                  <a:schemeClr val="accent1">
                    <a:lumMod val="75000"/>
                  </a:schemeClr>
                </a:solidFill>
              </a:rPr>
              <a:t>Pb</a:t>
            </a:r>
            <a:r>
              <a:rPr kumimoji="1"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など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48DF404-BCCE-10B4-4D1C-E385939C12C7}"/>
              </a:ext>
            </a:extLst>
          </p:cNvPr>
          <p:cNvSpPr txBox="1"/>
          <p:nvPr/>
        </p:nvSpPr>
        <p:spPr>
          <a:xfrm>
            <a:off x="4068615" y="5809271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baseline="30000" dirty="0">
                <a:solidFill>
                  <a:schemeClr val="accent1">
                    <a:lumMod val="75000"/>
                  </a:schemeClr>
                </a:solidFill>
              </a:rPr>
              <a:t>152</a:t>
            </a:r>
            <a:r>
              <a:rPr kumimoji="1" lang="en-US" altLang="ja-JP" sz="1600" b="1" dirty="0">
                <a:solidFill>
                  <a:schemeClr val="accent1">
                    <a:lumMod val="75000"/>
                  </a:schemeClr>
                </a:solidFill>
              </a:rPr>
              <a:t>Gd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406360EF-8FA6-7C65-9A9B-530E229C11F4}"/>
              </a:ext>
            </a:extLst>
          </p:cNvPr>
          <p:cNvCxnSpPr>
            <a:cxnSpLocks/>
          </p:cNvCxnSpPr>
          <p:nvPr/>
        </p:nvCxnSpPr>
        <p:spPr>
          <a:xfrm>
            <a:off x="5079458" y="2614279"/>
            <a:ext cx="1966486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" name="図 39" descr="グラフィカル ユーザー インターフェイス, グラフ, ヒストグラム&#10;&#10;自動的に生成された説明">
            <a:extLst>
              <a:ext uri="{FF2B5EF4-FFF2-40B4-BE49-F238E27FC236}">
                <a16:creationId xmlns:a16="http://schemas.microsoft.com/office/drawing/2014/main" id="{27E78017-EEB6-9B7F-72A9-941226F5E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63" t="51853" r="2670" b="27299"/>
          <a:stretch/>
        </p:blipFill>
        <p:spPr>
          <a:xfrm>
            <a:off x="9934594" y="2559759"/>
            <a:ext cx="1998494" cy="2784046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F8C713F-42AC-6533-A8C4-6FAC554EC294}"/>
              </a:ext>
            </a:extLst>
          </p:cNvPr>
          <p:cNvSpPr txBox="1"/>
          <p:nvPr/>
        </p:nvSpPr>
        <p:spPr>
          <a:xfrm>
            <a:off x="7886712" y="2614279"/>
            <a:ext cx="25860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+mn-ea"/>
              </a:rPr>
              <a:t>χ</a:t>
            </a:r>
            <a:r>
              <a:rPr lang="en-US" altLang="ja-JP" sz="1800" baseline="30000" dirty="0">
                <a:latin typeface="+mn-ea"/>
              </a:rPr>
              <a:t>2</a:t>
            </a:r>
            <a:r>
              <a:rPr lang="en-US" altLang="ja-JP" sz="1800" dirty="0">
                <a:latin typeface="+mn-ea"/>
              </a:rPr>
              <a:t>/</a:t>
            </a:r>
            <a:r>
              <a:rPr lang="en-US" altLang="ja-JP" sz="1800" dirty="0" err="1">
                <a:latin typeface="+mn-ea"/>
              </a:rPr>
              <a:t>ndf</a:t>
            </a:r>
            <a:r>
              <a:rPr lang="en-US" altLang="ja-JP" sz="1800" dirty="0">
                <a:latin typeface="+mn-ea"/>
              </a:rPr>
              <a:t> = </a:t>
            </a:r>
            <a:r>
              <a:rPr lang="en-US" altLang="ja-JP" sz="2000" dirty="0">
                <a:latin typeface="Yu Gothic" panose="020B0400000000000000" pitchFamily="50" charset="-128"/>
                <a:ea typeface="Yu Gothic" panose="020B0400000000000000" pitchFamily="50" charset="-128"/>
              </a:rPr>
              <a:t>3845</a:t>
            </a:r>
            <a:r>
              <a:rPr lang="en-US" altLang="ja-JP" sz="2000" dirty="0">
                <a:effectLst/>
                <a:ea typeface="Yu Gothic" panose="020B0400000000000000" pitchFamily="50" charset="-128"/>
              </a:rPr>
              <a:t>/342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ED624F99-B1F9-BFB0-7D51-62A3D8D00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62292"/>
              </p:ext>
            </p:extLst>
          </p:nvPr>
        </p:nvGraphicFramePr>
        <p:xfrm>
          <a:off x="1987" y="4016831"/>
          <a:ext cx="3280247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247">
                  <a:extLst>
                    <a:ext uri="{9D8B030D-6E8A-4147-A177-3AD203B41FA5}">
                      <a16:colId xmlns:a16="http://schemas.microsoft.com/office/drawing/2014/main" val="223881179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618152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811409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effectLst/>
                        </a:rPr>
                        <a:t>原料測定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effectLst/>
                        </a:rPr>
                        <a:t>Fitting</a:t>
                      </a:r>
                      <a:endParaRPr kumimoji="1" lang="ja-JP" altLang="en-US" sz="1600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4988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baseline="30000" dirty="0"/>
                        <a:t>238</a:t>
                      </a:r>
                      <a:r>
                        <a:rPr kumimoji="1" lang="en-US" altLang="ja-JP" sz="1400" b="1" dirty="0"/>
                        <a:t>U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系列</a:t>
                      </a:r>
                      <a:r>
                        <a:rPr kumimoji="1" lang="ja-JP" altLang="en-US" sz="1400" b="1" dirty="0"/>
                        <a:t>上流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893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30000" dirty="0"/>
                        <a:t>238</a:t>
                      </a:r>
                      <a:r>
                        <a:rPr kumimoji="1" lang="en-US" altLang="ja-JP" sz="1400" b="1" dirty="0"/>
                        <a:t>U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系列下流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&lt;2.9e-3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8.5e-2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5085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30000" dirty="0"/>
                        <a:t>235</a:t>
                      </a:r>
                      <a:r>
                        <a:rPr kumimoji="1" lang="en-US" altLang="ja-JP" sz="1400" b="1" dirty="0"/>
                        <a:t>U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系列</a:t>
                      </a:r>
                      <a:r>
                        <a:rPr kumimoji="1" lang="ja-JP" altLang="en-US" sz="1400" b="1" dirty="0"/>
                        <a:t>下流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7.4e-2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9.8e-2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6510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30000" dirty="0">
                          <a:solidFill>
                            <a:schemeClr val="tx1"/>
                          </a:solidFill>
                        </a:rPr>
                        <a:t>232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系列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0.17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0.12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6858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30000" dirty="0"/>
                        <a:t>40</a:t>
                      </a:r>
                      <a:r>
                        <a:rPr kumimoji="1" lang="en-US" altLang="ja-JP" sz="1400" b="1" dirty="0"/>
                        <a:t>K(</a:t>
                      </a:r>
                      <a:r>
                        <a:rPr kumimoji="1" lang="ja-JP" altLang="en-US" sz="1400" b="1" dirty="0"/>
                        <a:t>内部</a:t>
                      </a:r>
                      <a:r>
                        <a:rPr kumimoji="1" lang="en-US" altLang="ja-JP" sz="1400" b="1" dirty="0"/>
                        <a:t>)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0.048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-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772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308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BDB8-CAC0-4B5A-AD07-9A7C5A1D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BG</a:t>
            </a:r>
            <a:r>
              <a:rPr lang="ja-JP" altLang="en-US" dirty="0"/>
              <a:t>モデル</a:t>
            </a:r>
            <a:r>
              <a:rPr lang="en-US" altLang="ja-JP" dirty="0"/>
              <a:t>: β</a:t>
            </a:r>
            <a:r>
              <a:rPr lang="ja-JP" altLang="en-US" dirty="0"/>
              <a:t>線</a:t>
            </a:r>
            <a:r>
              <a:rPr lang="en-US" altLang="ja-JP" dirty="0"/>
              <a:t>Fitting</a:t>
            </a:r>
            <a:r>
              <a:rPr lang="ja-JP" altLang="en-US" dirty="0"/>
              <a:t>結果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55E9-E644-411B-8FC0-08F49EA4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7202"/>
            <a:ext cx="9624165" cy="2513762"/>
          </a:xfrm>
        </p:spPr>
        <p:txBody>
          <a:bodyPr>
            <a:noAutofit/>
          </a:bodyPr>
          <a:lstStyle/>
          <a:p>
            <a:r>
              <a:rPr lang="en-US" altLang="ja-JP" sz="2000" dirty="0">
                <a:latin typeface="+mn-ea"/>
              </a:rPr>
              <a:t>β</a:t>
            </a:r>
            <a:r>
              <a:rPr lang="ja-JP" altLang="en-US" sz="2000" dirty="0">
                <a:latin typeface="+mn-ea"/>
              </a:rPr>
              <a:t>線</a:t>
            </a:r>
            <a:r>
              <a:rPr lang="en-US" altLang="ja-JP" sz="2000" dirty="0">
                <a:latin typeface="+mn-ea"/>
              </a:rPr>
              <a:t>(γ</a:t>
            </a:r>
            <a:r>
              <a:rPr lang="ja-JP" altLang="en-US" sz="2000" dirty="0">
                <a:latin typeface="+mn-ea"/>
              </a:rPr>
              <a:t>線</a:t>
            </a:r>
            <a:r>
              <a:rPr lang="en-US" altLang="ja-JP" sz="2000" dirty="0">
                <a:latin typeface="+mn-ea"/>
              </a:rPr>
              <a:t>)</a:t>
            </a:r>
            <a:r>
              <a:rPr lang="ja-JP" altLang="en-US" sz="2000" dirty="0">
                <a:latin typeface="+mn-ea"/>
              </a:rPr>
              <a:t>は内部不純物</a:t>
            </a:r>
            <a:r>
              <a:rPr lang="en-US" altLang="ja-JP" sz="2000" dirty="0">
                <a:latin typeface="+mn-ea"/>
              </a:rPr>
              <a:t>(U/Th</a:t>
            </a:r>
            <a:r>
              <a:rPr lang="ja-JP" altLang="en-US" sz="2000" dirty="0">
                <a:latin typeface="+mn-ea"/>
              </a:rPr>
              <a:t>系統，</a:t>
            </a:r>
            <a:r>
              <a:rPr lang="en-US" altLang="ja-JP" sz="2000" baseline="30000" dirty="0">
                <a:latin typeface="+mn-ea"/>
              </a:rPr>
              <a:t>40</a:t>
            </a:r>
            <a:r>
              <a:rPr lang="en-US" altLang="ja-JP" sz="2000" dirty="0">
                <a:latin typeface="+mn-ea"/>
              </a:rPr>
              <a:t>K)</a:t>
            </a:r>
            <a:r>
              <a:rPr lang="ja-JP" altLang="en-US" sz="2000" dirty="0">
                <a:latin typeface="+mn-ea"/>
              </a:rPr>
              <a:t>と</a:t>
            </a:r>
            <a:r>
              <a:rPr lang="en-US" altLang="ja-JP" sz="2000" dirty="0">
                <a:latin typeface="+mn-ea"/>
              </a:rPr>
              <a:t>PMT</a:t>
            </a:r>
            <a:r>
              <a:rPr lang="ja-JP" altLang="en-US" sz="2000" dirty="0">
                <a:latin typeface="+mn-ea"/>
              </a:rPr>
              <a:t>からの</a:t>
            </a:r>
            <a:r>
              <a:rPr lang="en-US" altLang="ja-JP" sz="2000" dirty="0">
                <a:latin typeface="+mn-ea"/>
              </a:rPr>
              <a:t>BG(</a:t>
            </a:r>
            <a:r>
              <a:rPr lang="en-US" altLang="ja-JP" sz="2000" baseline="30000" dirty="0">
                <a:latin typeface="+mn-ea"/>
              </a:rPr>
              <a:t>40</a:t>
            </a:r>
            <a:r>
              <a:rPr lang="en-US" altLang="ja-JP" sz="2000" dirty="0">
                <a:latin typeface="+mn-ea"/>
              </a:rPr>
              <a:t>K,</a:t>
            </a:r>
            <a:r>
              <a:rPr lang="en-US" altLang="ja-JP" sz="2000" baseline="30000" dirty="0">
                <a:latin typeface="+mn-ea"/>
              </a:rPr>
              <a:t>60</a:t>
            </a:r>
            <a:r>
              <a:rPr lang="en-US" altLang="ja-JP" sz="2000" dirty="0">
                <a:latin typeface="+mn-ea"/>
              </a:rPr>
              <a:t>Co)</a:t>
            </a:r>
            <a:r>
              <a:rPr lang="ja-JP" altLang="en-US" sz="2000" dirty="0">
                <a:latin typeface="+mn-ea"/>
              </a:rPr>
              <a:t>に由来</a:t>
            </a:r>
            <a:endParaRPr lang="en-US" altLang="ja-JP" sz="2000" dirty="0">
              <a:latin typeface="+mn-ea"/>
            </a:endParaRPr>
          </a:p>
          <a:p>
            <a:pPr lvl="1"/>
            <a:r>
              <a:rPr lang="en-US" altLang="ja-JP" sz="1600" dirty="0">
                <a:latin typeface="+mn-ea"/>
              </a:rPr>
              <a:t>U/Th</a:t>
            </a:r>
            <a:r>
              <a:rPr lang="ja-JP" altLang="en-US" sz="1600" dirty="0">
                <a:latin typeface="+mn-ea"/>
              </a:rPr>
              <a:t>系統の不純物比は</a:t>
            </a:r>
            <a:r>
              <a:rPr lang="en-US" altLang="ja-JP" sz="1600" dirty="0">
                <a:latin typeface="+mn-ea"/>
              </a:rPr>
              <a:t>α</a:t>
            </a:r>
            <a:r>
              <a:rPr lang="ja-JP" altLang="en-US" sz="1600" dirty="0">
                <a:latin typeface="+mn-ea"/>
              </a:rPr>
              <a:t>線</a:t>
            </a:r>
            <a:r>
              <a:rPr lang="en-US" altLang="ja-JP" sz="1600" dirty="0">
                <a:latin typeface="+mn-ea"/>
              </a:rPr>
              <a:t>Fitting</a:t>
            </a:r>
            <a:r>
              <a:rPr lang="ja-JP" altLang="en-US" sz="1600" dirty="0">
                <a:latin typeface="+mn-ea"/>
              </a:rPr>
              <a:t>で決定</a:t>
            </a:r>
            <a:endParaRPr lang="en-US" altLang="ja-JP" sz="1600" dirty="0">
              <a:latin typeface="+mn-ea"/>
            </a:endParaRPr>
          </a:p>
          <a:p>
            <a:r>
              <a:rPr lang="ja-JP" altLang="en-US" sz="2000" b="1" dirty="0">
                <a:solidFill>
                  <a:srgbClr val="C00000"/>
                </a:solidFill>
                <a:latin typeface="+mn-ea"/>
              </a:rPr>
              <a:t>内部の</a:t>
            </a:r>
            <a:r>
              <a:rPr lang="en-US" altLang="ja-JP" sz="2000" b="1" baseline="30000" dirty="0">
                <a:solidFill>
                  <a:srgbClr val="C00000"/>
                </a:solidFill>
                <a:latin typeface="+mn-ea"/>
              </a:rPr>
              <a:t>40</a:t>
            </a:r>
            <a:r>
              <a:rPr lang="en-US" altLang="ja-JP" sz="2000" b="1" dirty="0">
                <a:solidFill>
                  <a:srgbClr val="C00000"/>
                </a:solidFill>
                <a:latin typeface="+mn-ea"/>
              </a:rPr>
              <a:t>K</a:t>
            </a:r>
            <a:r>
              <a:rPr lang="ja-JP" altLang="en-US" sz="2000" b="1" dirty="0">
                <a:solidFill>
                  <a:srgbClr val="C00000"/>
                </a:solidFill>
                <a:latin typeface="+mn-ea"/>
              </a:rPr>
              <a:t>，</a:t>
            </a:r>
            <a:r>
              <a:rPr lang="en-US" altLang="ja-JP" sz="2000" b="1" dirty="0">
                <a:solidFill>
                  <a:srgbClr val="C00000"/>
                </a:solidFill>
                <a:latin typeface="+mn-ea"/>
              </a:rPr>
              <a:t>PMT</a:t>
            </a:r>
            <a:r>
              <a:rPr lang="ja-JP" altLang="en-US" sz="2000" b="1" dirty="0">
                <a:solidFill>
                  <a:srgbClr val="C00000"/>
                </a:solidFill>
                <a:latin typeface="+mn-ea"/>
              </a:rPr>
              <a:t>由来の</a:t>
            </a:r>
            <a:r>
              <a:rPr lang="en-US" altLang="ja-JP" sz="2000" b="1" dirty="0">
                <a:solidFill>
                  <a:srgbClr val="C00000"/>
                </a:solidFill>
                <a:latin typeface="+mn-ea"/>
              </a:rPr>
              <a:t>BG</a:t>
            </a:r>
            <a:r>
              <a:rPr lang="ja-JP" altLang="en-US" sz="2000" b="1" dirty="0">
                <a:solidFill>
                  <a:srgbClr val="C00000"/>
                </a:solidFill>
                <a:latin typeface="+mn-ea"/>
              </a:rPr>
              <a:t>を求めた</a:t>
            </a:r>
            <a:endParaRPr lang="en-US" altLang="ja-JP" sz="2000" dirty="0">
              <a:latin typeface="+mn-ea"/>
            </a:endParaRPr>
          </a:p>
          <a:p>
            <a:pPr lvl="1"/>
            <a:r>
              <a:rPr lang="en-US" altLang="ja-JP" sz="1600" baseline="30000" dirty="0">
                <a:latin typeface="+mn-ea"/>
              </a:rPr>
              <a:t>40</a:t>
            </a:r>
            <a:r>
              <a:rPr lang="en-US" altLang="ja-JP" sz="1600" dirty="0">
                <a:latin typeface="+mn-ea"/>
              </a:rPr>
              <a:t>K(</a:t>
            </a:r>
            <a:r>
              <a:rPr lang="ja-JP" altLang="en-US" sz="1600" dirty="0">
                <a:latin typeface="+mn-ea"/>
              </a:rPr>
              <a:t>内部</a:t>
            </a:r>
            <a:r>
              <a:rPr lang="en-US" altLang="ja-JP" sz="1600" dirty="0">
                <a:latin typeface="+mn-ea"/>
              </a:rPr>
              <a:t>)</a:t>
            </a:r>
            <a:r>
              <a:rPr lang="ja-JP" altLang="en-US" sz="1600" dirty="0">
                <a:latin typeface="+mn-ea"/>
              </a:rPr>
              <a:t>と</a:t>
            </a:r>
            <a:r>
              <a:rPr lang="en-US" altLang="ja-JP" sz="1600" dirty="0">
                <a:latin typeface="+mn-ea"/>
              </a:rPr>
              <a:t>U/Th</a:t>
            </a:r>
            <a:r>
              <a:rPr lang="ja-JP" altLang="en-US" sz="1600" dirty="0">
                <a:latin typeface="+mn-ea"/>
              </a:rPr>
              <a:t>不純物の比が原料測定結果と桁で一致</a:t>
            </a:r>
            <a:endParaRPr lang="en-US" altLang="ja-JP" sz="1600" dirty="0">
              <a:latin typeface="+mn-ea"/>
            </a:endParaRPr>
          </a:p>
          <a:p>
            <a:pPr lvl="1"/>
            <a:r>
              <a:rPr lang="ja-JP" altLang="en-US" sz="1600" dirty="0">
                <a:latin typeface="+mn-ea"/>
              </a:rPr>
              <a:t>外部からの</a:t>
            </a:r>
            <a:r>
              <a:rPr lang="en-US" altLang="ja-JP" sz="1600" dirty="0">
                <a:latin typeface="+mn-ea"/>
              </a:rPr>
              <a:t>γ</a:t>
            </a:r>
            <a:r>
              <a:rPr lang="ja-JP" altLang="en-US" sz="1600" dirty="0">
                <a:latin typeface="+mn-ea"/>
              </a:rPr>
              <a:t>線イベントを入れると測定結果をよく再現</a:t>
            </a:r>
            <a:endParaRPr lang="en-US" altLang="ja-JP" sz="16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BA1A7E-BF6B-4F06-8F15-6F93CBE6B10A}"/>
              </a:ext>
            </a:extLst>
          </p:cNvPr>
          <p:cNvSpPr txBox="1"/>
          <p:nvPr/>
        </p:nvSpPr>
        <p:spPr>
          <a:xfrm>
            <a:off x="8433650" y="5882276"/>
            <a:ext cx="141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コンプトン効果？</a:t>
            </a:r>
          </a:p>
        </p:txBody>
      </p:sp>
      <p:pic>
        <p:nvPicPr>
          <p:cNvPr id="11" name="図 10" descr="グラフィカル ユーザー インターフェイス, グラフ, ヒストグラム&#10;&#10;自動的に生成された説明">
            <a:extLst>
              <a:ext uri="{FF2B5EF4-FFF2-40B4-BE49-F238E27FC236}">
                <a16:creationId xmlns:a16="http://schemas.microsoft.com/office/drawing/2014/main" id="{20552B71-AD37-C101-265B-7460F1E39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562348" y="2543175"/>
            <a:ext cx="8629652" cy="4314826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793C86C-290A-01D8-C7A4-51425FCDC34F}"/>
              </a:ext>
            </a:extLst>
          </p:cNvPr>
          <p:cNvCxnSpPr>
            <a:cxnSpLocks/>
          </p:cNvCxnSpPr>
          <p:nvPr/>
        </p:nvCxnSpPr>
        <p:spPr>
          <a:xfrm flipV="1">
            <a:off x="5657850" y="3413198"/>
            <a:ext cx="4195277" cy="26933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628BCFC-984B-1AC0-C49D-8FDC4A37445F}"/>
              </a:ext>
            </a:extLst>
          </p:cNvPr>
          <p:cNvSpPr txBox="1"/>
          <p:nvPr/>
        </p:nvSpPr>
        <p:spPr>
          <a:xfrm>
            <a:off x="6721634" y="3048538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Fitting </a:t>
            </a:r>
            <a:r>
              <a:rPr kumimoji="1" lang="ja-JP" altLang="en-US" b="1" dirty="0"/>
              <a:t>範囲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67AA62B2-4B36-DA60-E1FE-0B15B75C2DD0}"/>
              </a:ext>
            </a:extLst>
          </p:cNvPr>
          <p:cNvCxnSpPr>
            <a:cxnSpLocks/>
          </p:cNvCxnSpPr>
          <p:nvPr/>
        </p:nvCxnSpPr>
        <p:spPr>
          <a:xfrm flipV="1">
            <a:off x="4478715" y="3552031"/>
            <a:ext cx="0" cy="40984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282CCAF-AF17-2E38-6458-684DAB53FA9F}"/>
              </a:ext>
            </a:extLst>
          </p:cNvPr>
          <p:cNvSpPr txBox="1"/>
          <p:nvPr/>
        </p:nvSpPr>
        <p:spPr>
          <a:xfrm>
            <a:off x="4124841" y="284313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kumimoji="1" lang="ja-JP" altLang="en-US" sz="1400" b="1" dirty="0">
                <a:solidFill>
                  <a:schemeClr val="accent1">
                    <a:lumMod val="75000"/>
                  </a:schemeClr>
                </a:solidFill>
              </a:rPr>
              <a:t>線</a:t>
            </a:r>
            <a:r>
              <a:rPr kumimoji="1" lang="en-US" altLang="ja-JP" sz="14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kumimoji="1" lang="en-US" altLang="ja-JP" sz="1400" b="1" baseline="30000" dirty="0">
                <a:solidFill>
                  <a:schemeClr val="accent1">
                    <a:lumMod val="75000"/>
                  </a:schemeClr>
                </a:solidFill>
              </a:rPr>
              <a:t>152</a:t>
            </a:r>
            <a:r>
              <a:rPr kumimoji="1" lang="en-US" altLang="ja-JP" sz="1400" b="1" dirty="0">
                <a:solidFill>
                  <a:schemeClr val="accent1">
                    <a:lumMod val="75000"/>
                  </a:schemeClr>
                </a:solidFill>
              </a:rPr>
              <a:t>Gd)</a:t>
            </a:r>
            <a:r>
              <a:rPr kumimoji="1" lang="ja-JP" altLang="en-US" sz="1400" b="1" dirty="0">
                <a:solidFill>
                  <a:schemeClr val="accent1">
                    <a:lumMod val="75000"/>
                  </a:schemeClr>
                </a:solidFill>
              </a:rPr>
              <a:t>と</a:t>
            </a:r>
            <a:br>
              <a:rPr kumimoji="1" lang="en-US" altLang="ja-JP" sz="1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kumimoji="1" lang="ja-JP" altLang="en-US" sz="1400" b="1" dirty="0">
                <a:solidFill>
                  <a:schemeClr val="accent1">
                    <a:lumMod val="75000"/>
                  </a:schemeClr>
                </a:solidFill>
              </a:rPr>
              <a:t>弁別できかなったイベント</a:t>
            </a: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0D96A27-A2B4-6360-C5FE-3DE0AA1A2927}"/>
              </a:ext>
            </a:extLst>
          </p:cNvPr>
          <p:cNvCxnSpPr>
            <a:cxnSpLocks/>
          </p:cNvCxnSpPr>
          <p:nvPr/>
        </p:nvCxnSpPr>
        <p:spPr>
          <a:xfrm>
            <a:off x="10683806" y="5621110"/>
            <a:ext cx="0" cy="34339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1C2AD0D-76AB-A06B-9636-62F16AF29A37}"/>
              </a:ext>
            </a:extLst>
          </p:cNvPr>
          <p:cNvSpPr txBox="1"/>
          <p:nvPr/>
        </p:nvSpPr>
        <p:spPr>
          <a:xfrm>
            <a:off x="10374659" y="5964507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baseline="30000" dirty="0">
                <a:solidFill>
                  <a:schemeClr val="accent1">
                    <a:lumMod val="75000"/>
                  </a:schemeClr>
                </a:solidFill>
              </a:rPr>
              <a:t>208</a:t>
            </a:r>
            <a:r>
              <a:rPr kumimoji="1" lang="en-US" altLang="ja-JP" sz="1600" b="1" dirty="0">
                <a:solidFill>
                  <a:schemeClr val="accent1">
                    <a:lumMod val="75000"/>
                  </a:schemeClr>
                </a:solidFill>
              </a:rPr>
              <a:t>Tl(γ)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90906CD-AFAB-0853-B870-0E48B02AADB2}"/>
              </a:ext>
            </a:extLst>
          </p:cNvPr>
          <p:cNvSpPr txBox="1"/>
          <p:nvPr/>
        </p:nvSpPr>
        <p:spPr>
          <a:xfrm>
            <a:off x="5657850" y="381736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1D50A1"/>
                </a:solidFill>
              </a:rPr>
              <a:t>測定データ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AEEA226-3D60-0EF7-3696-21A172566740}"/>
              </a:ext>
            </a:extLst>
          </p:cNvPr>
          <p:cNvSpPr txBox="1"/>
          <p:nvPr/>
        </p:nvSpPr>
        <p:spPr>
          <a:xfrm>
            <a:off x="9413470" y="4736141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accent2"/>
                </a:solidFill>
              </a:rPr>
              <a:t>Fitting</a:t>
            </a:r>
            <a:r>
              <a:rPr kumimoji="1" lang="ja-JP" altLang="en-US" sz="2400" b="1" dirty="0">
                <a:solidFill>
                  <a:schemeClr val="accent2"/>
                </a:solidFill>
              </a:rPr>
              <a:t>結果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A664DB6-5482-8312-5FAC-E7563E2A0696}"/>
              </a:ext>
            </a:extLst>
          </p:cNvPr>
          <p:cNvSpPr/>
          <p:nvPr/>
        </p:nvSpPr>
        <p:spPr>
          <a:xfrm>
            <a:off x="9115540" y="0"/>
            <a:ext cx="1692091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5AD3274-B62B-5119-027E-637706F14F7B}"/>
              </a:ext>
            </a:extLst>
          </p:cNvPr>
          <p:cNvSpPr txBox="1"/>
          <p:nvPr/>
        </p:nvSpPr>
        <p:spPr>
          <a:xfrm>
            <a:off x="8517427" y="2635852"/>
            <a:ext cx="2329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+mn-ea"/>
              </a:rPr>
              <a:t>χ</a:t>
            </a:r>
            <a:r>
              <a:rPr lang="en-US" altLang="ja-JP" sz="2000" baseline="30000" dirty="0">
                <a:latin typeface="+mn-ea"/>
              </a:rPr>
              <a:t>2</a:t>
            </a:r>
            <a:r>
              <a:rPr lang="en-US" altLang="ja-JP" sz="2000" dirty="0">
                <a:latin typeface="+mn-ea"/>
              </a:rPr>
              <a:t>/</a:t>
            </a:r>
            <a:r>
              <a:rPr lang="en-US" altLang="ja-JP" sz="2000" dirty="0" err="1">
                <a:latin typeface="+mn-ea"/>
              </a:rPr>
              <a:t>ndf</a:t>
            </a:r>
            <a:r>
              <a:rPr lang="en-US" altLang="ja-JP" sz="2000" dirty="0">
                <a:latin typeface="+mn-ea"/>
              </a:rPr>
              <a:t> = </a:t>
            </a:r>
            <a:r>
              <a:rPr lang="en-US" altLang="ja-JP" sz="2000" dirty="0">
                <a:latin typeface="Yu Gothic" panose="020B0400000000000000" pitchFamily="50" charset="-128"/>
                <a:ea typeface="Yu Gothic" panose="020B0400000000000000" pitchFamily="50" charset="-128"/>
              </a:rPr>
              <a:t>747</a:t>
            </a:r>
            <a:r>
              <a:rPr lang="en-US" altLang="ja-JP" sz="2000" dirty="0">
                <a:effectLst/>
                <a:ea typeface="Yu Gothic" panose="020B0400000000000000" pitchFamily="50" charset="-128"/>
              </a:rPr>
              <a:t>/198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57F5A857-2406-1A0D-4C2B-FED24BB9E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084206"/>
              </p:ext>
            </p:extLst>
          </p:nvPr>
        </p:nvGraphicFramePr>
        <p:xfrm>
          <a:off x="1987" y="4016831"/>
          <a:ext cx="3280247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247">
                  <a:extLst>
                    <a:ext uri="{9D8B030D-6E8A-4147-A177-3AD203B41FA5}">
                      <a16:colId xmlns:a16="http://schemas.microsoft.com/office/drawing/2014/main" val="223881179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618152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811409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effectLst/>
                        </a:rPr>
                        <a:t>原料測定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effectLst/>
                        </a:rPr>
                        <a:t>Fitting</a:t>
                      </a:r>
                      <a:endParaRPr kumimoji="1" lang="ja-JP" altLang="en-US" sz="1600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4988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baseline="0" dirty="0"/>
                        <a:t>U/Th</a:t>
                      </a:r>
                      <a:r>
                        <a:rPr kumimoji="1" lang="ja-JP" altLang="en-US" sz="1400" b="1" baseline="0" dirty="0"/>
                        <a:t>系列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893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30000" dirty="0"/>
                        <a:t>40</a:t>
                      </a:r>
                      <a:r>
                        <a:rPr kumimoji="1" lang="en-US" altLang="ja-JP" sz="1400" b="1" dirty="0"/>
                        <a:t>K(</a:t>
                      </a:r>
                      <a:r>
                        <a:rPr kumimoji="1" lang="ja-JP" altLang="en-US" sz="1400" b="1" dirty="0"/>
                        <a:t>内部</a:t>
                      </a:r>
                      <a:r>
                        <a:rPr kumimoji="1" lang="en-US" altLang="ja-JP" sz="1400" b="1" dirty="0"/>
                        <a:t>)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4.8e-2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1.6 e-2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772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9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161E9B43-E911-F319-041E-13A9AFFE7B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86234" y="1763486"/>
            <a:ext cx="7305765" cy="509704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ABDB8-CAC0-4B5A-AD07-9A7C5A1D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BG</a:t>
            </a:r>
            <a:r>
              <a:rPr lang="ja-JP" altLang="en-US" dirty="0"/>
              <a:t>モデル</a:t>
            </a:r>
            <a:r>
              <a:rPr lang="en-US" altLang="ja-JP" dirty="0"/>
              <a:t>: Count/year/kg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55E9-E644-411B-8FC0-08F49EA4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1993"/>
            <a:ext cx="5333999" cy="2513762"/>
          </a:xfrm>
        </p:spPr>
        <p:txBody>
          <a:bodyPr>
            <a:noAutofit/>
          </a:bodyPr>
          <a:lstStyle/>
          <a:p>
            <a:r>
              <a:rPr lang="ja-JP" altLang="en-US" sz="2000" dirty="0">
                <a:latin typeface="+mn-ea"/>
              </a:rPr>
              <a:t>得られた</a:t>
            </a:r>
            <a:r>
              <a:rPr lang="en-US" altLang="ja-JP" sz="2000" dirty="0">
                <a:latin typeface="+mn-ea"/>
              </a:rPr>
              <a:t>Fitting</a:t>
            </a:r>
            <a:r>
              <a:rPr lang="ja-JP" altLang="en-US" sz="2000" dirty="0">
                <a:latin typeface="+mn-ea"/>
              </a:rPr>
              <a:t>結果から</a:t>
            </a:r>
            <a:r>
              <a:rPr lang="en-US" altLang="ja-JP" sz="2000" dirty="0">
                <a:latin typeface="+mn-ea"/>
              </a:rPr>
              <a:t>1</a:t>
            </a:r>
            <a:r>
              <a:rPr lang="ja-JP" altLang="en-US" sz="2000" dirty="0">
                <a:latin typeface="+mn-ea"/>
              </a:rPr>
              <a:t>年間測定時の</a:t>
            </a:r>
            <a:br>
              <a:rPr lang="en-US" altLang="ja-JP" sz="2000" dirty="0">
                <a:latin typeface="+mn-ea"/>
              </a:rPr>
            </a:br>
            <a:r>
              <a:rPr lang="ja-JP" altLang="en-US" sz="2000" dirty="0">
                <a:latin typeface="+mn-ea"/>
              </a:rPr>
              <a:t>スペクトル・</a:t>
            </a:r>
            <a:r>
              <a:rPr lang="en-US" altLang="ja-JP" sz="2000" dirty="0">
                <a:latin typeface="+mn-ea"/>
              </a:rPr>
              <a:t>0ν2βQ</a:t>
            </a:r>
            <a:r>
              <a:rPr lang="ja-JP" altLang="en-US" sz="2000" dirty="0">
                <a:latin typeface="+mn-ea"/>
              </a:rPr>
              <a:t>値での不純物を評価</a:t>
            </a:r>
            <a:endParaRPr lang="en-US" altLang="ja-JP" sz="2000" dirty="0">
              <a:latin typeface="+mn-ea"/>
            </a:endParaRPr>
          </a:p>
          <a:p>
            <a:pPr lvl="1"/>
            <a:r>
              <a:rPr lang="en-US" altLang="ja-JP" sz="1800" dirty="0">
                <a:latin typeface="+mn-ea"/>
              </a:rPr>
              <a:t>Q</a:t>
            </a:r>
            <a:r>
              <a:rPr lang="ja-JP" altLang="en-US" sz="1800" dirty="0">
                <a:latin typeface="+mn-ea"/>
              </a:rPr>
              <a:t>値付近</a:t>
            </a:r>
            <a:r>
              <a:rPr lang="en-US" altLang="ja-JP" sz="1800" dirty="0">
                <a:latin typeface="+mn-ea"/>
              </a:rPr>
              <a:t>(1.7 MeV±2σ)</a:t>
            </a:r>
            <a:r>
              <a:rPr lang="ja-JP" altLang="en-US" sz="1800" dirty="0">
                <a:latin typeface="+mn-ea"/>
              </a:rPr>
              <a:t>で</a:t>
            </a:r>
            <a:r>
              <a:rPr lang="en-US" altLang="ja-JP" sz="1800" baseline="30000" dirty="0">
                <a:latin typeface="+mn-ea"/>
              </a:rPr>
              <a:t>234m</a:t>
            </a:r>
            <a:r>
              <a:rPr lang="en-US" altLang="ja-JP" sz="1800" dirty="0">
                <a:latin typeface="+mn-ea"/>
              </a:rPr>
              <a:t>Pa</a:t>
            </a:r>
            <a:r>
              <a:rPr lang="ja-JP" altLang="en-US" sz="1800" dirty="0">
                <a:latin typeface="+mn-ea"/>
              </a:rPr>
              <a:t>が支配的</a:t>
            </a:r>
            <a:br>
              <a:rPr lang="en-US" altLang="ja-JP" sz="1800" dirty="0">
                <a:latin typeface="+mn-ea"/>
              </a:rPr>
            </a:br>
            <a:r>
              <a:rPr lang="ja-JP" altLang="en-US" sz="1800" dirty="0">
                <a:latin typeface="+mn-ea"/>
              </a:rPr>
              <a:t>⇒</a:t>
            </a:r>
            <a:r>
              <a:rPr lang="en-US" altLang="ja-JP" sz="1800" b="1" baseline="30000" dirty="0">
                <a:solidFill>
                  <a:srgbClr val="C00000"/>
                </a:solidFill>
                <a:latin typeface="+mn-ea"/>
              </a:rPr>
              <a:t>238</a:t>
            </a:r>
            <a:r>
              <a:rPr lang="en-US" altLang="ja-JP" sz="1800" b="1" dirty="0">
                <a:solidFill>
                  <a:srgbClr val="C00000"/>
                </a:solidFill>
                <a:latin typeface="+mn-ea"/>
              </a:rPr>
              <a:t>U</a:t>
            </a:r>
            <a:r>
              <a:rPr lang="ja-JP" altLang="en-US" sz="1800" b="1" dirty="0">
                <a:solidFill>
                  <a:srgbClr val="C00000"/>
                </a:solidFill>
                <a:latin typeface="+mn-ea"/>
              </a:rPr>
              <a:t>上流が主な</a:t>
            </a:r>
            <a:r>
              <a:rPr lang="en-US" altLang="ja-JP" sz="1800" b="1" dirty="0">
                <a:solidFill>
                  <a:srgbClr val="C00000"/>
                </a:solidFill>
                <a:latin typeface="+mn-ea"/>
              </a:rPr>
              <a:t>BG</a:t>
            </a:r>
            <a:r>
              <a:rPr lang="ja-JP" altLang="en-US" sz="1800" b="1" dirty="0">
                <a:solidFill>
                  <a:srgbClr val="C00000"/>
                </a:solidFill>
                <a:latin typeface="+mn-ea"/>
              </a:rPr>
              <a:t>源</a:t>
            </a:r>
            <a:endParaRPr lang="en-US" altLang="ja-JP" sz="1800" b="1" dirty="0">
              <a:solidFill>
                <a:srgbClr val="C00000"/>
              </a:solidFill>
              <a:latin typeface="+mn-ea"/>
            </a:endParaRPr>
          </a:p>
          <a:p>
            <a:r>
              <a:rPr lang="ja-JP" altLang="en-US" sz="2200" dirty="0">
                <a:solidFill>
                  <a:schemeClr val="accent6"/>
                </a:solidFill>
                <a:latin typeface="+mn-ea"/>
              </a:rPr>
              <a:t>純化により</a:t>
            </a:r>
            <a:r>
              <a:rPr lang="en-US" altLang="ja-JP" sz="2200" baseline="30000" dirty="0">
                <a:solidFill>
                  <a:schemeClr val="accent6"/>
                </a:solidFill>
                <a:latin typeface="+mn-ea"/>
              </a:rPr>
              <a:t>238</a:t>
            </a:r>
            <a:r>
              <a:rPr lang="en-US" altLang="ja-JP" sz="2200" dirty="0">
                <a:solidFill>
                  <a:schemeClr val="accent6"/>
                </a:solidFill>
                <a:latin typeface="+mn-ea"/>
              </a:rPr>
              <a:t>U</a:t>
            </a:r>
            <a:r>
              <a:rPr lang="ja-JP" altLang="en-US" sz="2200" dirty="0">
                <a:solidFill>
                  <a:schemeClr val="accent6"/>
                </a:solidFill>
                <a:latin typeface="+mn-ea"/>
              </a:rPr>
              <a:t>を</a:t>
            </a:r>
            <a:r>
              <a:rPr lang="en-US" altLang="ja-JP" sz="2200" dirty="0">
                <a:solidFill>
                  <a:schemeClr val="accent6"/>
                </a:solidFill>
                <a:latin typeface="+mn-ea"/>
              </a:rPr>
              <a:t>1/20</a:t>
            </a:r>
            <a:r>
              <a:rPr lang="ja-JP" altLang="en-US" sz="2200" dirty="0">
                <a:solidFill>
                  <a:schemeClr val="accent6"/>
                </a:solidFill>
                <a:latin typeface="+mn-ea"/>
              </a:rPr>
              <a:t>に抑えた</a:t>
            </a:r>
            <a:br>
              <a:rPr lang="en-US" altLang="ja-JP" sz="2200" dirty="0">
                <a:solidFill>
                  <a:schemeClr val="accent6"/>
                </a:solidFill>
                <a:latin typeface="+mn-ea"/>
              </a:rPr>
            </a:br>
            <a:r>
              <a:rPr lang="ja-JP" altLang="en-US" sz="2200" dirty="0">
                <a:solidFill>
                  <a:schemeClr val="accent6"/>
                </a:solidFill>
                <a:latin typeface="+mn-ea"/>
              </a:rPr>
              <a:t>原料を用いた結晶</a:t>
            </a:r>
            <a:r>
              <a:rPr lang="ja-JP" altLang="en-US" sz="2200" dirty="0">
                <a:latin typeface="+mn-ea"/>
              </a:rPr>
              <a:t>を製造中</a:t>
            </a:r>
            <a:endParaRPr lang="en-US" altLang="ja-JP" sz="2200" dirty="0">
              <a:latin typeface="+mn-ea"/>
            </a:endParaRPr>
          </a:p>
          <a:p>
            <a:pPr lvl="1"/>
            <a:r>
              <a:rPr lang="ja-JP" altLang="en-US" sz="1800" dirty="0">
                <a:latin typeface="+mn-ea"/>
              </a:rPr>
              <a:t>低</a:t>
            </a:r>
            <a:r>
              <a:rPr lang="en-US" altLang="ja-JP" sz="1800" dirty="0">
                <a:latin typeface="+mn-ea"/>
              </a:rPr>
              <a:t>BG</a:t>
            </a:r>
            <a:r>
              <a:rPr lang="ja-JP" altLang="en-US" sz="1800" dirty="0">
                <a:latin typeface="+mn-ea"/>
              </a:rPr>
              <a:t>な</a:t>
            </a:r>
            <a:r>
              <a:rPr lang="en-US" altLang="ja-JP" sz="1800" dirty="0">
                <a:latin typeface="+mn-ea"/>
              </a:rPr>
              <a:t>GAGG(</a:t>
            </a:r>
            <a:r>
              <a:rPr lang="ja-JP" altLang="en-US" sz="1800" dirty="0">
                <a:latin typeface="+mn-ea"/>
              </a:rPr>
              <a:t>新結晶</a:t>
            </a:r>
            <a:r>
              <a:rPr lang="en-US" altLang="ja-JP" sz="1800" dirty="0">
                <a:latin typeface="+mn-ea"/>
              </a:rPr>
              <a:t>)</a:t>
            </a:r>
            <a:r>
              <a:rPr lang="ja-JP" altLang="en-US" sz="1800" dirty="0">
                <a:latin typeface="+mn-ea"/>
              </a:rPr>
              <a:t>の場合</a:t>
            </a:r>
            <a:r>
              <a:rPr lang="en-US" altLang="ja-JP" sz="1800" dirty="0">
                <a:latin typeface="+mn-ea"/>
              </a:rPr>
              <a:t>PMT</a:t>
            </a:r>
            <a:r>
              <a:rPr lang="ja-JP" altLang="en-US" sz="1800" dirty="0">
                <a:latin typeface="+mn-ea"/>
              </a:rPr>
              <a:t>由来の</a:t>
            </a:r>
            <a:br>
              <a:rPr lang="en-US" altLang="ja-JP" sz="1800" dirty="0">
                <a:latin typeface="+mn-ea"/>
              </a:rPr>
            </a:br>
            <a:r>
              <a:rPr lang="en-US" altLang="ja-JP" sz="1800" dirty="0">
                <a:latin typeface="+mn-ea"/>
              </a:rPr>
              <a:t>BG</a:t>
            </a:r>
            <a:r>
              <a:rPr lang="ja-JP" altLang="en-US" sz="1800" dirty="0">
                <a:latin typeface="+mn-ea"/>
              </a:rPr>
              <a:t>の影響が大</a:t>
            </a:r>
            <a:br>
              <a:rPr lang="en-US" altLang="ja-JP" sz="1800" dirty="0">
                <a:latin typeface="+mn-ea"/>
              </a:rPr>
            </a:br>
            <a:r>
              <a:rPr lang="ja-JP" altLang="en-US" sz="1800" dirty="0">
                <a:latin typeface="+mn-ea"/>
              </a:rPr>
              <a:t>⇒</a:t>
            </a:r>
            <a:r>
              <a:rPr lang="ja-JP" altLang="en-US" sz="1800" b="1" dirty="0">
                <a:latin typeface="+mn-ea"/>
              </a:rPr>
              <a:t>低</a:t>
            </a:r>
            <a:r>
              <a:rPr lang="en-US" altLang="ja-JP" sz="1800" b="1" dirty="0">
                <a:latin typeface="+mn-ea"/>
              </a:rPr>
              <a:t>BG</a:t>
            </a:r>
            <a:r>
              <a:rPr lang="ja-JP" altLang="en-US" sz="1800" b="1" dirty="0">
                <a:latin typeface="+mn-ea"/>
              </a:rPr>
              <a:t>な</a:t>
            </a:r>
            <a:r>
              <a:rPr lang="en-US" altLang="ja-JP" sz="1800" b="1" dirty="0">
                <a:latin typeface="+mn-ea"/>
              </a:rPr>
              <a:t>PMT</a:t>
            </a:r>
            <a:r>
              <a:rPr lang="ja-JP" altLang="en-US" sz="1800" b="1" dirty="0">
                <a:latin typeface="+mn-ea"/>
              </a:rPr>
              <a:t>の必要性を示唆</a:t>
            </a:r>
            <a:endParaRPr lang="en-US" altLang="ja-JP" sz="1800" b="1" dirty="0">
              <a:latin typeface="+mn-ea"/>
            </a:endParaRPr>
          </a:p>
          <a:p>
            <a:endParaRPr lang="en-US" altLang="ja-JP" sz="1600" dirty="0">
              <a:latin typeface="+mn-ea"/>
            </a:endParaRPr>
          </a:p>
          <a:p>
            <a:endParaRPr lang="en-US" altLang="ja-JP" sz="1600" dirty="0"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BA1A7E-BF6B-4F06-8F15-6F93CBE6B10A}"/>
              </a:ext>
            </a:extLst>
          </p:cNvPr>
          <p:cNvSpPr txBox="1"/>
          <p:nvPr/>
        </p:nvSpPr>
        <p:spPr>
          <a:xfrm>
            <a:off x="8433650" y="5882276"/>
            <a:ext cx="141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コンプトン効果？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D553C3-AFA7-FCE6-5FF2-E5EDEB886735}"/>
              </a:ext>
            </a:extLst>
          </p:cNvPr>
          <p:cNvSpPr txBox="1"/>
          <p:nvPr/>
        </p:nvSpPr>
        <p:spPr>
          <a:xfrm>
            <a:off x="5624171" y="1578820"/>
            <a:ext cx="641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PIKACHU BG</a:t>
            </a:r>
            <a:r>
              <a:rPr kumimoji="1" lang="ja-JP" altLang="en-US" b="1" dirty="0"/>
              <a:t>シミュレーションと先行研究のスペクトル比較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8B3374-4EB9-FD10-2A9B-E2A857221B27}"/>
              </a:ext>
            </a:extLst>
          </p:cNvPr>
          <p:cNvSpPr txBox="1"/>
          <p:nvPr/>
        </p:nvSpPr>
        <p:spPr>
          <a:xfrm>
            <a:off x="775846" y="4064105"/>
            <a:ext cx="3623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現行検出器での</a:t>
            </a:r>
            <a:r>
              <a:rPr kumimoji="1" lang="en-US" altLang="ja-JP" sz="1600" b="1" dirty="0"/>
              <a:t>Q</a:t>
            </a:r>
            <a:r>
              <a:rPr kumimoji="1" lang="ja-JP" altLang="en-US" sz="1600" b="1" dirty="0"/>
              <a:t>値付近での不純物量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1C3F6A-876D-47AB-E231-F83A27F3B6EC}"/>
              </a:ext>
            </a:extLst>
          </p:cNvPr>
          <p:cNvSpPr txBox="1"/>
          <p:nvPr/>
        </p:nvSpPr>
        <p:spPr>
          <a:xfrm>
            <a:off x="6267450" y="26608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5">
                    <a:lumMod val="75000"/>
                  </a:schemeClr>
                </a:solidFill>
              </a:rPr>
              <a:t>先行研究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C0E9493-C784-E4B6-25C2-B1B2BDA029BA}"/>
              </a:ext>
            </a:extLst>
          </p:cNvPr>
          <p:cNvSpPr txBox="1"/>
          <p:nvPr/>
        </p:nvSpPr>
        <p:spPr>
          <a:xfrm>
            <a:off x="7157159" y="2979071"/>
            <a:ext cx="1742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2"/>
                </a:solidFill>
              </a:rPr>
              <a:t>PIKACHU(sim)</a:t>
            </a:r>
            <a:br>
              <a:rPr kumimoji="1" lang="en-US" altLang="ja-JP" b="1" dirty="0">
                <a:solidFill>
                  <a:schemeClr val="accent2"/>
                </a:solidFill>
              </a:rPr>
            </a:br>
            <a:r>
              <a:rPr kumimoji="1" lang="en-US" altLang="ja-JP" b="1" dirty="0">
                <a:solidFill>
                  <a:schemeClr val="accent2"/>
                </a:solidFill>
              </a:rPr>
              <a:t>@2021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50CAA46-7C91-6950-8DDC-0DEEAAD3477B}"/>
              </a:ext>
            </a:extLst>
          </p:cNvPr>
          <p:cNvSpPr txBox="1"/>
          <p:nvPr/>
        </p:nvSpPr>
        <p:spPr>
          <a:xfrm>
            <a:off x="5950184" y="4161504"/>
            <a:ext cx="1742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6"/>
                </a:solidFill>
              </a:rPr>
              <a:t>PIKACHU(sim)</a:t>
            </a:r>
            <a:br>
              <a:rPr kumimoji="1" lang="en-US" altLang="ja-JP" b="1" dirty="0">
                <a:solidFill>
                  <a:schemeClr val="accent6"/>
                </a:solidFill>
              </a:rPr>
            </a:br>
            <a:r>
              <a:rPr kumimoji="1" lang="en-US" altLang="ja-JP" b="1" dirty="0">
                <a:solidFill>
                  <a:schemeClr val="accent6"/>
                </a:solidFill>
              </a:rPr>
              <a:t>@</a:t>
            </a:r>
            <a:r>
              <a:rPr kumimoji="1" lang="ja-JP" altLang="en-US" b="1" dirty="0">
                <a:solidFill>
                  <a:schemeClr val="accent6"/>
                </a:solidFill>
              </a:rPr>
              <a:t>新結晶</a:t>
            </a:r>
            <a:r>
              <a:rPr kumimoji="1" lang="en-US" altLang="ja-JP" b="1" dirty="0">
                <a:solidFill>
                  <a:schemeClr val="accent6"/>
                </a:solidFill>
              </a:rPr>
              <a:t>(</a:t>
            </a:r>
            <a:r>
              <a:rPr kumimoji="1" lang="ja-JP" altLang="en-US" b="1" dirty="0">
                <a:solidFill>
                  <a:schemeClr val="accent6"/>
                </a:solidFill>
              </a:rPr>
              <a:t>予想</a:t>
            </a:r>
            <a:r>
              <a:rPr kumimoji="1" lang="en-US" altLang="ja-JP" b="1" dirty="0">
                <a:solidFill>
                  <a:schemeClr val="accent6"/>
                </a:solidFill>
              </a:rPr>
              <a:t>)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34B16D74-3A36-037A-F885-F1BFA7E8BE8F}"/>
              </a:ext>
            </a:extLst>
          </p:cNvPr>
          <p:cNvCxnSpPr>
            <a:cxnSpLocks/>
          </p:cNvCxnSpPr>
          <p:nvPr/>
        </p:nvCxnSpPr>
        <p:spPr>
          <a:xfrm>
            <a:off x="8433650" y="4457700"/>
            <a:ext cx="1177763" cy="0"/>
          </a:xfrm>
          <a:prstGeom prst="straightConnector1">
            <a:avLst/>
          </a:prstGeom>
          <a:ln w="762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20EDF40-88AE-516D-721C-C5C46B814BD8}"/>
              </a:ext>
            </a:extLst>
          </p:cNvPr>
          <p:cNvSpPr txBox="1"/>
          <p:nvPr/>
        </p:nvSpPr>
        <p:spPr>
          <a:xfrm>
            <a:off x="8179992" y="4530197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ysClr val="windowText" lastClr="000000"/>
                </a:solidFill>
              </a:rPr>
              <a:t>PMT</a:t>
            </a:r>
            <a:r>
              <a:rPr kumimoji="1" lang="ja-JP" altLang="en-US" b="1" dirty="0">
                <a:solidFill>
                  <a:sysClr val="windowText" lastClr="000000"/>
                </a:solidFill>
              </a:rPr>
              <a:t>由来の</a:t>
            </a:r>
            <a:r>
              <a:rPr kumimoji="1" lang="en-US" altLang="ja-JP" b="1" dirty="0">
                <a:solidFill>
                  <a:sysClr val="windowText" lastClr="000000"/>
                </a:solidFill>
              </a:rPr>
              <a:t>BG</a:t>
            </a:r>
            <a:endParaRPr kumimoji="1" lang="ja-JP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311781-CDCD-F338-BC46-DF74B5DEE2BB}"/>
              </a:ext>
            </a:extLst>
          </p:cNvPr>
          <p:cNvSpPr txBox="1"/>
          <p:nvPr/>
        </p:nvSpPr>
        <p:spPr>
          <a:xfrm>
            <a:off x="10304055" y="5522932"/>
            <a:ext cx="941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6699"/>
                </a:solidFill>
              </a:rPr>
              <a:t>0ν2β </a:t>
            </a:r>
            <a:br>
              <a:rPr kumimoji="1" lang="en-US" altLang="ja-JP" sz="2000" b="1" dirty="0">
                <a:solidFill>
                  <a:srgbClr val="FF6699"/>
                </a:solidFill>
              </a:rPr>
            </a:br>
            <a:r>
              <a:rPr kumimoji="1" lang="en-US" altLang="ja-JP" sz="2000" b="1" dirty="0">
                <a:solidFill>
                  <a:srgbClr val="FF6699"/>
                </a:solidFill>
              </a:rPr>
              <a:t>limit</a:t>
            </a:r>
            <a:r>
              <a:rPr kumimoji="1" lang="en-US" altLang="ja-JP" sz="1400" dirty="0">
                <a:solidFill>
                  <a:srgbClr val="FF6699"/>
                </a:solidFill>
              </a:rPr>
              <a:t>[3]</a:t>
            </a:r>
            <a:endParaRPr kumimoji="1" lang="ja-JP" altLang="en-US" sz="2400" dirty="0">
              <a:solidFill>
                <a:srgbClr val="FF6699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60256E-A501-9EA2-55EE-EAD7036FB61E}"/>
              </a:ext>
            </a:extLst>
          </p:cNvPr>
          <p:cNvSpPr txBox="1"/>
          <p:nvPr/>
        </p:nvSpPr>
        <p:spPr>
          <a:xfrm>
            <a:off x="6686550" y="4990792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2ν2β limit</a:t>
            </a:r>
            <a:r>
              <a:rPr kumimoji="1" lang="en-US" altLang="ja-JP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[3]</a:t>
            </a:r>
            <a:endParaRPr kumimoji="1" lang="ja-JP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B2387FD-BE4C-B076-2285-EE28429B0C0C}"/>
              </a:ext>
            </a:extLst>
          </p:cNvPr>
          <p:cNvSpPr txBox="1"/>
          <p:nvPr/>
        </p:nvSpPr>
        <p:spPr>
          <a:xfrm>
            <a:off x="7013269" y="1158101"/>
            <a:ext cx="51962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1D50A1"/>
                </a:solidFill>
              </a:rPr>
              <a:t>[3] </a:t>
            </a:r>
            <a:r>
              <a:rPr lang="en-US" altLang="ja-JP" sz="1200" dirty="0" err="1">
                <a:solidFill>
                  <a:srgbClr val="1D50A1"/>
                </a:solidFill>
              </a:rPr>
              <a:t>F.A.Danevich</a:t>
            </a:r>
            <a:r>
              <a:rPr lang="en-US" altLang="ja-JP" sz="1200" dirty="0">
                <a:solidFill>
                  <a:srgbClr val="1D50A1"/>
                </a:solidFill>
              </a:rPr>
              <a:t> et al., </a:t>
            </a:r>
            <a:r>
              <a:rPr kumimoji="1" lang="en-US" altLang="ja-JP" sz="1200" dirty="0" err="1">
                <a:solidFill>
                  <a:srgbClr val="1D50A1"/>
                </a:solidFill>
              </a:rPr>
              <a:t>Nucl</a:t>
            </a:r>
            <a:r>
              <a:rPr kumimoji="1" lang="en-US" altLang="ja-JP" sz="1200" dirty="0">
                <a:solidFill>
                  <a:srgbClr val="1D50A1"/>
                </a:solidFill>
              </a:rPr>
              <a:t>. Phys. A, Vol. 694, </a:t>
            </a:r>
            <a:r>
              <a:rPr kumimoji="1" lang="en-US" altLang="ja-JP" sz="1200" dirty="0" err="1">
                <a:solidFill>
                  <a:srgbClr val="1D50A1"/>
                </a:solidFill>
              </a:rPr>
              <a:t>Iss</a:t>
            </a:r>
            <a:r>
              <a:rPr kumimoji="1" lang="en-US" altLang="ja-JP" sz="1200" dirty="0">
                <a:solidFill>
                  <a:srgbClr val="1D50A1"/>
                </a:solidFill>
              </a:rPr>
              <a:t>. 1–2, 2001, Pages 375-391</a:t>
            </a:r>
            <a:endParaRPr kumimoji="1" lang="ja-JP" altLang="en-US" sz="1200" dirty="0">
              <a:solidFill>
                <a:srgbClr val="1D50A1"/>
              </a:solidFill>
            </a:endParaRP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85DD9334-2F89-A169-F260-37C91F224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498405"/>
              </p:ext>
            </p:extLst>
          </p:nvPr>
        </p:nvGraphicFramePr>
        <p:xfrm>
          <a:off x="911896" y="4361742"/>
          <a:ext cx="3518332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23">
                  <a:extLst>
                    <a:ext uri="{9D8B030D-6E8A-4147-A177-3AD203B41FA5}">
                      <a16:colId xmlns:a16="http://schemas.microsoft.com/office/drawing/2014/main" val="1498829380"/>
                    </a:ext>
                  </a:extLst>
                </a:gridCol>
                <a:gridCol w="1202909">
                  <a:extLst>
                    <a:ext uri="{9D8B030D-6E8A-4147-A177-3AD203B41FA5}">
                      <a16:colId xmlns:a16="http://schemas.microsoft.com/office/drawing/2014/main" val="173168909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752527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不純物名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count/kg</a:t>
                      </a:r>
                      <a:br>
                        <a:rPr kumimoji="1" lang="en-US" altLang="ja-JP" dirty="0"/>
                      </a:br>
                      <a:r>
                        <a:rPr kumimoji="1" lang="en-US" altLang="ja-JP" dirty="0"/>
                        <a:t>/year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系列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58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/>
                        <a:t>234m</a:t>
                      </a:r>
                      <a:r>
                        <a:rPr kumimoji="1" lang="en-US" altLang="ja-JP" dirty="0"/>
                        <a:t>Pa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635918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30000" dirty="0"/>
                        <a:t>238</a:t>
                      </a:r>
                      <a:r>
                        <a:rPr kumimoji="1" lang="en-US" altLang="ja-JP" dirty="0"/>
                        <a:t>U</a:t>
                      </a:r>
                      <a:r>
                        <a:rPr kumimoji="1" lang="ja-JP" altLang="en-US" dirty="0"/>
                        <a:t>上流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33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/>
                        <a:t>228</a:t>
                      </a:r>
                      <a:r>
                        <a:rPr kumimoji="1" lang="en-US" altLang="ja-JP" dirty="0"/>
                        <a:t>Ac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97730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30000" dirty="0"/>
                        <a:t>232</a:t>
                      </a:r>
                      <a:r>
                        <a:rPr kumimoji="1" lang="en-US" altLang="ja-JP" dirty="0"/>
                        <a:t>Th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657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baseline="30000" dirty="0"/>
                        <a:t>208</a:t>
                      </a:r>
                      <a:r>
                        <a:rPr kumimoji="1" lang="en-US" altLang="ja-JP" dirty="0"/>
                        <a:t>Tl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24432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30000" dirty="0"/>
                        <a:t>232</a:t>
                      </a:r>
                      <a:r>
                        <a:rPr kumimoji="1" lang="en-US" altLang="ja-JP" dirty="0"/>
                        <a:t>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828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/>
                        <a:t>234</a:t>
                      </a:r>
                      <a:r>
                        <a:rPr kumimoji="1" lang="en-US" altLang="ja-JP" dirty="0"/>
                        <a:t>Pa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30000" dirty="0"/>
                        <a:t>238</a:t>
                      </a:r>
                      <a:r>
                        <a:rPr kumimoji="1" lang="en-US" altLang="ja-JP" dirty="0"/>
                        <a:t>U</a:t>
                      </a:r>
                      <a:r>
                        <a:rPr kumimoji="1" lang="ja-JP" altLang="en-US" dirty="0"/>
                        <a:t>上流</a:t>
                      </a:r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552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96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81796E1-5338-0777-9A4E-CCCF1A1FD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597" y="17024"/>
            <a:ext cx="2926403" cy="1763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8ABDB8-CAC0-4B5A-AD07-9A7C5A1D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まとめ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55E9-E644-411B-8FC0-08F49EA4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61992"/>
            <a:ext cx="4886234" cy="5596007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2000" dirty="0">
                <a:latin typeface="+mn-ea"/>
              </a:rPr>
              <a:t>PIKACHU</a:t>
            </a:r>
            <a:r>
              <a:rPr lang="ja-JP" altLang="en-US" sz="2000" dirty="0">
                <a:latin typeface="+mn-ea"/>
              </a:rPr>
              <a:t>：</a:t>
            </a:r>
            <a:r>
              <a:rPr lang="en-US" altLang="ja-JP" sz="2000" baseline="30000" dirty="0">
                <a:latin typeface="+mn-ea"/>
              </a:rPr>
              <a:t>160</a:t>
            </a:r>
            <a:r>
              <a:rPr lang="en-US" altLang="ja-JP" sz="2000" dirty="0">
                <a:latin typeface="+mn-ea"/>
              </a:rPr>
              <a:t>Gd</a:t>
            </a:r>
            <a:r>
              <a:rPr lang="ja-JP" altLang="en-US" sz="2000" dirty="0">
                <a:latin typeface="+mn-ea"/>
              </a:rPr>
              <a:t>の</a:t>
            </a:r>
            <a:r>
              <a:rPr lang="en-US" altLang="ja-JP" sz="2000" dirty="0">
                <a:latin typeface="+mn-ea"/>
              </a:rPr>
              <a:t>ββ</a:t>
            </a:r>
            <a:r>
              <a:rPr lang="ja-JP" altLang="en-US" sz="2000" dirty="0">
                <a:latin typeface="+mn-ea"/>
              </a:rPr>
              <a:t>探索実験</a:t>
            </a:r>
            <a:endParaRPr lang="en-US" altLang="ja-JP" sz="2000" dirty="0">
              <a:latin typeface="+mn-ea"/>
            </a:endParaRPr>
          </a:p>
          <a:p>
            <a:pPr lvl="1"/>
            <a:r>
              <a:rPr lang="en-US" altLang="ja-JP" sz="1600" dirty="0">
                <a:latin typeface="+mn-ea"/>
              </a:rPr>
              <a:t>0ν2β</a:t>
            </a:r>
            <a:r>
              <a:rPr lang="ja-JP" altLang="en-US" sz="1600" dirty="0">
                <a:latin typeface="+mn-ea"/>
              </a:rPr>
              <a:t>の感度更新</a:t>
            </a:r>
            <a:endParaRPr lang="en-US" altLang="ja-JP" sz="1600" dirty="0">
              <a:latin typeface="+mn-ea"/>
            </a:endParaRPr>
          </a:p>
          <a:p>
            <a:pPr lvl="1"/>
            <a:r>
              <a:rPr lang="en-US" altLang="ja-JP" sz="1600" dirty="0">
                <a:latin typeface="+mn-ea"/>
              </a:rPr>
              <a:t>2ν2β</a:t>
            </a:r>
            <a:r>
              <a:rPr lang="ja-JP" altLang="en-US" sz="1600" dirty="0">
                <a:latin typeface="+mn-ea"/>
              </a:rPr>
              <a:t>の発見</a:t>
            </a:r>
            <a:endParaRPr lang="en-US" altLang="ja-JP" sz="16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現在の結晶：</a:t>
            </a:r>
            <a:br>
              <a:rPr lang="en-US" altLang="ja-JP" sz="2000" dirty="0">
                <a:latin typeface="+mn-ea"/>
              </a:rPr>
            </a:br>
            <a:r>
              <a:rPr lang="en-US" altLang="ja-JP" sz="2000" dirty="0">
                <a:latin typeface="+mn-ea"/>
              </a:rPr>
              <a:t>U/Th</a:t>
            </a:r>
            <a:r>
              <a:rPr lang="ja-JP" altLang="en-US" sz="2000" dirty="0">
                <a:latin typeface="+mn-ea"/>
              </a:rPr>
              <a:t>系列不純物により</a:t>
            </a:r>
            <a:r>
              <a:rPr lang="en-US" altLang="ja-JP" sz="2000" dirty="0">
                <a:latin typeface="+mn-ea"/>
              </a:rPr>
              <a:t>BG</a:t>
            </a:r>
            <a:r>
              <a:rPr lang="ja-JP" altLang="en-US" sz="2000" dirty="0">
                <a:latin typeface="+mn-ea"/>
              </a:rPr>
              <a:t>が高い</a:t>
            </a:r>
            <a:endParaRPr lang="en-US" altLang="ja-JP" sz="2000" dirty="0">
              <a:latin typeface="+mn-ea"/>
            </a:endParaRPr>
          </a:p>
          <a:p>
            <a:pPr lvl="1"/>
            <a:r>
              <a:rPr lang="ja-JP" altLang="en-US" sz="1600" dirty="0">
                <a:latin typeface="+mn-ea"/>
              </a:rPr>
              <a:t>純化により原料</a:t>
            </a:r>
            <a:r>
              <a:rPr lang="en-US" altLang="ja-JP" sz="1600" dirty="0">
                <a:latin typeface="+mn-ea"/>
              </a:rPr>
              <a:t>(Gd</a:t>
            </a:r>
            <a:r>
              <a:rPr lang="en-US" altLang="ja-JP" sz="1600" baseline="-25000" dirty="0">
                <a:latin typeface="+mn-ea"/>
              </a:rPr>
              <a:t>2</a:t>
            </a:r>
            <a:r>
              <a:rPr lang="en-US" altLang="ja-JP" sz="1600" dirty="0">
                <a:latin typeface="+mn-ea"/>
              </a:rPr>
              <a:t>O</a:t>
            </a:r>
            <a:r>
              <a:rPr lang="en-US" altLang="ja-JP" sz="1600" baseline="-25000" dirty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など</a:t>
            </a:r>
            <a:r>
              <a:rPr lang="en-US" altLang="ja-JP" sz="1600" dirty="0">
                <a:latin typeface="+mn-ea"/>
              </a:rPr>
              <a:t>)</a:t>
            </a:r>
            <a:r>
              <a:rPr lang="ja-JP" altLang="en-US" sz="1600" dirty="0">
                <a:latin typeface="+mn-ea"/>
              </a:rPr>
              <a:t>の</a:t>
            </a:r>
            <a:r>
              <a:rPr lang="en-US" altLang="ja-JP" sz="1600" dirty="0">
                <a:latin typeface="+mn-ea"/>
              </a:rPr>
              <a:t>U/Th</a:t>
            </a:r>
            <a:r>
              <a:rPr lang="ja-JP" altLang="en-US" sz="1600" dirty="0">
                <a:latin typeface="+mn-ea"/>
              </a:rPr>
              <a:t>を除去</a:t>
            </a:r>
            <a:endParaRPr lang="en-US" altLang="ja-JP" sz="1600" dirty="0">
              <a:latin typeface="+mn-ea"/>
            </a:endParaRPr>
          </a:p>
          <a:p>
            <a:pPr lvl="1"/>
            <a:r>
              <a:rPr lang="ja-JP" altLang="en-US" sz="1600" dirty="0">
                <a:latin typeface="+mn-ea"/>
              </a:rPr>
              <a:t>純化した原料による新結晶を製造・評価中</a:t>
            </a:r>
            <a:endParaRPr lang="en-US" altLang="ja-JP" sz="1600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sz="1600" b="1" dirty="0">
                <a:solidFill>
                  <a:srgbClr val="C00000"/>
                </a:solidFill>
                <a:latin typeface="+mn-ea"/>
              </a:rPr>
              <a:t>　⇒先行研究より低い</a:t>
            </a:r>
            <a:r>
              <a:rPr lang="en-US" altLang="ja-JP" sz="1600" b="1" dirty="0">
                <a:solidFill>
                  <a:srgbClr val="C00000"/>
                </a:solidFill>
                <a:latin typeface="+mn-ea"/>
              </a:rPr>
              <a:t>BG</a:t>
            </a:r>
            <a:r>
              <a:rPr lang="ja-JP" altLang="en-US" sz="1600" b="1" dirty="0">
                <a:solidFill>
                  <a:srgbClr val="C00000"/>
                </a:solidFill>
                <a:latin typeface="+mn-ea"/>
              </a:rPr>
              <a:t>になる可能性大！</a:t>
            </a:r>
            <a:endParaRPr lang="en-US" altLang="ja-JP" sz="1600" b="1" dirty="0">
              <a:solidFill>
                <a:srgbClr val="C00000"/>
              </a:solidFill>
              <a:latin typeface="+mn-ea"/>
            </a:endParaRPr>
          </a:p>
          <a:p>
            <a:r>
              <a:rPr lang="en-US" altLang="ja-JP" sz="2000" dirty="0">
                <a:latin typeface="+mn-ea"/>
              </a:rPr>
              <a:t>Geant4</a:t>
            </a:r>
            <a:r>
              <a:rPr lang="ja-JP" altLang="en-US" sz="2000" dirty="0">
                <a:latin typeface="+mn-ea"/>
              </a:rPr>
              <a:t>によるシミュレーションモデルを作成，測定結果をよく再現した</a:t>
            </a:r>
            <a:endParaRPr lang="en-US" altLang="ja-JP" sz="2000" dirty="0">
              <a:latin typeface="+mn-ea"/>
            </a:endParaRPr>
          </a:p>
          <a:p>
            <a:pPr lvl="1"/>
            <a:r>
              <a:rPr lang="en-US" altLang="ja-JP" sz="1600" b="1" baseline="30000" dirty="0">
                <a:solidFill>
                  <a:srgbClr val="C00000"/>
                </a:solidFill>
                <a:latin typeface="+mn-ea"/>
              </a:rPr>
              <a:t>238</a:t>
            </a:r>
            <a:r>
              <a:rPr lang="en-US" altLang="ja-JP" sz="1600" b="1" dirty="0">
                <a:solidFill>
                  <a:srgbClr val="C00000"/>
                </a:solidFill>
                <a:latin typeface="+mn-ea"/>
              </a:rPr>
              <a:t>U</a:t>
            </a:r>
            <a:r>
              <a:rPr lang="ja-JP" altLang="en-US" sz="1600" b="1" dirty="0">
                <a:solidFill>
                  <a:srgbClr val="C00000"/>
                </a:solidFill>
                <a:latin typeface="+mn-ea"/>
              </a:rPr>
              <a:t>上流が主な</a:t>
            </a:r>
            <a:r>
              <a:rPr lang="en-US" altLang="ja-JP" sz="1600" b="1" dirty="0">
                <a:solidFill>
                  <a:srgbClr val="C00000"/>
                </a:solidFill>
                <a:latin typeface="+mn-ea"/>
              </a:rPr>
              <a:t>BG</a:t>
            </a:r>
            <a:r>
              <a:rPr lang="ja-JP" altLang="en-US" sz="1600" b="1" dirty="0">
                <a:solidFill>
                  <a:srgbClr val="C00000"/>
                </a:solidFill>
                <a:latin typeface="+mn-ea"/>
              </a:rPr>
              <a:t>源であることを示した</a:t>
            </a:r>
            <a:endParaRPr lang="en-US" altLang="ja-JP" sz="1600" b="1" dirty="0">
              <a:solidFill>
                <a:srgbClr val="C00000"/>
              </a:solidFill>
              <a:latin typeface="+mn-ea"/>
            </a:endParaRPr>
          </a:p>
          <a:p>
            <a:pPr lvl="1"/>
            <a:r>
              <a:rPr lang="ja-JP" altLang="en-US" sz="1600" b="1" dirty="0">
                <a:latin typeface="+mn-ea"/>
              </a:rPr>
              <a:t>今後の測定に低</a:t>
            </a:r>
            <a:r>
              <a:rPr lang="en-US" altLang="ja-JP" sz="1600" b="1" dirty="0">
                <a:latin typeface="+mn-ea"/>
              </a:rPr>
              <a:t>BG(</a:t>
            </a:r>
            <a:r>
              <a:rPr lang="en-US" altLang="ja-JP" sz="1600" b="1" baseline="30000" dirty="0">
                <a:latin typeface="+mn-ea"/>
              </a:rPr>
              <a:t>40</a:t>
            </a:r>
            <a:r>
              <a:rPr lang="en-US" altLang="ja-JP" sz="1600" b="1" dirty="0">
                <a:latin typeface="+mn-ea"/>
              </a:rPr>
              <a:t>K</a:t>
            </a:r>
            <a:r>
              <a:rPr lang="ja-JP" altLang="en-US" sz="1600" b="1" dirty="0">
                <a:latin typeface="+mn-ea"/>
              </a:rPr>
              <a:t>，</a:t>
            </a:r>
            <a:r>
              <a:rPr lang="en-US" altLang="ja-JP" sz="1600" b="1" baseline="30000" dirty="0">
                <a:latin typeface="+mn-ea"/>
              </a:rPr>
              <a:t>60</a:t>
            </a:r>
            <a:r>
              <a:rPr lang="en-US" altLang="ja-JP" sz="1600" b="1" dirty="0">
                <a:latin typeface="+mn-ea"/>
              </a:rPr>
              <a:t>Co</a:t>
            </a:r>
            <a:r>
              <a:rPr lang="ja-JP" altLang="en-US" sz="1600" b="1" dirty="0">
                <a:latin typeface="+mn-ea"/>
              </a:rPr>
              <a:t>由来の</a:t>
            </a:r>
            <a:r>
              <a:rPr lang="en-US" altLang="ja-JP" sz="1600" b="1" dirty="0">
                <a:latin typeface="+mn-ea"/>
              </a:rPr>
              <a:t>BG</a:t>
            </a:r>
            <a:r>
              <a:rPr lang="ja-JP" altLang="en-US" sz="1600" b="1" dirty="0">
                <a:latin typeface="+mn-ea"/>
              </a:rPr>
              <a:t>が少ない</a:t>
            </a:r>
            <a:r>
              <a:rPr lang="en-US" altLang="ja-JP" sz="1600" b="1" dirty="0">
                <a:latin typeface="+mn-ea"/>
              </a:rPr>
              <a:t>)</a:t>
            </a:r>
            <a:r>
              <a:rPr lang="ja-JP" altLang="en-US" sz="1600" b="1" dirty="0">
                <a:latin typeface="+mn-ea"/>
              </a:rPr>
              <a:t>な</a:t>
            </a:r>
            <a:r>
              <a:rPr lang="en-US" altLang="ja-JP" sz="1600" b="1" dirty="0">
                <a:latin typeface="+mn-ea"/>
              </a:rPr>
              <a:t>PMT</a:t>
            </a:r>
            <a:r>
              <a:rPr lang="ja-JP" altLang="en-US" sz="1600" b="1" dirty="0">
                <a:latin typeface="+mn-ea"/>
              </a:rPr>
              <a:t>が必要なことを示唆した</a:t>
            </a:r>
            <a:endParaRPr lang="en-US" altLang="ja-JP" sz="2000" b="1" dirty="0">
              <a:latin typeface="+mn-ea"/>
            </a:endParaRPr>
          </a:p>
          <a:p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今後，モデルを利用した新結晶の評価および</a:t>
            </a:r>
            <a:r>
              <a:rPr lang="en-US" altLang="ja-JP" sz="2000" dirty="0">
                <a:latin typeface="+mn-ea"/>
              </a:rPr>
              <a:t>PMT</a:t>
            </a:r>
            <a:r>
              <a:rPr lang="ja-JP" altLang="en-US" sz="2000" dirty="0">
                <a:latin typeface="+mn-ea"/>
              </a:rPr>
              <a:t>の評価・選定を行う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BA1A7E-BF6B-4F06-8F15-6F93CBE6B10A}"/>
              </a:ext>
            </a:extLst>
          </p:cNvPr>
          <p:cNvSpPr txBox="1"/>
          <p:nvPr/>
        </p:nvSpPr>
        <p:spPr>
          <a:xfrm>
            <a:off x="8433650" y="5882276"/>
            <a:ext cx="141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コンプトン効果？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50A793-0330-26D2-FEF0-822CB792F5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86234" y="1763486"/>
            <a:ext cx="7305765" cy="509704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D553C3-AFA7-FCE6-5FF2-E5EDEB886735}"/>
              </a:ext>
            </a:extLst>
          </p:cNvPr>
          <p:cNvSpPr txBox="1"/>
          <p:nvPr/>
        </p:nvSpPr>
        <p:spPr>
          <a:xfrm>
            <a:off x="5624171" y="1578820"/>
            <a:ext cx="641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PIKACHU BG</a:t>
            </a:r>
            <a:r>
              <a:rPr kumimoji="1" lang="ja-JP" altLang="en-US" b="1" dirty="0"/>
              <a:t>シミュレーションと先行研究のスペクトル比較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1C3F6A-876D-47AB-E231-F83A27F3B6EC}"/>
              </a:ext>
            </a:extLst>
          </p:cNvPr>
          <p:cNvSpPr txBox="1"/>
          <p:nvPr/>
        </p:nvSpPr>
        <p:spPr>
          <a:xfrm>
            <a:off x="6267450" y="26608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5">
                    <a:lumMod val="75000"/>
                  </a:schemeClr>
                </a:solidFill>
              </a:rPr>
              <a:t>先行研究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C0E9493-C784-E4B6-25C2-B1B2BDA029BA}"/>
              </a:ext>
            </a:extLst>
          </p:cNvPr>
          <p:cNvSpPr txBox="1"/>
          <p:nvPr/>
        </p:nvSpPr>
        <p:spPr>
          <a:xfrm>
            <a:off x="7157159" y="2979071"/>
            <a:ext cx="1742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2"/>
                </a:solidFill>
              </a:rPr>
              <a:t>PIKACHU(sim)</a:t>
            </a:r>
            <a:br>
              <a:rPr kumimoji="1" lang="en-US" altLang="ja-JP" b="1" dirty="0">
                <a:solidFill>
                  <a:schemeClr val="accent2"/>
                </a:solidFill>
              </a:rPr>
            </a:br>
            <a:r>
              <a:rPr kumimoji="1" lang="en-US" altLang="ja-JP" b="1" dirty="0">
                <a:solidFill>
                  <a:schemeClr val="accent2"/>
                </a:solidFill>
              </a:rPr>
              <a:t>@2021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50CAA46-7C91-6950-8DDC-0DEEAAD3477B}"/>
              </a:ext>
            </a:extLst>
          </p:cNvPr>
          <p:cNvSpPr txBox="1"/>
          <p:nvPr/>
        </p:nvSpPr>
        <p:spPr>
          <a:xfrm>
            <a:off x="5950184" y="4123404"/>
            <a:ext cx="1742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6"/>
                </a:solidFill>
              </a:rPr>
              <a:t>PIKACHU(sim)</a:t>
            </a:r>
            <a:br>
              <a:rPr kumimoji="1" lang="en-US" altLang="ja-JP" b="1" dirty="0">
                <a:solidFill>
                  <a:schemeClr val="accent6"/>
                </a:solidFill>
              </a:rPr>
            </a:br>
            <a:r>
              <a:rPr kumimoji="1" lang="en-US" altLang="ja-JP" b="1" dirty="0">
                <a:solidFill>
                  <a:schemeClr val="accent6"/>
                </a:solidFill>
              </a:rPr>
              <a:t>@</a:t>
            </a:r>
            <a:r>
              <a:rPr kumimoji="1" lang="ja-JP" altLang="en-US" b="1" dirty="0">
                <a:solidFill>
                  <a:schemeClr val="accent6"/>
                </a:solidFill>
              </a:rPr>
              <a:t>新結晶</a:t>
            </a:r>
            <a:r>
              <a:rPr kumimoji="1" lang="en-US" altLang="ja-JP" b="1" dirty="0">
                <a:solidFill>
                  <a:schemeClr val="accent6"/>
                </a:solidFill>
              </a:rPr>
              <a:t>(</a:t>
            </a:r>
            <a:r>
              <a:rPr kumimoji="1" lang="ja-JP" altLang="en-US" b="1" dirty="0">
                <a:solidFill>
                  <a:schemeClr val="accent6"/>
                </a:solidFill>
              </a:rPr>
              <a:t>予想</a:t>
            </a:r>
            <a:r>
              <a:rPr kumimoji="1" lang="en-US" altLang="ja-JP" b="1" dirty="0">
                <a:solidFill>
                  <a:schemeClr val="accent6"/>
                </a:solidFill>
              </a:rPr>
              <a:t>)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FD4AF85-4080-82CA-0B31-2A3174F682BD}"/>
              </a:ext>
            </a:extLst>
          </p:cNvPr>
          <p:cNvSpPr txBox="1"/>
          <p:nvPr/>
        </p:nvSpPr>
        <p:spPr>
          <a:xfrm>
            <a:off x="10304055" y="5522932"/>
            <a:ext cx="941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6699"/>
                </a:solidFill>
              </a:rPr>
              <a:t>0ν2β </a:t>
            </a:r>
            <a:br>
              <a:rPr kumimoji="1" lang="en-US" altLang="ja-JP" sz="2000" b="1" dirty="0">
                <a:solidFill>
                  <a:srgbClr val="FF6699"/>
                </a:solidFill>
              </a:rPr>
            </a:br>
            <a:r>
              <a:rPr kumimoji="1" lang="en-US" altLang="ja-JP" sz="2000" b="1" dirty="0">
                <a:solidFill>
                  <a:srgbClr val="FF6699"/>
                </a:solidFill>
              </a:rPr>
              <a:t>limit</a:t>
            </a:r>
            <a:r>
              <a:rPr kumimoji="1" lang="en-US" altLang="ja-JP" sz="1400" dirty="0">
                <a:solidFill>
                  <a:srgbClr val="FF6699"/>
                </a:solidFill>
              </a:rPr>
              <a:t>[3]</a:t>
            </a:r>
            <a:endParaRPr kumimoji="1" lang="ja-JP" altLang="en-US" sz="2400" dirty="0">
              <a:solidFill>
                <a:srgbClr val="FF6699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3287923-34E3-0B65-A224-BDEA918582A5}"/>
              </a:ext>
            </a:extLst>
          </p:cNvPr>
          <p:cNvSpPr txBox="1"/>
          <p:nvPr/>
        </p:nvSpPr>
        <p:spPr>
          <a:xfrm>
            <a:off x="6267450" y="4940669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2ν2β limit</a:t>
            </a:r>
            <a:r>
              <a:rPr kumimoji="1" lang="en-US" altLang="ja-JP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[3]</a:t>
            </a:r>
            <a:endParaRPr kumimoji="1" lang="ja-JP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A15CF33-73CE-715D-B8DF-6FDEBC6AA0CB}"/>
              </a:ext>
            </a:extLst>
          </p:cNvPr>
          <p:cNvSpPr txBox="1"/>
          <p:nvPr/>
        </p:nvSpPr>
        <p:spPr>
          <a:xfrm>
            <a:off x="2398857" y="6619875"/>
            <a:ext cx="51962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1D50A1"/>
                </a:solidFill>
              </a:rPr>
              <a:t>[3] </a:t>
            </a:r>
            <a:r>
              <a:rPr lang="en-US" altLang="ja-JP" sz="1200" dirty="0" err="1">
                <a:solidFill>
                  <a:srgbClr val="1D50A1"/>
                </a:solidFill>
              </a:rPr>
              <a:t>F.A.Danevich</a:t>
            </a:r>
            <a:r>
              <a:rPr lang="en-US" altLang="ja-JP" sz="1200" dirty="0">
                <a:solidFill>
                  <a:srgbClr val="1D50A1"/>
                </a:solidFill>
              </a:rPr>
              <a:t> et al., </a:t>
            </a:r>
            <a:r>
              <a:rPr kumimoji="1" lang="en-US" altLang="ja-JP" sz="1200" dirty="0" err="1">
                <a:solidFill>
                  <a:srgbClr val="1D50A1"/>
                </a:solidFill>
              </a:rPr>
              <a:t>Nucl</a:t>
            </a:r>
            <a:r>
              <a:rPr kumimoji="1" lang="en-US" altLang="ja-JP" sz="1200" dirty="0">
                <a:solidFill>
                  <a:srgbClr val="1D50A1"/>
                </a:solidFill>
              </a:rPr>
              <a:t>. Phys. A, Vol. 694, </a:t>
            </a:r>
            <a:r>
              <a:rPr kumimoji="1" lang="en-US" altLang="ja-JP" sz="1200" dirty="0" err="1">
                <a:solidFill>
                  <a:srgbClr val="1D50A1"/>
                </a:solidFill>
              </a:rPr>
              <a:t>Iss</a:t>
            </a:r>
            <a:r>
              <a:rPr kumimoji="1" lang="en-US" altLang="ja-JP" sz="1200" dirty="0">
                <a:solidFill>
                  <a:srgbClr val="1D50A1"/>
                </a:solidFill>
              </a:rPr>
              <a:t>. 1–2, 2001, Pages 375-391</a:t>
            </a:r>
            <a:endParaRPr kumimoji="1" lang="ja-JP" altLang="en-US" sz="1200" dirty="0">
              <a:solidFill>
                <a:srgbClr val="1D50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59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BDB8-CAC0-4B5A-AD07-9A7C5A1D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00" y="291210"/>
            <a:ext cx="11304157" cy="1215114"/>
          </a:xfrm>
        </p:spPr>
        <p:txBody>
          <a:bodyPr/>
          <a:lstStyle/>
          <a:p>
            <a:r>
              <a:rPr lang="ja-JP" altLang="en-US" dirty="0"/>
              <a:t>以下予備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BA1A7E-BF6B-4F06-8F15-6F93CBE6B10A}"/>
              </a:ext>
            </a:extLst>
          </p:cNvPr>
          <p:cNvSpPr txBox="1"/>
          <p:nvPr/>
        </p:nvSpPr>
        <p:spPr>
          <a:xfrm>
            <a:off x="8433650" y="5882276"/>
            <a:ext cx="141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コンプトン効果？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2A6F1B0-0C8C-D55F-A311-9EE52240A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903" y="0"/>
            <a:ext cx="3825097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03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BDB8-CAC0-4B5A-AD07-9A7C5A1D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00" y="291210"/>
            <a:ext cx="11304157" cy="1215114"/>
          </a:xfrm>
        </p:spPr>
        <p:txBody>
          <a:bodyPr/>
          <a:lstStyle/>
          <a:p>
            <a:r>
              <a:rPr lang="en-US" altLang="ja-JP" dirty="0"/>
              <a:t>Pikachu</a:t>
            </a:r>
            <a:r>
              <a:rPr lang="ja-JP" altLang="en-US" dirty="0"/>
              <a:t>実験 </a:t>
            </a:r>
            <a:br>
              <a:rPr lang="en-US" altLang="ja-JP" sz="4400" b="1" i="1" dirty="0">
                <a:solidFill>
                  <a:schemeClr val="bg1"/>
                </a:solidFill>
              </a:rPr>
            </a:br>
            <a:r>
              <a:rPr lang="en-US" altLang="ja-JP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55E9-E644-411B-8FC0-08F49EA4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2570"/>
            <a:ext cx="6096000" cy="2513762"/>
          </a:xfrm>
        </p:spPr>
        <p:txBody>
          <a:bodyPr>
            <a:noAutofit/>
          </a:bodyPr>
          <a:lstStyle/>
          <a:p>
            <a:r>
              <a:rPr kumimoji="1" lang="en-US" altLang="ja-JP" sz="2000" dirty="0">
                <a:solidFill>
                  <a:srgbClr val="1D50A1"/>
                </a:solidFill>
              </a:rPr>
              <a:t>Pikachu</a:t>
            </a:r>
            <a:r>
              <a:rPr kumimoji="1" lang="ja-JP" altLang="en-US" sz="2000" dirty="0">
                <a:solidFill>
                  <a:srgbClr val="1D50A1"/>
                </a:solidFill>
              </a:rPr>
              <a:t>：</a:t>
            </a:r>
            <a:r>
              <a:rPr lang="en-US" altLang="ja-JP" sz="2000" b="1" i="1" dirty="0"/>
              <a:t> </a:t>
            </a:r>
            <a:br>
              <a:rPr lang="en-US" altLang="ja-JP" sz="2000" b="1" i="1" dirty="0"/>
            </a:br>
            <a:r>
              <a:rPr lang="en-US" altLang="ja-JP" sz="2000" i="1" dirty="0">
                <a:solidFill>
                  <a:srgbClr val="C00000"/>
                </a:solidFill>
                <a:latin typeface="+mn-ea"/>
              </a:rPr>
              <a:t>P</a:t>
            </a:r>
            <a:r>
              <a:rPr lang="en-US" altLang="ja-JP" sz="2000" i="1" dirty="0">
                <a:latin typeface="+mn-ea"/>
              </a:rPr>
              <a:t>ure </a:t>
            </a:r>
            <a:r>
              <a:rPr lang="en-US" altLang="ja-JP" sz="2000" i="1" dirty="0">
                <a:solidFill>
                  <a:srgbClr val="C00000"/>
                </a:solidFill>
                <a:latin typeface="+mn-ea"/>
              </a:rPr>
              <a:t>I</a:t>
            </a:r>
            <a:r>
              <a:rPr lang="en-US" altLang="ja-JP" sz="2000" i="1" dirty="0">
                <a:latin typeface="+mn-ea"/>
              </a:rPr>
              <a:t>norganic scintillator experiment in </a:t>
            </a:r>
            <a:r>
              <a:rPr lang="en-US" altLang="ja-JP" sz="2000" i="1" dirty="0" err="1">
                <a:solidFill>
                  <a:srgbClr val="C00000"/>
                </a:solidFill>
                <a:latin typeface="+mn-ea"/>
              </a:rPr>
              <a:t>KA</a:t>
            </a:r>
            <a:r>
              <a:rPr lang="en-US" altLang="ja-JP" sz="2000" i="1" dirty="0" err="1">
                <a:latin typeface="+mn-ea"/>
              </a:rPr>
              <a:t>mioka</a:t>
            </a:r>
            <a:r>
              <a:rPr lang="en-US" altLang="ja-JP" sz="2000" i="1" dirty="0">
                <a:latin typeface="+mn-ea"/>
              </a:rPr>
              <a:t> for </a:t>
            </a:r>
            <a:r>
              <a:rPr lang="en-US" altLang="ja-JP" sz="2000" i="1" dirty="0" err="1">
                <a:solidFill>
                  <a:srgbClr val="C00000"/>
                </a:solidFill>
                <a:latin typeface="+mn-ea"/>
              </a:rPr>
              <a:t>CH</a:t>
            </a:r>
            <a:r>
              <a:rPr lang="en-US" altLang="ja-JP" sz="2000" i="1" dirty="0" err="1">
                <a:latin typeface="+mn-ea"/>
              </a:rPr>
              <a:t>allenging</a:t>
            </a:r>
            <a:r>
              <a:rPr lang="en-US" altLang="ja-JP" sz="2000" i="1" dirty="0">
                <a:latin typeface="+mn-ea"/>
              </a:rPr>
              <a:t> </a:t>
            </a:r>
            <a:r>
              <a:rPr lang="en-US" altLang="ja-JP" sz="2000" i="1" dirty="0">
                <a:solidFill>
                  <a:srgbClr val="C00000"/>
                </a:solidFill>
                <a:latin typeface="+mn-ea"/>
              </a:rPr>
              <a:t>U</a:t>
            </a:r>
            <a:r>
              <a:rPr lang="en-US" altLang="ja-JP" sz="2000" i="1" dirty="0">
                <a:latin typeface="+mn-ea"/>
              </a:rPr>
              <a:t>nderground sciences</a:t>
            </a:r>
            <a:endParaRPr kumimoji="1" lang="en-US" altLang="ja-JP" sz="2000" dirty="0">
              <a:solidFill>
                <a:srgbClr val="1D50A1"/>
              </a:solidFill>
              <a:latin typeface="+mn-ea"/>
            </a:endParaRPr>
          </a:p>
          <a:p>
            <a:r>
              <a:rPr lang="en-US" altLang="ja-JP" sz="2000" b="1" dirty="0">
                <a:solidFill>
                  <a:srgbClr val="C00000"/>
                </a:solidFill>
              </a:rPr>
              <a:t>Gd</a:t>
            </a:r>
            <a:r>
              <a:rPr lang="en-US" altLang="ja-JP" sz="2000" b="1" baseline="-25000" dirty="0">
                <a:solidFill>
                  <a:srgbClr val="C00000"/>
                </a:solidFill>
              </a:rPr>
              <a:t>3</a:t>
            </a:r>
            <a:r>
              <a:rPr lang="en-US" altLang="ja-JP" sz="2000" b="1" dirty="0">
                <a:solidFill>
                  <a:srgbClr val="C00000"/>
                </a:solidFill>
              </a:rPr>
              <a:t>Ga</a:t>
            </a:r>
            <a:r>
              <a:rPr lang="en-US" altLang="ja-JP" sz="2000" b="1" baseline="-25000" dirty="0">
                <a:solidFill>
                  <a:srgbClr val="C00000"/>
                </a:solidFill>
              </a:rPr>
              <a:t>2</a:t>
            </a:r>
            <a:r>
              <a:rPr lang="en-US" altLang="ja-JP" sz="2000" b="1" dirty="0">
                <a:solidFill>
                  <a:srgbClr val="C00000"/>
                </a:solidFill>
              </a:rPr>
              <a:t>Al</a:t>
            </a:r>
            <a:r>
              <a:rPr lang="en-US" altLang="ja-JP" sz="2000" b="1" baseline="-25000" dirty="0">
                <a:solidFill>
                  <a:srgbClr val="C00000"/>
                </a:solidFill>
              </a:rPr>
              <a:t>3</a:t>
            </a:r>
            <a:r>
              <a:rPr lang="en-US" altLang="ja-JP" sz="2000" b="1" dirty="0">
                <a:solidFill>
                  <a:srgbClr val="C00000"/>
                </a:solidFill>
              </a:rPr>
              <a:t>O</a:t>
            </a:r>
            <a:r>
              <a:rPr lang="en-US" altLang="ja-JP" sz="2000" b="1" baseline="-25000" dirty="0">
                <a:solidFill>
                  <a:srgbClr val="C00000"/>
                </a:solidFill>
              </a:rPr>
              <a:t>12</a:t>
            </a:r>
            <a:r>
              <a:rPr lang="en-US" altLang="ja-JP" sz="2000" b="1" dirty="0">
                <a:solidFill>
                  <a:srgbClr val="C00000"/>
                </a:solidFill>
              </a:rPr>
              <a:t>(Ce) (GAGG)</a:t>
            </a:r>
            <a:r>
              <a:rPr lang="ja-JP" altLang="en-US" sz="2000" b="1" dirty="0">
                <a:solidFill>
                  <a:srgbClr val="C00000"/>
                </a:solidFill>
              </a:rPr>
              <a:t>結晶を用いた</a:t>
            </a:r>
            <a:r>
              <a:rPr lang="en-US" altLang="ja-JP" sz="2000" b="1" dirty="0">
                <a:solidFill>
                  <a:srgbClr val="C00000"/>
                </a:solidFill>
              </a:rPr>
              <a:t>160Gd</a:t>
            </a:r>
            <a:r>
              <a:rPr lang="ja-JP" altLang="en-US" sz="2000" b="1" dirty="0">
                <a:solidFill>
                  <a:srgbClr val="C00000"/>
                </a:solidFill>
              </a:rPr>
              <a:t>の</a:t>
            </a:r>
            <a:r>
              <a:rPr lang="en-US" altLang="ja-JP" sz="2000" b="1" dirty="0">
                <a:solidFill>
                  <a:srgbClr val="C00000"/>
                </a:solidFill>
              </a:rPr>
              <a:t>2</a:t>
            </a:r>
            <a:r>
              <a:rPr lang="ja-JP" altLang="en-US" sz="2000" b="1" dirty="0">
                <a:solidFill>
                  <a:srgbClr val="C00000"/>
                </a:solidFill>
              </a:rPr>
              <a:t>重ベータ崩壊探索実験を行う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pPr lvl="1"/>
            <a:r>
              <a:rPr lang="ja-JP" altLang="en-US" sz="1600" b="1" dirty="0"/>
              <a:t>結晶の大型化・</a:t>
            </a:r>
            <a:r>
              <a:rPr lang="en-US" altLang="ja-JP" sz="1600" b="1" dirty="0"/>
              <a:t>PSD</a:t>
            </a:r>
            <a:r>
              <a:rPr lang="ja-JP" altLang="en-US" sz="1600" b="1" dirty="0"/>
              <a:t>による低</a:t>
            </a:r>
            <a:r>
              <a:rPr lang="en-US" altLang="ja-JP" sz="1600" b="1" dirty="0"/>
              <a:t>BG</a:t>
            </a:r>
            <a:r>
              <a:rPr lang="ja-JP" altLang="en-US" sz="1600" b="1" dirty="0"/>
              <a:t>化で感度を</a:t>
            </a:r>
            <a:r>
              <a:rPr lang="en-US" altLang="ja-JP" sz="1600" b="1" dirty="0"/>
              <a:t>1</a:t>
            </a:r>
            <a:r>
              <a:rPr lang="ja-JP" altLang="en-US" sz="1600" b="1" dirty="0"/>
              <a:t>桁以上向上させる</a:t>
            </a:r>
            <a:endParaRPr lang="en-US" altLang="ja-JP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BA1A7E-BF6B-4F06-8F15-6F93CBE6B10A}"/>
              </a:ext>
            </a:extLst>
          </p:cNvPr>
          <p:cNvSpPr txBox="1"/>
          <p:nvPr/>
        </p:nvSpPr>
        <p:spPr>
          <a:xfrm>
            <a:off x="8433650" y="5882276"/>
            <a:ext cx="141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コンプトン効果？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2A6F1B0-0C8C-D55F-A311-9EE52240A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903" y="0"/>
            <a:ext cx="3825097" cy="2305050"/>
          </a:xfrm>
          <a:prstGeom prst="rect">
            <a:avLst/>
          </a:prstGeom>
        </p:spPr>
      </p:pic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83E5F711-6522-DEAD-8D5C-D59F67F97A11}"/>
              </a:ext>
            </a:extLst>
          </p:cNvPr>
          <p:cNvGraphicFramePr>
            <a:graphicFrameLocks noGrp="1"/>
          </p:cNvGraphicFramePr>
          <p:nvPr/>
        </p:nvGraphicFramePr>
        <p:xfrm>
          <a:off x="6073247" y="3319390"/>
          <a:ext cx="6118753" cy="3538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753">
                  <a:extLst>
                    <a:ext uri="{9D8B030D-6E8A-4147-A177-3AD203B41FA5}">
                      <a16:colId xmlns:a16="http://schemas.microsoft.com/office/drawing/2014/main" val="2260521358"/>
                    </a:ext>
                  </a:extLst>
                </a:gridCol>
                <a:gridCol w="2004969">
                  <a:extLst>
                    <a:ext uri="{9D8B030D-6E8A-4147-A177-3AD203B41FA5}">
                      <a16:colId xmlns:a16="http://schemas.microsoft.com/office/drawing/2014/main" val="1218249987"/>
                    </a:ext>
                  </a:extLst>
                </a:gridCol>
                <a:gridCol w="2357031">
                  <a:extLst>
                    <a:ext uri="{9D8B030D-6E8A-4147-A177-3AD203B41FA5}">
                      <a16:colId xmlns:a16="http://schemas.microsoft.com/office/drawing/2014/main" val="81749457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altLang="ja-JP" sz="20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b="0" dirty="0">
                          <a:solidFill>
                            <a:schemeClr val="bg1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ウクライナ</a:t>
                      </a:r>
                      <a:endParaRPr kumimoji="1" lang="ja-JP" altLang="en-US" sz="3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PIKACHU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951473"/>
                  </a:ext>
                </a:extLst>
              </a:tr>
              <a:tr h="55391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/>
                        <a:t>検出器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/>
                        <a:t>GSO</a:t>
                      </a:r>
                      <a:r>
                        <a:rPr kumimoji="1" lang="ja-JP" altLang="en-US" sz="1600" b="0" dirty="0"/>
                        <a:t>シンチレータ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/>
                        <a:t>GAGG</a:t>
                      </a:r>
                      <a:r>
                        <a:rPr kumimoji="1" lang="ja-JP" altLang="en-US" sz="1600" b="0" dirty="0"/>
                        <a:t>シンチレータ</a:t>
                      </a:r>
                      <a:endParaRPr kumimoji="1" lang="en-US" altLang="ja-JP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088750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30000" dirty="0"/>
                        <a:t>160</a:t>
                      </a:r>
                      <a:r>
                        <a:rPr kumimoji="1" lang="en-US" altLang="ja-JP" sz="1600" b="1" dirty="0"/>
                        <a:t>Gd</a:t>
                      </a:r>
                      <a:r>
                        <a:rPr kumimoji="1" lang="ja-JP" altLang="en-US" sz="1600" b="1" dirty="0"/>
                        <a:t>の量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/>
                        <a:t>100 g</a:t>
                      </a:r>
                      <a:endParaRPr kumimoji="1" lang="ja-JP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/>
                        <a:t>700 g</a:t>
                      </a:r>
                      <a:r>
                        <a:rPr kumimoji="1" lang="ja-JP" altLang="en-US" sz="1600" b="0" dirty="0"/>
                        <a:t>（２結晶）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204736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/>
                        <a:t>発光量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/>
                        <a:t>10,000 ph./MeV</a:t>
                      </a:r>
                      <a:endParaRPr kumimoji="1" lang="ja-JP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/>
                        <a:t>60,000 ph./MeV</a:t>
                      </a:r>
                      <a:endParaRPr kumimoji="1" lang="ja-JP" alt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8011063"/>
                  </a:ext>
                </a:extLst>
              </a:tr>
              <a:tr h="55391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/>
                        <a:t>データ取得日数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/>
                        <a:t>約</a:t>
                      </a:r>
                      <a:r>
                        <a:rPr kumimoji="1" lang="en-US" altLang="ja-JP" sz="1600" b="0" dirty="0"/>
                        <a:t>2</a:t>
                      </a:r>
                      <a:r>
                        <a:rPr kumimoji="1" lang="ja-JP" altLang="en-US" sz="1600" b="0" dirty="0"/>
                        <a:t>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/>
                        <a:t>2-3</a:t>
                      </a:r>
                      <a:r>
                        <a:rPr kumimoji="1" lang="ja-JP" altLang="en-US" sz="1600" b="0" dirty="0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8328122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/>
                        <a:t>BG</a:t>
                      </a:r>
                      <a:r>
                        <a:rPr kumimoji="1" lang="ja-JP" altLang="en-US" sz="1600" b="1" dirty="0"/>
                        <a:t>レベル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/>
                        <a:t>[3]</a:t>
                      </a:r>
                      <a:r>
                        <a:rPr kumimoji="1" lang="ja-JP" altLang="en-US" sz="1600" b="0" dirty="0"/>
                        <a:t>参照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/>
                        <a:t>PSD</a:t>
                      </a:r>
                      <a:r>
                        <a:rPr kumimoji="1" lang="ja-JP" altLang="en-US" sz="1600" b="0" dirty="0"/>
                        <a:t>で一桁改善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755378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/>
                        <a:t>半減期リミット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kumimoji="1" lang="en-US" altLang="ja-JP" sz="1600" b="0" dirty="0"/>
                        <a:t>T</a:t>
                      </a:r>
                      <a:r>
                        <a:rPr kumimoji="1" lang="en-US" altLang="ja-JP" sz="1600" b="0" baseline="30000" dirty="0">
                          <a:latin typeface="Symbol" panose="05050102010706020507" pitchFamily="18" charset="2"/>
                        </a:rPr>
                        <a:t>0n </a:t>
                      </a:r>
                      <a:r>
                        <a:rPr kumimoji="1" lang="en-US" altLang="ja-JP" sz="1600" b="0" dirty="0"/>
                        <a:t>&gt; 2.3×10</a:t>
                      </a:r>
                      <a:r>
                        <a:rPr kumimoji="1" lang="en-US" altLang="ja-JP" sz="1600" b="0" baseline="30000" dirty="0"/>
                        <a:t>21</a:t>
                      </a:r>
                      <a:r>
                        <a:rPr kumimoji="1" lang="ja-JP" altLang="en-US" sz="1600" b="0" baseline="30000" dirty="0"/>
                        <a:t>　</a:t>
                      </a:r>
                      <a:r>
                        <a:rPr kumimoji="1" lang="ja-JP" altLang="en-US" sz="1600" b="0" dirty="0"/>
                        <a:t>年</a:t>
                      </a:r>
                      <a:endParaRPr kumimoji="1" lang="en-US" altLang="ja-JP" sz="1600" b="0" dirty="0"/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kumimoji="1" lang="en-US" altLang="ja-JP" sz="1600" b="0" dirty="0"/>
                        <a:t>T</a:t>
                      </a:r>
                      <a:r>
                        <a:rPr kumimoji="1" lang="en-US" altLang="ja-JP" sz="1600" b="0" baseline="30000" dirty="0">
                          <a:latin typeface="Symbol" panose="05050102010706020507" pitchFamily="18" charset="2"/>
                        </a:rPr>
                        <a:t>2n </a:t>
                      </a:r>
                      <a:r>
                        <a:rPr kumimoji="1" lang="en-US" altLang="ja-JP" sz="1600" b="0" dirty="0"/>
                        <a:t>&gt; 2.1×10</a:t>
                      </a:r>
                      <a:r>
                        <a:rPr kumimoji="1" lang="en-US" altLang="ja-JP" sz="1600" b="0" baseline="30000" dirty="0"/>
                        <a:t>19</a:t>
                      </a:r>
                      <a:r>
                        <a:rPr kumimoji="1" lang="ja-JP" altLang="en-US" sz="1600" b="0" baseline="30000" dirty="0"/>
                        <a:t>　</a:t>
                      </a:r>
                      <a:r>
                        <a:rPr kumimoji="1" lang="ja-JP" altLang="en-US" sz="1600" b="0" dirty="0"/>
                        <a:t>年</a:t>
                      </a:r>
                      <a:endParaRPr kumimoji="1" lang="ja-JP" altLang="en-US" sz="1600" b="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/>
                        <a:t>目標：　一桁以上改善、</a:t>
                      </a:r>
                      <a:r>
                        <a:rPr kumimoji="1" lang="en-US" altLang="ja-JP" sz="1600" b="0" dirty="0">
                          <a:latin typeface="Symbol" panose="05050102010706020507" pitchFamily="18" charset="2"/>
                        </a:rPr>
                        <a:t>2nbb</a:t>
                      </a:r>
                      <a:r>
                        <a:rPr kumimoji="1" lang="ja-JP" altLang="en-US" sz="1600" b="0" dirty="0"/>
                        <a:t>発見</a:t>
                      </a:r>
                      <a:endParaRPr kumimoji="1" lang="ja-JP" altLang="en-US" sz="1600" b="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0656508"/>
                  </a:ext>
                </a:extLst>
              </a:tr>
            </a:tbl>
          </a:graphicData>
        </a:graphic>
      </p:graphicFrame>
      <p:pic>
        <p:nvPicPr>
          <p:cNvPr id="8" name="コンテンツ プレースホルダー 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EFE02758-CE02-3719-9D7A-2FEBCDDD4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t="49889" r="57099" b="15242"/>
          <a:stretch/>
        </p:blipFill>
        <p:spPr>
          <a:xfrm rot="5400000">
            <a:off x="3082989" y="3984204"/>
            <a:ext cx="3361849" cy="231677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E9F25E4-0033-651A-8FAC-1C8D9921617D}"/>
              </a:ext>
            </a:extLst>
          </p:cNvPr>
          <p:cNvSpPr/>
          <p:nvPr/>
        </p:nvSpPr>
        <p:spPr>
          <a:xfrm>
            <a:off x="1861942" y="6200574"/>
            <a:ext cx="2467723" cy="611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BG</a:t>
            </a:r>
            <a:r>
              <a:rPr kumimoji="1" lang="ja-JP" altLang="en-US" dirty="0"/>
              <a:t>測定した結晶</a:t>
            </a:r>
            <a:br>
              <a:rPr kumimoji="1" lang="en-US" altLang="ja-JP" dirty="0"/>
            </a:br>
            <a:r>
              <a:rPr kumimoji="1" lang="en-US" altLang="ja-JP" dirty="0"/>
              <a:t>6.5 cmφ×14.5 </a:t>
            </a:r>
            <a:r>
              <a:rPr kumimoji="1" lang="en-US" altLang="ja-JP" dirty="0" err="1"/>
              <a:t>cmL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675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正方形/長方形 1044">
            <a:extLst>
              <a:ext uri="{FF2B5EF4-FFF2-40B4-BE49-F238E27FC236}">
                <a16:creationId xmlns:a16="http://schemas.microsoft.com/office/drawing/2014/main" id="{BA15F135-9EC1-4E22-A41E-48F72112FB11}"/>
              </a:ext>
            </a:extLst>
          </p:cNvPr>
          <p:cNvSpPr/>
          <p:nvPr/>
        </p:nvSpPr>
        <p:spPr>
          <a:xfrm>
            <a:off x="9429750" y="2825"/>
            <a:ext cx="2762251" cy="978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ABDB8-CAC0-4B5A-AD07-9A7C5A1D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Geant4</a:t>
            </a:r>
            <a:r>
              <a:rPr lang="ja-JP" altLang="en-US" dirty="0"/>
              <a:t>シミュレーション</a:t>
            </a:r>
            <a:r>
              <a:rPr lang="en-US" altLang="ja-JP" dirty="0"/>
              <a:t>(</a:t>
            </a:r>
            <a:r>
              <a:rPr lang="ja-JP" altLang="en-US" dirty="0"/>
              <a:t>外部</a:t>
            </a:r>
            <a:r>
              <a:rPr lang="en-US" altLang="ja-JP" dirty="0"/>
              <a:t>)</a:t>
            </a:r>
            <a:br>
              <a:rPr lang="en-US" altLang="ja-JP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55E9-E644-411B-8FC0-08F49EA4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1993"/>
            <a:ext cx="12192000" cy="2513762"/>
          </a:xfrm>
        </p:spPr>
        <p:txBody>
          <a:bodyPr>
            <a:noAutofit/>
          </a:bodyPr>
          <a:lstStyle/>
          <a:p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PMT</a:t>
            </a: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内の放射性不純物由来の</a:t>
            </a:r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γ</a:t>
            </a: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線を計算</a:t>
            </a:r>
            <a:endParaRPr kumimoji="1"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en-US" altLang="ja-JP" sz="14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en-US" altLang="ja-JP" sz="14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</a:t>
            </a:r>
          </a:p>
          <a:p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γ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線の始点：結晶から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100mm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離れた箇所から発生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γ</a:t>
            </a: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線の入射角：測定セットアップのジオメトリで制限</a:t>
            </a:r>
            <a:endParaRPr kumimoji="1"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球の表面積に一様になるように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γ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線の出射方向を決定</a:t>
            </a:r>
            <a:endParaRPr kumimoji="1"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1030" name="図 1029">
            <a:extLst>
              <a:ext uri="{FF2B5EF4-FFF2-40B4-BE49-F238E27FC236}">
                <a16:creationId xmlns:a16="http://schemas.microsoft.com/office/drawing/2014/main" id="{B222C8EC-BB35-A92F-62FE-E58375552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1" y="4422521"/>
            <a:ext cx="7934325" cy="2637170"/>
          </a:xfrm>
          <a:prstGeom prst="rect">
            <a:avLst/>
          </a:prstGeom>
        </p:spPr>
      </p:pic>
      <p:pic>
        <p:nvPicPr>
          <p:cNvPr id="1031" name="図 1030">
            <a:extLst>
              <a:ext uri="{FF2B5EF4-FFF2-40B4-BE49-F238E27FC236}">
                <a16:creationId xmlns:a16="http://schemas.microsoft.com/office/drawing/2014/main" id="{244D7CC9-D107-E5F0-74A0-EC978F1A3E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21" r="9610"/>
          <a:stretch/>
        </p:blipFill>
        <p:spPr>
          <a:xfrm>
            <a:off x="7878290" y="947904"/>
            <a:ext cx="4313710" cy="2491228"/>
          </a:xfrm>
          <a:prstGeom prst="rect">
            <a:avLst/>
          </a:prstGeom>
        </p:spPr>
      </p:pic>
      <p:pic>
        <p:nvPicPr>
          <p:cNvPr id="1035" name="図 1034" descr="グラフ, ヒストグラム&#10;&#10;自動的に生成された説明">
            <a:extLst>
              <a:ext uri="{FF2B5EF4-FFF2-40B4-BE49-F238E27FC236}">
                <a16:creationId xmlns:a16="http://schemas.microsoft.com/office/drawing/2014/main" id="{4FFEB6D8-6C16-27D1-C0B2-4F3FB28BD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724" y="3547875"/>
            <a:ext cx="4486276" cy="3310125"/>
          </a:xfrm>
          <a:prstGeom prst="rect">
            <a:avLst/>
          </a:prstGeom>
        </p:spPr>
      </p:pic>
      <p:sp>
        <p:nvSpPr>
          <p:cNvPr id="1036" name="テキスト ボックス 1035">
            <a:extLst>
              <a:ext uri="{FF2B5EF4-FFF2-40B4-BE49-F238E27FC236}">
                <a16:creationId xmlns:a16="http://schemas.microsoft.com/office/drawing/2014/main" id="{2CDB754D-9E06-6502-31F7-5065E474BE94}"/>
              </a:ext>
            </a:extLst>
          </p:cNvPr>
          <p:cNvSpPr txBox="1"/>
          <p:nvPr/>
        </p:nvSpPr>
        <p:spPr>
          <a:xfrm>
            <a:off x="8717806" y="3711169"/>
            <a:ext cx="2634677" cy="26843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PMT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由来の</a:t>
            </a:r>
            <a:r>
              <a:rPr kumimoji="1" lang="en-US" altLang="ja-JP" sz="2000" b="1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BG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イベント</a:t>
            </a:r>
            <a:endParaRPr kumimoji="1" lang="ja-JP" altLang="en-US" sz="2200" b="1" dirty="0"/>
          </a:p>
        </p:txBody>
      </p:sp>
      <p:cxnSp>
        <p:nvCxnSpPr>
          <p:cNvPr id="1037" name="直線矢印コネクタ 1036">
            <a:extLst>
              <a:ext uri="{FF2B5EF4-FFF2-40B4-BE49-F238E27FC236}">
                <a16:creationId xmlns:a16="http://schemas.microsoft.com/office/drawing/2014/main" id="{8837DD42-6E3A-D232-90AD-CB6BE4ADF0E5}"/>
              </a:ext>
            </a:extLst>
          </p:cNvPr>
          <p:cNvCxnSpPr>
            <a:cxnSpLocks/>
          </p:cNvCxnSpPr>
          <p:nvPr/>
        </p:nvCxnSpPr>
        <p:spPr>
          <a:xfrm>
            <a:off x="8177842" y="4565162"/>
            <a:ext cx="2052008" cy="0"/>
          </a:xfrm>
          <a:prstGeom prst="straightConnector1">
            <a:avLst/>
          </a:prstGeom>
          <a:ln w="57150">
            <a:solidFill>
              <a:srgbClr val="6600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テキスト ボックス 1038">
            <a:extLst>
              <a:ext uri="{FF2B5EF4-FFF2-40B4-BE49-F238E27FC236}">
                <a16:creationId xmlns:a16="http://schemas.microsoft.com/office/drawing/2014/main" id="{754B842E-A71F-CD6F-72C4-9F714E3A466A}"/>
              </a:ext>
            </a:extLst>
          </p:cNvPr>
          <p:cNvSpPr txBox="1"/>
          <p:nvPr/>
        </p:nvSpPr>
        <p:spPr>
          <a:xfrm>
            <a:off x="8163938" y="419583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コンプトン連続部</a:t>
            </a:r>
          </a:p>
        </p:txBody>
      </p:sp>
      <p:cxnSp>
        <p:nvCxnSpPr>
          <p:cNvPr id="1040" name="直線矢印コネクタ 1039">
            <a:extLst>
              <a:ext uri="{FF2B5EF4-FFF2-40B4-BE49-F238E27FC236}">
                <a16:creationId xmlns:a16="http://schemas.microsoft.com/office/drawing/2014/main" id="{3E9FC6D3-51BC-E9C6-BD51-18A5190349CD}"/>
              </a:ext>
            </a:extLst>
          </p:cNvPr>
          <p:cNvCxnSpPr>
            <a:cxnSpLocks/>
          </p:cNvCxnSpPr>
          <p:nvPr/>
        </p:nvCxnSpPr>
        <p:spPr>
          <a:xfrm>
            <a:off x="10297904" y="4345083"/>
            <a:ext cx="427246" cy="0"/>
          </a:xfrm>
          <a:prstGeom prst="straightConnector1">
            <a:avLst/>
          </a:prstGeom>
          <a:ln w="57150">
            <a:solidFill>
              <a:srgbClr val="6600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テキスト ボックス 1041">
            <a:extLst>
              <a:ext uri="{FF2B5EF4-FFF2-40B4-BE49-F238E27FC236}">
                <a16:creationId xmlns:a16="http://schemas.microsoft.com/office/drawing/2014/main" id="{D9C55B26-9C8E-53F3-D4FC-6C4485E254FE}"/>
              </a:ext>
            </a:extLst>
          </p:cNvPr>
          <p:cNvSpPr txBox="1"/>
          <p:nvPr/>
        </p:nvSpPr>
        <p:spPr>
          <a:xfrm>
            <a:off x="10007950" y="3975753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γ</a:t>
            </a:r>
            <a:r>
              <a:rPr kumimoji="1" lang="ja-JP" altLang="en-US" dirty="0"/>
              <a:t>線ピーク</a:t>
            </a:r>
          </a:p>
        </p:txBody>
      </p:sp>
      <p:sp>
        <p:nvSpPr>
          <p:cNvPr id="1043" name="テキスト ボックス 1042">
            <a:extLst>
              <a:ext uri="{FF2B5EF4-FFF2-40B4-BE49-F238E27FC236}">
                <a16:creationId xmlns:a16="http://schemas.microsoft.com/office/drawing/2014/main" id="{EB35B7A9-E7AA-D888-FCA1-83E5F9CBB725}"/>
              </a:ext>
            </a:extLst>
          </p:cNvPr>
          <p:cNvSpPr txBox="1"/>
          <p:nvPr/>
        </p:nvSpPr>
        <p:spPr>
          <a:xfrm>
            <a:off x="2421223" y="4210863"/>
            <a:ext cx="2634677" cy="26843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ja-JP" altLang="en-US" sz="2200" b="1" dirty="0"/>
              <a:t>測定セットアップ概略図</a:t>
            </a:r>
            <a:r>
              <a:rPr kumimoji="1" lang="en-US" altLang="ja-JP" sz="2200" b="1" dirty="0"/>
              <a:t>(</a:t>
            </a:r>
            <a:r>
              <a:rPr kumimoji="1" lang="ja-JP" altLang="en-US" sz="2200" b="1" dirty="0"/>
              <a:t>検出器部分</a:t>
            </a:r>
            <a:r>
              <a:rPr kumimoji="1" lang="en-US" altLang="ja-JP" sz="2200" b="1" dirty="0"/>
              <a:t>)</a:t>
            </a:r>
            <a:endParaRPr kumimoji="1" lang="ja-JP" altLang="en-US" sz="2200" b="1" dirty="0"/>
          </a:p>
        </p:txBody>
      </p:sp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5B6501F7-BD32-5932-2DCD-154087CA6B19}"/>
              </a:ext>
            </a:extLst>
          </p:cNvPr>
          <p:cNvSpPr txBox="1"/>
          <p:nvPr/>
        </p:nvSpPr>
        <p:spPr>
          <a:xfrm>
            <a:off x="7927520" y="977697"/>
            <a:ext cx="233076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</a:rPr>
              <a:t>Geant4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による外部不純物</a:t>
            </a:r>
            <a:br>
              <a:rPr kumimoji="1" lang="en-US" altLang="ja-JP" sz="1600" b="1" dirty="0">
                <a:solidFill>
                  <a:schemeClr val="bg1"/>
                </a:solidFill>
              </a:rPr>
            </a:br>
            <a:r>
              <a:rPr kumimoji="1" lang="ja-JP" altLang="en-US" sz="1600" b="1" dirty="0">
                <a:solidFill>
                  <a:schemeClr val="bg1"/>
                </a:solidFill>
              </a:rPr>
              <a:t>シミュレーションの例</a:t>
            </a:r>
          </a:p>
        </p:txBody>
      </p:sp>
    </p:spTree>
    <p:extLst>
      <p:ext uri="{BB962C8B-B14F-4D97-AF65-F5344CB8AC3E}">
        <p14:creationId xmlns:p14="http://schemas.microsoft.com/office/powerpoint/2010/main" val="546756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グラフ, 折れ線グラフ, ヒストグラム&#10;&#10;自動的に生成された説明">
            <a:extLst>
              <a:ext uri="{FF2B5EF4-FFF2-40B4-BE49-F238E27FC236}">
                <a16:creationId xmlns:a16="http://schemas.microsoft.com/office/drawing/2014/main" id="{8094C505-21AE-035B-6F79-EDC118C89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7" b="49508"/>
          <a:stretch/>
        </p:blipFill>
        <p:spPr>
          <a:xfrm>
            <a:off x="3371851" y="889217"/>
            <a:ext cx="8820150" cy="5968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8ABDB8-CAC0-4B5A-AD07-9A7C5A1D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BG</a:t>
            </a:r>
            <a:r>
              <a:rPr lang="ja-JP" altLang="en-US" dirty="0"/>
              <a:t>モデル</a:t>
            </a:r>
            <a:r>
              <a:rPr lang="en-US" altLang="ja-JP" dirty="0"/>
              <a:t>: β</a:t>
            </a:r>
            <a:r>
              <a:rPr lang="ja-JP" altLang="en-US" dirty="0"/>
              <a:t>線</a:t>
            </a:r>
            <a:r>
              <a:rPr lang="en-US" altLang="ja-JP" dirty="0"/>
              <a:t>Fitting</a:t>
            </a:r>
            <a:r>
              <a:rPr lang="ja-JP" altLang="en-US" dirty="0"/>
              <a:t>結果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A010680-1D82-530E-B469-5FFA8ED02335}"/>
              </a:ext>
            </a:extLst>
          </p:cNvPr>
          <p:cNvSpPr txBox="1"/>
          <p:nvPr/>
        </p:nvSpPr>
        <p:spPr>
          <a:xfrm>
            <a:off x="5934966" y="3629055"/>
            <a:ext cx="2125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2"/>
                </a:solidFill>
              </a:rPr>
              <a:t>外部からの</a:t>
            </a:r>
            <a:r>
              <a:rPr kumimoji="1" lang="en-US" altLang="ja-JP" sz="2000" b="1" dirty="0">
                <a:solidFill>
                  <a:schemeClr val="accent2"/>
                </a:solidFill>
              </a:rPr>
              <a:t>γ</a:t>
            </a:r>
            <a:r>
              <a:rPr kumimoji="1" lang="ja-JP" altLang="en-US" sz="2000" b="1" dirty="0">
                <a:solidFill>
                  <a:schemeClr val="accent2"/>
                </a:solidFill>
              </a:rPr>
              <a:t>なし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A664DB6-5482-8312-5FAC-E7563E2A0696}"/>
              </a:ext>
            </a:extLst>
          </p:cNvPr>
          <p:cNvSpPr/>
          <p:nvPr/>
        </p:nvSpPr>
        <p:spPr>
          <a:xfrm>
            <a:off x="9115540" y="0"/>
            <a:ext cx="1692091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E398407-4E76-B055-7DA9-A7C007CF4C46}"/>
              </a:ext>
            </a:extLst>
          </p:cNvPr>
          <p:cNvSpPr txBox="1"/>
          <p:nvPr/>
        </p:nvSpPr>
        <p:spPr>
          <a:xfrm>
            <a:off x="8145825" y="3228945"/>
            <a:ext cx="2125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/>
                </a:solidFill>
              </a:rPr>
              <a:t>外部からの</a:t>
            </a:r>
            <a:r>
              <a:rPr kumimoji="1" lang="en-US" altLang="ja-JP" sz="2000" b="1" dirty="0">
                <a:solidFill>
                  <a:schemeClr val="accent6"/>
                </a:solidFill>
              </a:rPr>
              <a:t>γ</a:t>
            </a:r>
            <a:r>
              <a:rPr kumimoji="1" lang="ja-JP" altLang="en-US" sz="2000" b="1" dirty="0">
                <a:solidFill>
                  <a:schemeClr val="accent6"/>
                </a:solidFill>
              </a:rPr>
              <a:t>あり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59E4CF9-93CF-4F02-33E2-2020F742F237}"/>
              </a:ext>
            </a:extLst>
          </p:cNvPr>
          <p:cNvSpPr txBox="1"/>
          <p:nvPr/>
        </p:nvSpPr>
        <p:spPr>
          <a:xfrm>
            <a:off x="10386028" y="545549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1D50A1"/>
                </a:solidFill>
              </a:rPr>
              <a:t>測定データ</a:t>
            </a:r>
          </a:p>
        </p:txBody>
      </p:sp>
    </p:spTree>
    <p:extLst>
      <p:ext uri="{BB962C8B-B14F-4D97-AF65-F5344CB8AC3E}">
        <p14:creationId xmlns:p14="http://schemas.microsoft.com/office/powerpoint/2010/main" val="3081532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25EE1CC-F0A1-9A77-C88A-4508585FB901}"/>
              </a:ext>
            </a:extLst>
          </p:cNvPr>
          <p:cNvSpPr/>
          <p:nvPr/>
        </p:nvSpPr>
        <p:spPr>
          <a:xfrm>
            <a:off x="9438624" y="5641052"/>
            <a:ext cx="2762251" cy="125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667333E-E543-2A72-C724-F451612DBE01}"/>
              </a:ext>
            </a:extLst>
          </p:cNvPr>
          <p:cNvSpPr/>
          <p:nvPr/>
        </p:nvSpPr>
        <p:spPr>
          <a:xfrm>
            <a:off x="0" y="5866452"/>
            <a:ext cx="2762251" cy="978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ABDB8-CAC0-4B5A-AD07-9A7C5A1D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BG</a:t>
            </a:r>
            <a:r>
              <a:rPr lang="ja-JP" altLang="en-US" dirty="0"/>
              <a:t>モデル：測定データ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55E9-E644-411B-8FC0-08F49EA4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1993"/>
            <a:ext cx="6096000" cy="2513762"/>
          </a:xfrm>
        </p:spPr>
        <p:txBody>
          <a:bodyPr>
            <a:noAutofit/>
          </a:bodyPr>
          <a:lstStyle/>
          <a:p>
            <a:r>
              <a:rPr lang="ja-JP" altLang="en-US" sz="2000" dirty="0">
                <a:latin typeface="+mn-ea"/>
              </a:rPr>
              <a:t>神岡での測定データ</a:t>
            </a:r>
            <a:r>
              <a:rPr lang="en-US" altLang="ja-JP" sz="2000" dirty="0">
                <a:latin typeface="+mn-ea"/>
              </a:rPr>
              <a:t>(</a:t>
            </a:r>
            <a:r>
              <a:rPr lang="ja-JP" altLang="en-US" sz="2000" dirty="0">
                <a:latin typeface="+mn-ea"/>
              </a:rPr>
              <a:t>約</a:t>
            </a:r>
            <a:r>
              <a:rPr lang="en-US" altLang="ja-JP" sz="2000" dirty="0">
                <a:latin typeface="+mn-ea"/>
              </a:rPr>
              <a:t>16</a:t>
            </a:r>
            <a:r>
              <a:rPr lang="ja-JP" altLang="en-US" sz="2000" dirty="0">
                <a:latin typeface="+mn-ea"/>
              </a:rPr>
              <a:t>時間</a:t>
            </a:r>
            <a:r>
              <a:rPr lang="en-US" altLang="ja-JP" sz="2000" dirty="0">
                <a:latin typeface="+mn-ea"/>
              </a:rPr>
              <a:t>)</a:t>
            </a:r>
          </a:p>
          <a:p>
            <a:pPr lvl="1"/>
            <a:r>
              <a:rPr lang="en-US" altLang="ja-JP" sz="1800" dirty="0">
                <a:latin typeface="+mn-ea"/>
              </a:rPr>
              <a:t>α</a:t>
            </a:r>
            <a:r>
              <a:rPr lang="ja-JP" altLang="en-US" sz="1800" dirty="0">
                <a:latin typeface="+mn-ea"/>
              </a:rPr>
              <a:t>線イベント：</a:t>
            </a:r>
            <a:r>
              <a:rPr lang="en-US" altLang="ja-JP" sz="1800" dirty="0">
                <a:latin typeface="+mn-ea"/>
              </a:rPr>
              <a:t>0.42&lt;Ratio2&lt;0.60</a:t>
            </a:r>
          </a:p>
          <a:p>
            <a:pPr lvl="1"/>
            <a:r>
              <a:rPr lang="en-US" altLang="ja-JP" sz="1800" dirty="0">
                <a:latin typeface="+mn-ea"/>
              </a:rPr>
              <a:t>β</a:t>
            </a:r>
            <a:r>
              <a:rPr lang="ja-JP" altLang="en-US" sz="1800" dirty="0">
                <a:latin typeface="+mn-ea"/>
              </a:rPr>
              <a:t>線イベント：</a:t>
            </a:r>
            <a:r>
              <a:rPr lang="en-US" altLang="ja-JP" sz="1800" dirty="0">
                <a:latin typeface="+mn-ea"/>
              </a:rPr>
              <a:t>0.20&lt;Ratio2&lt;0.38</a:t>
            </a:r>
          </a:p>
          <a:p>
            <a:pPr lvl="1"/>
            <a:r>
              <a:rPr lang="ja-JP" altLang="en-US" sz="1800" dirty="0">
                <a:latin typeface="+mn-ea"/>
              </a:rPr>
              <a:t>弁別できていない箇所のイベント数を補正：</a:t>
            </a:r>
            <a:br>
              <a:rPr lang="en-US" altLang="ja-JP" sz="1800" dirty="0">
                <a:latin typeface="+mn-ea"/>
              </a:rPr>
            </a:br>
            <a:r>
              <a:rPr lang="ja-JP" altLang="en-US" sz="1800" dirty="0">
                <a:latin typeface="+mn-ea"/>
              </a:rPr>
              <a:t>ガウシアンで</a:t>
            </a:r>
            <a:r>
              <a:rPr lang="en-US" altLang="ja-JP" sz="1800" dirty="0">
                <a:latin typeface="+mn-ea"/>
              </a:rPr>
              <a:t>Fitting</a:t>
            </a:r>
            <a:r>
              <a:rPr lang="ja-JP" altLang="en-US" sz="1800" dirty="0">
                <a:latin typeface="+mn-ea"/>
              </a:rPr>
              <a:t>→イベント数を補正</a:t>
            </a:r>
            <a:endParaRPr lang="en-US" altLang="ja-JP" sz="1800" dirty="0">
              <a:latin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18</a:t>
            </a:fld>
            <a:endParaRPr 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BA1A7E-BF6B-4F06-8F15-6F93CBE6B10A}"/>
              </a:ext>
            </a:extLst>
          </p:cNvPr>
          <p:cNvSpPr txBox="1"/>
          <p:nvPr/>
        </p:nvSpPr>
        <p:spPr>
          <a:xfrm>
            <a:off x="8433650" y="5882276"/>
            <a:ext cx="141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コンプトン効果？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E50B79F-C9AD-B633-B550-9995BEFF8022}"/>
              </a:ext>
            </a:extLst>
          </p:cNvPr>
          <p:cNvGrpSpPr/>
          <p:nvPr/>
        </p:nvGrpSpPr>
        <p:grpSpPr>
          <a:xfrm>
            <a:off x="3787433" y="3238500"/>
            <a:ext cx="4451387" cy="3619500"/>
            <a:chOff x="8599632" y="-230855"/>
            <a:chExt cx="4451387" cy="361950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416D79D-B86E-96AD-8FC1-E4D1ED161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4" t="7520"/>
            <a:stretch/>
          </p:blipFill>
          <p:spPr>
            <a:xfrm>
              <a:off x="8599632" y="-230855"/>
              <a:ext cx="4451387" cy="3619500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F1BED9A-9E61-1C00-7FB0-CD9EED312BD3}"/>
                </a:ext>
              </a:extLst>
            </p:cNvPr>
            <p:cNvSpPr txBox="1"/>
            <p:nvPr/>
          </p:nvSpPr>
          <p:spPr>
            <a:xfrm>
              <a:off x="10286943" y="866015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>
                  <a:solidFill>
                    <a:srgbClr val="CC0000"/>
                  </a:solidFill>
                  <a:latin typeface="+mn-ea"/>
                </a:rPr>
                <a:t>α</a:t>
              </a:r>
              <a:r>
                <a:rPr kumimoji="1" lang="ja-JP" altLang="en-US" sz="2000" b="1" dirty="0">
                  <a:solidFill>
                    <a:srgbClr val="CC0000"/>
                  </a:solidFill>
                  <a:latin typeface="+mn-ea"/>
                </a:rPr>
                <a:t>線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2614A9D-BB63-274A-B83D-9DE64881FC6F}"/>
                </a:ext>
              </a:extLst>
            </p:cNvPr>
            <p:cNvSpPr txBox="1"/>
            <p:nvPr/>
          </p:nvSpPr>
          <p:spPr>
            <a:xfrm>
              <a:off x="10109586" y="2113703"/>
              <a:ext cx="6158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β</a:t>
              </a:r>
              <a:r>
                <a:rPr kumimoji="1" lang="ja-JP" altLang="en-US" sz="20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線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98897C5-E5C0-617A-80EA-32A998CBA626}"/>
                </a:ext>
              </a:extLst>
            </p:cNvPr>
            <p:cNvSpPr txBox="1"/>
            <p:nvPr/>
          </p:nvSpPr>
          <p:spPr>
            <a:xfrm>
              <a:off x="10923909" y="1046416"/>
              <a:ext cx="1415772" cy="27699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弁別できていない</a:t>
              </a:r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6D6601CC-5E45-5E09-2610-43BA9EC5DCD7}"/>
                </a:ext>
              </a:extLst>
            </p:cNvPr>
            <p:cNvSpPr/>
            <p:nvPr/>
          </p:nvSpPr>
          <p:spPr>
            <a:xfrm>
              <a:off x="9555345" y="1707301"/>
              <a:ext cx="2305784" cy="116294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4376C8F-D2CA-8930-5A87-6B8D0BE33D27}"/>
              </a:ext>
            </a:extLst>
          </p:cNvPr>
          <p:cNvSpPr txBox="1"/>
          <p:nvPr/>
        </p:nvSpPr>
        <p:spPr>
          <a:xfrm>
            <a:off x="4585262" y="2961451"/>
            <a:ext cx="305724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測定結果におけるイベント分布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6386E828-28FC-8E7B-1816-2B1DE126204F}"/>
              </a:ext>
            </a:extLst>
          </p:cNvPr>
          <p:cNvGrpSpPr/>
          <p:nvPr/>
        </p:nvGrpSpPr>
        <p:grpSpPr>
          <a:xfrm>
            <a:off x="8007619" y="2797063"/>
            <a:ext cx="3837024" cy="4094807"/>
            <a:chOff x="2621557" y="2810290"/>
            <a:chExt cx="3837024" cy="4094807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FA9E2D86-A0A5-D8AA-EAC6-82ED4C4344CA}"/>
                </a:ext>
              </a:extLst>
            </p:cNvPr>
            <p:cNvSpPr txBox="1"/>
            <p:nvPr/>
          </p:nvSpPr>
          <p:spPr>
            <a:xfrm>
              <a:off x="3281461" y="2810290"/>
              <a:ext cx="21259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/>
                <a:t>α-β</a:t>
              </a:r>
              <a:r>
                <a:rPr kumimoji="1" lang="ja-JP" altLang="en-US" sz="1600" b="1" dirty="0"/>
                <a:t>弁別結果</a:t>
              </a:r>
              <a:r>
                <a:rPr kumimoji="1" lang="en-US" altLang="ja-JP" sz="1600" b="1" dirty="0"/>
                <a:t>(Ratio2)</a:t>
              </a:r>
              <a:endParaRPr kumimoji="1" lang="ja-JP" altLang="en-US" sz="1600" b="1" dirty="0"/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D5399CF1-746A-685C-B3EC-922A00A4AB87}"/>
                </a:ext>
              </a:extLst>
            </p:cNvPr>
            <p:cNvGrpSpPr/>
            <p:nvPr/>
          </p:nvGrpSpPr>
          <p:grpSpPr>
            <a:xfrm>
              <a:off x="2621557" y="3143955"/>
              <a:ext cx="3837024" cy="3691872"/>
              <a:chOff x="8797336" y="-224082"/>
              <a:chExt cx="3837024" cy="3691872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70D9E315-9B81-846E-DF51-7862647B365A}"/>
                  </a:ext>
                </a:extLst>
              </p:cNvPr>
              <p:cNvSpPr/>
              <p:nvPr/>
            </p:nvSpPr>
            <p:spPr>
              <a:xfrm>
                <a:off x="10556430" y="181883"/>
                <a:ext cx="431246" cy="2902358"/>
              </a:xfrm>
              <a:prstGeom prst="rect">
                <a:avLst/>
              </a:prstGeom>
              <a:solidFill>
                <a:srgbClr val="FF9F9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9406DE70-1BB5-2D7D-459A-446A9E8C353A}"/>
                  </a:ext>
                </a:extLst>
              </p:cNvPr>
              <p:cNvSpPr/>
              <p:nvPr/>
            </p:nvSpPr>
            <p:spPr>
              <a:xfrm>
                <a:off x="10009534" y="181883"/>
                <a:ext cx="431246" cy="2921407"/>
              </a:xfrm>
              <a:prstGeom prst="rect">
                <a:avLst/>
              </a:prstGeom>
              <a:solidFill>
                <a:srgbClr val="6C9BD2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64EDD50-6877-B872-06BF-59FFC03D95C2}"/>
                  </a:ext>
                </a:extLst>
              </p:cNvPr>
              <p:cNvSpPr txBox="1"/>
              <p:nvPr/>
            </p:nvSpPr>
            <p:spPr>
              <a:xfrm>
                <a:off x="11765813" y="3283124"/>
                <a:ext cx="526041" cy="184666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2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Ratio2</a:t>
                </a:r>
                <a:endPara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26E60A5-A89F-F802-D598-BCEA9CE4B3DA}"/>
                  </a:ext>
                </a:extLst>
              </p:cNvPr>
              <p:cNvSpPr txBox="1"/>
              <p:nvPr/>
            </p:nvSpPr>
            <p:spPr>
              <a:xfrm>
                <a:off x="10668000" y="1782135"/>
                <a:ext cx="6110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>
                    <a:solidFill>
                      <a:srgbClr val="CC0000"/>
                    </a:solidFill>
                    <a:latin typeface="+mn-ea"/>
                  </a:rPr>
                  <a:t>α</a:t>
                </a:r>
                <a:r>
                  <a:rPr kumimoji="1" lang="ja-JP" altLang="en-US" sz="2000" b="1" dirty="0">
                    <a:solidFill>
                      <a:srgbClr val="CC0000"/>
                    </a:solidFill>
                    <a:latin typeface="+mn-ea"/>
                  </a:rPr>
                  <a:t>線</a:t>
                </a: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2CFB245-B87B-9F87-AF1B-7D65A02C171B}"/>
                  </a:ext>
                </a:extLst>
              </p:cNvPr>
              <p:cNvSpPr txBox="1"/>
              <p:nvPr/>
            </p:nvSpPr>
            <p:spPr>
              <a:xfrm>
                <a:off x="9666547" y="985263"/>
                <a:ext cx="615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β</a:t>
                </a:r>
                <a:r>
                  <a:rPr kumimoji="1" lang="ja-JP" alt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線</a:t>
                </a:r>
              </a:p>
            </p:txBody>
          </p:sp>
          <p:cxnSp>
            <p:nvCxnSpPr>
              <p:cNvPr id="29" name="直線矢印コネクタ 28">
                <a:extLst>
                  <a:ext uri="{FF2B5EF4-FFF2-40B4-BE49-F238E27FC236}">
                    <a16:creationId xmlns:a16="http://schemas.microsoft.com/office/drawing/2014/main" id="{37844ED2-600A-345D-41C5-E4CDB7E4A1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37269" y="2771504"/>
                <a:ext cx="0" cy="42971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C2F520B0-787A-B626-D152-BD8FC2F8A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797336" y="-224082"/>
                <a:ext cx="3837024" cy="3510166"/>
              </a:xfrm>
              <a:prstGeom prst="rect">
                <a:avLst/>
              </a:prstGeom>
            </p:spPr>
          </p:pic>
        </p:grp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22A57EC5-65B2-1EA7-4E6A-619953E6F47D}"/>
                </a:ext>
              </a:extLst>
            </p:cNvPr>
            <p:cNvSpPr txBox="1"/>
            <p:nvPr/>
          </p:nvSpPr>
          <p:spPr>
            <a:xfrm>
              <a:off x="3445413" y="6597320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/>
                <a:t>イベント数補正部分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2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25EE1CC-F0A1-9A77-C88A-4508585FB901}"/>
              </a:ext>
            </a:extLst>
          </p:cNvPr>
          <p:cNvSpPr/>
          <p:nvPr/>
        </p:nvSpPr>
        <p:spPr>
          <a:xfrm>
            <a:off x="9438624" y="5641052"/>
            <a:ext cx="2762251" cy="125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667333E-E543-2A72-C724-F451612DBE01}"/>
              </a:ext>
            </a:extLst>
          </p:cNvPr>
          <p:cNvSpPr/>
          <p:nvPr/>
        </p:nvSpPr>
        <p:spPr>
          <a:xfrm>
            <a:off x="0" y="5866452"/>
            <a:ext cx="2762251" cy="978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ABDB8-CAC0-4B5A-AD07-9A7C5A1D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測定データ：</a:t>
            </a:r>
            <a:r>
              <a:rPr lang="en-US" altLang="ja-JP" dirty="0"/>
              <a:t>ADC</a:t>
            </a:r>
            <a:r>
              <a:rPr lang="ja-JP" altLang="en-US" dirty="0"/>
              <a:t>→</a:t>
            </a:r>
            <a:r>
              <a:rPr lang="en-US" altLang="ja-JP" dirty="0"/>
              <a:t>MeV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55E9-E644-411B-8FC0-08F49EA4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1993"/>
            <a:ext cx="6096000" cy="2513762"/>
          </a:xfrm>
        </p:spPr>
        <p:txBody>
          <a:bodyPr>
            <a:noAutofit/>
          </a:bodyPr>
          <a:lstStyle/>
          <a:p>
            <a:r>
              <a:rPr lang="ja-JP" altLang="en-US" sz="1800" dirty="0">
                <a:latin typeface="+mn-ea"/>
              </a:rPr>
              <a:t>線源測定の結果を用いてエネルギ校正曲線を作成</a:t>
            </a:r>
            <a:endParaRPr lang="en-US" altLang="ja-JP" sz="1800" dirty="0">
              <a:latin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19</a:t>
            </a:fld>
            <a:endParaRPr 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BA1A7E-BF6B-4F06-8F15-6F93CBE6B10A}"/>
              </a:ext>
            </a:extLst>
          </p:cNvPr>
          <p:cNvSpPr txBox="1"/>
          <p:nvPr/>
        </p:nvSpPr>
        <p:spPr>
          <a:xfrm>
            <a:off x="8433650" y="5882276"/>
            <a:ext cx="141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コンプトン効果？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4B98D32-4281-0684-8C26-BDC8C54E0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5" y="1240153"/>
            <a:ext cx="5581000" cy="560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1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C86C46-1EA0-10E0-5057-E2144A1F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C2FB4C-0D9B-9BB5-C951-E253F2388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本研究の背景</a:t>
            </a:r>
            <a:endParaRPr kumimoji="1" lang="en-US" altLang="ja-JP" dirty="0"/>
          </a:p>
          <a:p>
            <a:pPr lvl="1"/>
            <a:r>
              <a:rPr lang="en-US" altLang="ja-JP" baseline="30000" dirty="0"/>
              <a:t>160</a:t>
            </a:r>
            <a:r>
              <a:rPr lang="en-US" altLang="ja-JP" dirty="0"/>
              <a:t>Gd</a:t>
            </a:r>
            <a:r>
              <a:rPr lang="ja-JP" altLang="en-US" dirty="0"/>
              <a:t>の</a:t>
            </a:r>
            <a:r>
              <a:rPr lang="en-US" altLang="ja-JP" dirty="0"/>
              <a:t>2</a:t>
            </a:r>
            <a:r>
              <a:rPr lang="ja-JP" altLang="en-US" dirty="0"/>
              <a:t>重</a:t>
            </a:r>
            <a:r>
              <a:rPr lang="en-US" altLang="ja-JP" dirty="0"/>
              <a:t>β</a:t>
            </a:r>
            <a:r>
              <a:rPr lang="ja-JP" altLang="en-US" dirty="0"/>
              <a:t>崩壊</a:t>
            </a:r>
            <a:endParaRPr lang="en-US" altLang="ja-JP" dirty="0"/>
          </a:p>
          <a:p>
            <a:pPr lvl="1"/>
            <a:r>
              <a:rPr kumimoji="1" lang="en-US" altLang="ja-JP" dirty="0"/>
              <a:t>Pikachu</a:t>
            </a:r>
            <a:r>
              <a:rPr kumimoji="1" lang="ja-JP" altLang="en-US" dirty="0"/>
              <a:t>実験の現状</a:t>
            </a:r>
            <a:endParaRPr kumimoji="1" lang="en-US" altLang="ja-JP" dirty="0"/>
          </a:p>
          <a:p>
            <a:r>
              <a:rPr kumimoji="1" lang="ja-JP" altLang="en-US" dirty="0"/>
              <a:t>本研究のモチベーション・手法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Geant4 </a:t>
            </a:r>
            <a:r>
              <a:rPr kumimoji="1" lang="ja-JP" altLang="en-US" dirty="0"/>
              <a:t>による</a:t>
            </a:r>
            <a:r>
              <a:rPr lang="en-US" altLang="ja-JP" dirty="0"/>
              <a:t>BG</a:t>
            </a:r>
            <a:r>
              <a:rPr lang="ja-JP" altLang="en-US" dirty="0"/>
              <a:t>シュミレーション</a:t>
            </a:r>
            <a:endParaRPr kumimoji="1" lang="en-US" altLang="ja-JP" dirty="0"/>
          </a:p>
          <a:p>
            <a:pPr lvl="1"/>
            <a:r>
              <a:rPr lang="en-US" altLang="ja-JP" dirty="0"/>
              <a:t>Fitting</a:t>
            </a:r>
            <a:r>
              <a:rPr lang="ja-JP" altLang="en-US" dirty="0"/>
              <a:t>による結晶内不純物</a:t>
            </a:r>
            <a:r>
              <a:rPr lang="en-US" altLang="ja-JP" dirty="0"/>
              <a:t>BG</a:t>
            </a:r>
            <a:r>
              <a:rPr lang="ja-JP" altLang="en-US" dirty="0"/>
              <a:t>モデルの評価</a:t>
            </a:r>
            <a:endParaRPr lang="en-US" altLang="ja-JP" dirty="0"/>
          </a:p>
          <a:p>
            <a:pPr lvl="1"/>
            <a:r>
              <a:rPr kumimoji="1" lang="en-US" altLang="ja-JP" dirty="0"/>
              <a:t>PMT</a:t>
            </a:r>
            <a:r>
              <a:rPr kumimoji="1" lang="ja-JP" altLang="en-US" dirty="0"/>
              <a:t>由来の</a:t>
            </a:r>
            <a:r>
              <a:rPr kumimoji="1" lang="en-US" altLang="ja-JP" dirty="0"/>
              <a:t>BG</a:t>
            </a:r>
            <a:r>
              <a:rPr kumimoji="1" lang="ja-JP" altLang="en-US" dirty="0"/>
              <a:t>イベントの評価 </a:t>
            </a:r>
            <a:endParaRPr kumimoji="1" lang="en-US" altLang="ja-JP" dirty="0"/>
          </a:p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8AB311-5AB0-63A0-0FB4-7DB479922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89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E4227E4-F873-E26E-3C46-0BEE2887419F}"/>
              </a:ext>
            </a:extLst>
          </p:cNvPr>
          <p:cNvSpPr/>
          <p:nvPr/>
        </p:nvSpPr>
        <p:spPr>
          <a:xfrm>
            <a:off x="9429750" y="2825"/>
            <a:ext cx="2762251" cy="125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667333E-E543-2A72-C724-F451612DBE01}"/>
              </a:ext>
            </a:extLst>
          </p:cNvPr>
          <p:cNvSpPr/>
          <p:nvPr/>
        </p:nvSpPr>
        <p:spPr>
          <a:xfrm>
            <a:off x="0" y="5866452"/>
            <a:ext cx="2762251" cy="978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ABDB8-CAC0-4B5A-AD07-9A7C5A1D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BG</a:t>
            </a:r>
            <a:r>
              <a:rPr lang="ja-JP" altLang="en-US" dirty="0"/>
              <a:t>モデル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55E9-E644-411B-8FC0-08F49EA4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32600"/>
            <a:ext cx="6019800" cy="2513762"/>
          </a:xfrm>
        </p:spPr>
        <p:txBody>
          <a:bodyPr>
            <a:noAutofit/>
          </a:bodyPr>
          <a:lstStyle/>
          <a:p>
            <a:r>
              <a:rPr lang="en-US" altLang="ja-JP" sz="2000" dirty="0">
                <a:latin typeface="+mn-ea"/>
              </a:rPr>
              <a:t>Fitting</a:t>
            </a:r>
            <a:r>
              <a:rPr lang="ja-JP" altLang="en-US" sz="2000" dirty="0">
                <a:latin typeface="+mn-ea"/>
              </a:rPr>
              <a:t>データ：</a:t>
            </a:r>
            <a:r>
              <a:rPr lang="en-US" altLang="ja-JP" sz="2000" dirty="0">
                <a:latin typeface="+mn-ea"/>
              </a:rPr>
              <a:t>Geant4</a:t>
            </a:r>
            <a:r>
              <a:rPr lang="ja-JP" altLang="en-US" sz="2000" dirty="0">
                <a:latin typeface="+mn-ea"/>
              </a:rPr>
              <a:t>での計算結果</a:t>
            </a:r>
            <a:endParaRPr lang="en-US" altLang="ja-JP" sz="2000" dirty="0">
              <a:latin typeface="+mn-ea"/>
            </a:endParaRPr>
          </a:p>
          <a:p>
            <a:pPr lvl="1"/>
            <a:r>
              <a:rPr lang="ja-JP" altLang="en-US" sz="2000" dirty="0">
                <a:latin typeface="+mn-ea"/>
              </a:rPr>
              <a:t>分解能・消光が含まれていない</a:t>
            </a:r>
            <a:br>
              <a:rPr lang="en-US" altLang="ja-JP" sz="2000" dirty="0">
                <a:latin typeface="+mn-ea"/>
              </a:rPr>
            </a:br>
            <a:r>
              <a:rPr lang="ja-JP" altLang="en-US" sz="2000" dirty="0">
                <a:latin typeface="+mn-ea"/>
              </a:rPr>
              <a:t>⇒神岡の測定結果を適応して再現</a:t>
            </a:r>
            <a:endParaRPr lang="en-US" altLang="ja-JP" sz="2000" dirty="0">
              <a:latin typeface="+mn-ea"/>
            </a:endParaRPr>
          </a:p>
          <a:p>
            <a:r>
              <a:rPr lang="en-US" altLang="ja-JP" sz="2000" dirty="0">
                <a:latin typeface="+mn-ea"/>
              </a:rPr>
              <a:t>α</a:t>
            </a:r>
            <a:r>
              <a:rPr lang="ja-JP" altLang="en-US" sz="2000" dirty="0">
                <a:latin typeface="+mn-ea"/>
              </a:rPr>
              <a:t>線フィッティング：</a:t>
            </a:r>
            <a:br>
              <a:rPr lang="en-US" altLang="ja-JP" sz="2000" dirty="0">
                <a:latin typeface="+mn-ea"/>
              </a:rPr>
            </a:br>
            <a:r>
              <a:rPr lang="ja-JP" altLang="en-US" sz="2000" dirty="0">
                <a:latin typeface="+mn-ea"/>
              </a:rPr>
              <a:t>内部不純物</a:t>
            </a:r>
            <a:r>
              <a:rPr lang="en-US" altLang="ja-JP" sz="2000" dirty="0">
                <a:latin typeface="+mn-ea"/>
              </a:rPr>
              <a:t>(U/Th</a:t>
            </a:r>
            <a:r>
              <a:rPr lang="ja-JP" altLang="en-US" sz="2000" dirty="0">
                <a:latin typeface="+mn-ea"/>
              </a:rPr>
              <a:t>系統</a:t>
            </a:r>
            <a:r>
              <a:rPr lang="en-US" altLang="ja-JP" sz="2000" dirty="0">
                <a:latin typeface="+mn-ea"/>
              </a:rPr>
              <a:t>)</a:t>
            </a:r>
            <a:r>
              <a:rPr lang="ja-JP" altLang="en-US" sz="2000" dirty="0">
                <a:latin typeface="+mn-ea"/>
              </a:rPr>
              <a:t>の量を求める</a:t>
            </a:r>
            <a:endParaRPr lang="en-US" altLang="ja-JP" sz="2000" dirty="0">
              <a:latin typeface="+mn-ea"/>
            </a:endParaRPr>
          </a:p>
          <a:p>
            <a:r>
              <a:rPr lang="en-US" altLang="ja-JP" sz="2000" dirty="0">
                <a:latin typeface="+mn-ea"/>
              </a:rPr>
              <a:t>β</a:t>
            </a:r>
            <a:r>
              <a:rPr lang="ja-JP" altLang="en-US" sz="2000" dirty="0">
                <a:latin typeface="+mn-ea"/>
              </a:rPr>
              <a:t>線フィッティング：</a:t>
            </a:r>
            <a:br>
              <a:rPr lang="en-US" altLang="ja-JP" sz="2000" dirty="0">
                <a:latin typeface="+mn-ea"/>
              </a:rPr>
            </a:br>
            <a:r>
              <a:rPr lang="ja-JP" altLang="en-US" sz="2000" dirty="0">
                <a:latin typeface="+mn-ea"/>
              </a:rPr>
              <a:t>内部不純物</a:t>
            </a:r>
            <a:r>
              <a:rPr lang="en-US" altLang="ja-JP" sz="2000" dirty="0">
                <a:latin typeface="+mn-ea"/>
              </a:rPr>
              <a:t>(</a:t>
            </a:r>
            <a:r>
              <a:rPr lang="en-US" altLang="ja-JP" sz="2000" baseline="30000" dirty="0">
                <a:latin typeface="+mn-ea"/>
              </a:rPr>
              <a:t>40</a:t>
            </a:r>
            <a:r>
              <a:rPr lang="en-US" altLang="ja-JP" sz="2000" dirty="0">
                <a:latin typeface="+mn-ea"/>
              </a:rPr>
              <a:t>K)</a:t>
            </a:r>
            <a:r>
              <a:rPr lang="ja-JP" altLang="en-US" sz="2000" dirty="0">
                <a:latin typeface="+mn-ea"/>
              </a:rPr>
              <a:t>，</a:t>
            </a:r>
            <a:r>
              <a:rPr lang="en-US" altLang="ja-JP" sz="2000" dirty="0">
                <a:latin typeface="+mn-ea"/>
              </a:rPr>
              <a:t>PMT</a:t>
            </a:r>
            <a:r>
              <a:rPr lang="ja-JP" altLang="en-US" sz="2000" dirty="0">
                <a:latin typeface="+mn-ea"/>
              </a:rPr>
              <a:t>の</a:t>
            </a:r>
            <a:r>
              <a:rPr lang="en-US" altLang="ja-JP" sz="2000" dirty="0">
                <a:latin typeface="+mn-ea"/>
              </a:rPr>
              <a:t>BG(</a:t>
            </a:r>
            <a:r>
              <a:rPr lang="en-US" altLang="ja-JP" sz="2000" baseline="30000" dirty="0">
                <a:latin typeface="+mn-ea"/>
              </a:rPr>
              <a:t>40</a:t>
            </a:r>
            <a:r>
              <a:rPr lang="en-US" altLang="ja-JP" sz="2000" dirty="0">
                <a:latin typeface="+mn-ea"/>
              </a:rPr>
              <a:t>K,</a:t>
            </a:r>
            <a:r>
              <a:rPr lang="ja-JP" altLang="en-US" sz="2000" dirty="0">
                <a:latin typeface="+mn-ea"/>
              </a:rPr>
              <a:t> </a:t>
            </a:r>
            <a:r>
              <a:rPr lang="en-US" altLang="ja-JP" sz="2000" baseline="30000" dirty="0">
                <a:latin typeface="+mn-ea"/>
              </a:rPr>
              <a:t>60</a:t>
            </a:r>
            <a:r>
              <a:rPr lang="en-US" altLang="ja-JP" sz="2000" dirty="0">
                <a:latin typeface="+mn-ea"/>
              </a:rPr>
              <a:t>Co)</a:t>
            </a:r>
            <a:r>
              <a:rPr lang="ja-JP" altLang="en-US" sz="2000" dirty="0">
                <a:latin typeface="+mn-ea"/>
              </a:rPr>
              <a:t>を求める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ja-JP" sz="1600" dirty="0">
              <a:latin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20</a:t>
            </a:fld>
            <a:endParaRPr 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BA1A7E-BF6B-4F06-8F15-6F93CBE6B10A}"/>
              </a:ext>
            </a:extLst>
          </p:cNvPr>
          <p:cNvSpPr txBox="1"/>
          <p:nvPr/>
        </p:nvSpPr>
        <p:spPr>
          <a:xfrm>
            <a:off x="8433650" y="5882276"/>
            <a:ext cx="141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コンプトン効果？</a:t>
            </a:r>
          </a:p>
        </p:txBody>
      </p:sp>
      <p:pic>
        <p:nvPicPr>
          <p:cNvPr id="9" name="図 8" descr="グラフ, ヒストグラム&#10;&#10;自動的に生成された説明">
            <a:extLst>
              <a:ext uri="{FF2B5EF4-FFF2-40B4-BE49-F238E27FC236}">
                <a16:creationId xmlns:a16="http://schemas.microsoft.com/office/drawing/2014/main" id="{6778438B-7AC6-C5BA-B648-15C8D5CC5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438"/>
          <a:stretch/>
        </p:blipFill>
        <p:spPr>
          <a:xfrm>
            <a:off x="6095388" y="3775754"/>
            <a:ext cx="6096000" cy="3082245"/>
          </a:xfrm>
          <a:prstGeom prst="rect">
            <a:avLst/>
          </a:prstGeom>
        </p:spPr>
      </p:pic>
      <p:pic>
        <p:nvPicPr>
          <p:cNvPr id="10" name="図 9" descr="グラフ, ヒストグラム&#10;&#10;自動的に生成された説明">
            <a:extLst>
              <a:ext uri="{FF2B5EF4-FFF2-40B4-BE49-F238E27FC236}">
                <a16:creationId xmlns:a16="http://schemas.microsoft.com/office/drawing/2014/main" id="{E0D267EF-8791-65F6-762E-57924283B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" r="10" b="49438"/>
          <a:stretch/>
        </p:blipFill>
        <p:spPr>
          <a:xfrm>
            <a:off x="-612" y="3775755"/>
            <a:ext cx="6096000" cy="308224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594AE79-FCC6-4233-1078-A2E9448A7CD3}"/>
              </a:ext>
            </a:extLst>
          </p:cNvPr>
          <p:cNvSpPr txBox="1"/>
          <p:nvPr/>
        </p:nvSpPr>
        <p:spPr>
          <a:xfrm>
            <a:off x="449670" y="4056265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α</a:t>
            </a:r>
            <a:r>
              <a:rPr kumimoji="1" lang="ja-JP" altLang="en-US" sz="1600" b="1" dirty="0"/>
              <a:t>線：</a:t>
            </a:r>
            <a:r>
              <a:rPr kumimoji="1" lang="en-US" altLang="ja-JP" sz="1600" b="1" baseline="30000" dirty="0"/>
              <a:t>238</a:t>
            </a:r>
            <a:r>
              <a:rPr kumimoji="1" lang="en-US" altLang="ja-JP" sz="1600" b="1" dirty="0"/>
              <a:t>U</a:t>
            </a:r>
            <a:r>
              <a:rPr kumimoji="1" lang="ja-JP" altLang="en-US" sz="1600" b="1" dirty="0"/>
              <a:t>系統</a:t>
            </a:r>
            <a:endParaRPr kumimoji="1" lang="en-US" altLang="ja-JP" sz="1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202A84-1D2E-CD58-F124-3F6A9DE75FED}"/>
              </a:ext>
            </a:extLst>
          </p:cNvPr>
          <p:cNvSpPr txBox="1"/>
          <p:nvPr/>
        </p:nvSpPr>
        <p:spPr>
          <a:xfrm>
            <a:off x="4210985" y="4394819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α</a:t>
            </a:r>
            <a:r>
              <a:rPr kumimoji="1" lang="ja-JP" altLang="en-US" sz="1600" b="1" dirty="0"/>
              <a:t>線：</a:t>
            </a:r>
            <a:r>
              <a:rPr kumimoji="1" lang="en-US" altLang="ja-JP" sz="1600" b="1" baseline="30000" dirty="0"/>
              <a:t>235</a:t>
            </a:r>
            <a:r>
              <a:rPr kumimoji="1" lang="en-US" altLang="ja-JP" sz="1600" b="1" dirty="0"/>
              <a:t>U</a:t>
            </a:r>
            <a:r>
              <a:rPr kumimoji="1" lang="ja-JP" altLang="en-US" sz="1600" b="1" dirty="0"/>
              <a:t>系統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0D02E52-5047-D31C-EB97-5738DA477398}"/>
              </a:ext>
            </a:extLst>
          </p:cNvPr>
          <p:cNvSpPr txBox="1"/>
          <p:nvPr/>
        </p:nvSpPr>
        <p:spPr>
          <a:xfrm>
            <a:off x="6545670" y="4145086"/>
            <a:ext cx="1616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α</a:t>
            </a:r>
            <a:r>
              <a:rPr kumimoji="1" lang="ja-JP" altLang="en-US" sz="1600" b="1" dirty="0"/>
              <a:t>線：</a:t>
            </a:r>
            <a:r>
              <a:rPr kumimoji="1" lang="en-US" altLang="ja-JP" sz="1600" b="1" baseline="30000" dirty="0"/>
              <a:t>232</a:t>
            </a:r>
            <a:r>
              <a:rPr kumimoji="1" lang="en-US" altLang="ja-JP" sz="1600" b="1" dirty="0"/>
              <a:t>Th</a:t>
            </a:r>
            <a:r>
              <a:rPr kumimoji="1" lang="ja-JP" altLang="en-US" sz="1600" b="1" dirty="0"/>
              <a:t>系統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CB9A8C5-9AAD-EF08-6E02-C74DFB7EB084}"/>
              </a:ext>
            </a:extLst>
          </p:cNvPr>
          <p:cNvSpPr txBox="1"/>
          <p:nvPr/>
        </p:nvSpPr>
        <p:spPr>
          <a:xfrm>
            <a:off x="9681525" y="5822226"/>
            <a:ext cx="1500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β</a:t>
            </a:r>
            <a:r>
              <a:rPr kumimoji="1" lang="ja-JP" altLang="en-US" sz="1600" b="1" dirty="0"/>
              <a:t>線：</a:t>
            </a:r>
            <a:r>
              <a:rPr kumimoji="1" lang="en-US" altLang="ja-JP" sz="1600" b="1" dirty="0"/>
              <a:t>PMT</a:t>
            </a:r>
            <a:r>
              <a:rPr kumimoji="1" lang="ja-JP" altLang="en-US" sz="1600" b="1" dirty="0"/>
              <a:t> </a:t>
            </a:r>
            <a:r>
              <a:rPr kumimoji="1" lang="en-US" altLang="ja-JP" sz="1600" b="1" dirty="0"/>
              <a:t>BG</a:t>
            </a:r>
            <a:endParaRPr kumimoji="1" lang="ja-JP" altLang="en-US" sz="1600" b="1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ECA0442-20CA-03D7-A148-FC5E926985C2}"/>
              </a:ext>
            </a:extLst>
          </p:cNvPr>
          <p:cNvSpPr txBox="1">
            <a:spLocks/>
          </p:cNvSpPr>
          <p:nvPr/>
        </p:nvSpPr>
        <p:spPr>
          <a:xfrm>
            <a:off x="6524625" y="291209"/>
            <a:ext cx="6096000" cy="2513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>
              <a:latin typeface="+mn-ea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8AFBCD3A-7859-B654-E92A-883034990B0E}"/>
              </a:ext>
            </a:extLst>
          </p:cNvPr>
          <p:cNvGrpSpPr/>
          <p:nvPr/>
        </p:nvGrpSpPr>
        <p:grpSpPr>
          <a:xfrm>
            <a:off x="6076951" y="329393"/>
            <a:ext cx="3240000" cy="3124137"/>
            <a:chOff x="6098358" y="3651185"/>
            <a:chExt cx="3240000" cy="3124137"/>
          </a:xfrm>
        </p:grpSpPr>
        <p:pic>
          <p:nvPicPr>
            <p:cNvPr id="31" name="グラフィックス 30">
              <a:extLst>
                <a:ext uri="{FF2B5EF4-FFF2-40B4-BE49-F238E27FC236}">
                  <a16:creationId xmlns:a16="http://schemas.microsoft.com/office/drawing/2014/main" id="{D6EAD947-5B08-9A14-D031-604AB4A7E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8796"/>
            <a:stretch/>
          </p:blipFill>
          <p:spPr>
            <a:xfrm>
              <a:off x="6098358" y="3981858"/>
              <a:ext cx="3240000" cy="2793464"/>
            </a:xfrm>
            <a:prstGeom prst="rect">
              <a:avLst/>
            </a:prstGeom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822243AA-A867-58AE-6131-8CBFFCCDBA0A}"/>
                </a:ext>
              </a:extLst>
            </p:cNvPr>
            <p:cNvSpPr txBox="1"/>
            <p:nvPr/>
          </p:nvSpPr>
          <p:spPr>
            <a:xfrm>
              <a:off x="6112036" y="3651185"/>
              <a:ext cx="320792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/>
                <a:t>エネルギー分解能</a:t>
              </a:r>
              <a:r>
                <a:rPr kumimoji="1" lang="en-US" altLang="ja-JP" sz="1600" b="1" dirty="0"/>
                <a:t>(</a:t>
              </a:r>
              <a:r>
                <a:rPr kumimoji="1" lang="ja-JP" altLang="en-US" sz="1600" b="1" dirty="0"/>
                <a:t>神岡測定結果</a:t>
              </a:r>
              <a:r>
                <a:rPr kumimoji="1" lang="en-US" altLang="ja-JP" sz="1600" b="1" dirty="0"/>
                <a:t>)</a:t>
              </a:r>
              <a:endParaRPr kumimoji="1" lang="ja-JP" altLang="en-US" sz="1600" b="1" dirty="0"/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5A56B87F-F60D-0768-9CC5-BE2D19619293}"/>
              </a:ext>
            </a:extLst>
          </p:cNvPr>
          <p:cNvGrpSpPr/>
          <p:nvPr/>
        </p:nvGrpSpPr>
        <p:grpSpPr>
          <a:xfrm>
            <a:off x="9074449" y="102419"/>
            <a:ext cx="3240000" cy="3349590"/>
            <a:chOff x="9095856" y="3424211"/>
            <a:chExt cx="3240000" cy="3349590"/>
          </a:xfrm>
        </p:grpSpPr>
        <p:pic>
          <p:nvPicPr>
            <p:cNvPr id="35" name="図 34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C6E712D4-D88C-7553-0E2E-00F4111A0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0000" t="9496"/>
            <a:stretch/>
          </p:blipFill>
          <p:spPr>
            <a:xfrm>
              <a:off x="9095856" y="4010507"/>
              <a:ext cx="3240000" cy="2763294"/>
            </a:xfrm>
            <a:prstGeom prst="rect">
              <a:avLst/>
            </a:pr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405A7FC2-D6D4-B91E-F2FF-F4CC5E812695}"/>
                </a:ext>
              </a:extLst>
            </p:cNvPr>
            <p:cNvSpPr txBox="1"/>
            <p:nvPr/>
          </p:nvSpPr>
          <p:spPr>
            <a:xfrm>
              <a:off x="9821428" y="3424211"/>
              <a:ext cx="202170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/>
                <a:t>消光補正関数</a:t>
              </a:r>
              <a:br>
                <a:rPr kumimoji="1" lang="en-US" altLang="ja-JP" sz="1600" b="1" dirty="0"/>
              </a:br>
              <a:r>
                <a:rPr kumimoji="1" lang="en-US" altLang="ja-JP" sz="1600" b="1" dirty="0"/>
                <a:t>(Geant4</a:t>
              </a:r>
              <a:r>
                <a:rPr kumimoji="1" lang="ja-JP" altLang="en-US" sz="1600" b="1" dirty="0"/>
                <a:t>→測定結果</a:t>
              </a:r>
              <a:r>
                <a:rPr kumimoji="1" lang="en-US" altLang="ja-JP" sz="1600" b="1" dirty="0"/>
                <a:t>)</a:t>
              </a:r>
              <a:endParaRPr kumimoji="1" lang="ja-JP" altLang="en-US" sz="1600" b="1" dirty="0"/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94FC018-EFEC-72D7-09B7-7CC83553972F}"/>
              </a:ext>
            </a:extLst>
          </p:cNvPr>
          <p:cNvSpPr txBox="1"/>
          <p:nvPr/>
        </p:nvSpPr>
        <p:spPr>
          <a:xfrm>
            <a:off x="4839914" y="3497952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Fitting</a:t>
            </a:r>
            <a:r>
              <a:rPr kumimoji="1" lang="ja-JP" altLang="en-US" b="1" dirty="0"/>
              <a:t>に用いたデータ</a:t>
            </a:r>
          </a:p>
        </p:txBody>
      </p:sp>
    </p:spTree>
    <p:extLst>
      <p:ext uri="{BB962C8B-B14F-4D97-AF65-F5344CB8AC3E}">
        <p14:creationId xmlns:p14="http://schemas.microsoft.com/office/powerpoint/2010/main" val="1524706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25EE1CC-F0A1-9A77-C88A-4508585FB901}"/>
              </a:ext>
            </a:extLst>
          </p:cNvPr>
          <p:cNvSpPr/>
          <p:nvPr/>
        </p:nvSpPr>
        <p:spPr>
          <a:xfrm>
            <a:off x="9438624" y="5641052"/>
            <a:ext cx="2762251" cy="125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667333E-E543-2A72-C724-F451612DBE01}"/>
              </a:ext>
            </a:extLst>
          </p:cNvPr>
          <p:cNvSpPr/>
          <p:nvPr/>
        </p:nvSpPr>
        <p:spPr>
          <a:xfrm>
            <a:off x="0" y="5866452"/>
            <a:ext cx="2762251" cy="978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ABDB8-CAC0-4B5A-AD07-9A7C5A1D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原料測定結果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21</a:t>
            </a:fld>
            <a:endParaRPr 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BA1A7E-BF6B-4F06-8F15-6F93CBE6B10A}"/>
              </a:ext>
            </a:extLst>
          </p:cNvPr>
          <p:cNvSpPr txBox="1"/>
          <p:nvPr/>
        </p:nvSpPr>
        <p:spPr>
          <a:xfrm>
            <a:off x="8433650" y="5882276"/>
            <a:ext cx="141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コンプトン効果？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211DE4F-BAF8-D98A-B574-87A23AEE8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873" y="980778"/>
            <a:ext cx="7454810" cy="58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BDB8-CAC0-4B5A-AD07-9A7C5A1D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01" y="291210"/>
            <a:ext cx="8877790" cy="1215114"/>
          </a:xfrm>
        </p:spPr>
        <p:txBody>
          <a:bodyPr/>
          <a:lstStyle/>
          <a:p>
            <a:r>
              <a:rPr lang="en-US" altLang="ja-JP" baseline="30000" dirty="0"/>
              <a:t>160</a:t>
            </a:r>
            <a:r>
              <a:rPr lang="en-US" altLang="ja-JP" dirty="0"/>
              <a:t>Gd</a:t>
            </a:r>
            <a:r>
              <a:rPr lang="ja-JP" altLang="en-US" dirty="0"/>
              <a:t>の</a:t>
            </a:r>
            <a:r>
              <a:rPr lang="en-US" altLang="ja-JP" dirty="0"/>
              <a:t>2</a:t>
            </a:r>
            <a:r>
              <a:rPr lang="ja-JP" altLang="en-US" dirty="0"/>
              <a:t>重ベータ崩壊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E55E9-E644-411B-8FC0-08F49EA471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61993"/>
                <a:ext cx="6096000" cy="2513762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2400" dirty="0">
                    <a:latin typeface="+mn-ea"/>
                  </a:rPr>
                  <a:t>2</a:t>
                </a:r>
                <a:r>
                  <a:rPr lang="ja-JP" altLang="en-US" sz="2400" dirty="0">
                    <a:latin typeface="+mn-ea"/>
                  </a:rPr>
                  <a:t>重ベータ崩壊</a:t>
                </a:r>
                <a:r>
                  <a:rPr lang="en-US" altLang="ja-JP" sz="2400" dirty="0">
                    <a:latin typeface="+mn-ea"/>
                  </a:rPr>
                  <a:t>(ββ)</a:t>
                </a:r>
              </a:p>
              <a:p>
                <a:pPr lvl="1"/>
                <a:r>
                  <a:rPr lang="ja-JP" altLang="en-US" sz="2000" dirty="0">
                    <a:latin typeface="+mn-ea"/>
                  </a:rPr>
                  <a:t>特別な準位の安定同位体のみに許される最も稀な崩壊過程</a:t>
                </a:r>
                <a:endParaRPr lang="en-US" altLang="ja-JP" sz="2000" dirty="0">
                  <a:latin typeface="+mn-ea"/>
                </a:endParaRPr>
              </a:p>
              <a:p>
                <a:pPr lvl="1"/>
                <a:r>
                  <a:rPr lang="en-US" altLang="ja-JP" sz="2000" dirty="0">
                    <a:latin typeface="+mn-ea"/>
                  </a:rPr>
                  <a:t>2ν2β</a:t>
                </a:r>
                <a:r>
                  <a:rPr lang="ja-JP" altLang="en-US" sz="2000" dirty="0">
                    <a:latin typeface="+mn-ea"/>
                  </a:rPr>
                  <a:t>：標準模型の枠組みで生じる</a:t>
                </a:r>
                <a:endParaRPr lang="en-US" altLang="ja-JP" sz="2000" dirty="0">
                  <a:latin typeface="+mn-ea"/>
                </a:endParaRPr>
              </a:p>
              <a:p>
                <a:pPr lvl="1"/>
                <a:r>
                  <a:rPr lang="en-US" altLang="ja-JP" sz="2000" dirty="0">
                    <a:latin typeface="+mn-ea"/>
                  </a:rPr>
                  <a:t>0ν2β</a:t>
                </a:r>
                <a:r>
                  <a:rPr lang="ja-JP" altLang="en-US" sz="2000" dirty="0">
                    <a:latin typeface="+mn-ea"/>
                  </a:rPr>
                  <a:t>：</a:t>
                </a:r>
                <a:r>
                  <a:rPr lang="en-US" altLang="ja-JP" sz="2000" dirty="0">
                    <a:latin typeface="+mn-ea"/>
                  </a:rPr>
                  <a:t>ν</a:t>
                </a:r>
                <a:r>
                  <a:rPr lang="ja-JP" altLang="en-US" sz="2000" dirty="0">
                    <a:latin typeface="+mn-ea"/>
                  </a:rPr>
                  <a:t>がマヨナラ性を持てば可能</a:t>
                </a:r>
                <a:endParaRPr lang="en-US" altLang="ja-JP" sz="2000" dirty="0">
                  <a:latin typeface="+mn-ea"/>
                </a:endParaRPr>
              </a:p>
              <a:p>
                <a:endParaRPr lang="en-US" altLang="ja-JP" sz="2400" baseline="30000" dirty="0">
                  <a:latin typeface="+mn-ea"/>
                </a:endParaRPr>
              </a:p>
              <a:p>
                <a:r>
                  <a:rPr lang="en-US" altLang="ja-JP" sz="2400" baseline="30000" dirty="0">
                    <a:latin typeface="+mn-ea"/>
                  </a:rPr>
                  <a:t>160</a:t>
                </a:r>
                <a:r>
                  <a:rPr lang="en-US" altLang="ja-JP" sz="2400" dirty="0">
                    <a:latin typeface="+mn-ea"/>
                  </a:rPr>
                  <a:t>Gd</a:t>
                </a:r>
                <a:r>
                  <a:rPr lang="ja-JP" altLang="en-US" sz="2400" dirty="0">
                    <a:latin typeface="+mn-ea"/>
                  </a:rPr>
                  <a:t>：</a:t>
                </a:r>
                <a:r>
                  <a:rPr lang="en-US" altLang="ja-JP" sz="2400" dirty="0">
                    <a:latin typeface="+mn-ea"/>
                  </a:rPr>
                  <a:t>2</a:t>
                </a:r>
                <a:r>
                  <a:rPr lang="ja-JP" altLang="en-US" sz="2400" dirty="0">
                    <a:latin typeface="+mn-ea"/>
                  </a:rPr>
                  <a:t>重</a:t>
                </a:r>
                <a:r>
                  <a:rPr lang="en-US" altLang="ja-JP" sz="2400" dirty="0">
                    <a:latin typeface="+mn-ea"/>
                  </a:rPr>
                  <a:t>β</a:t>
                </a:r>
                <a:r>
                  <a:rPr lang="ja-JP" altLang="en-US" sz="2400" dirty="0">
                    <a:latin typeface="+mn-ea"/>
                  </a:rPr>
                  <a:t>崩壊核の一つ</a:t>
                </a:r>
                <a:endParaRPr lang="en-US" altLang="ja-JP" sz="2400" dirty="0">
                  <a:latin typeface="+mn-ea"/>
                </a:endParaRPr>
              </a:p>
              <a:p>
                <a:pPr lvl="1"/>
                <a:r>
                  <a:rPr lang="en-US" altLang="ja-JP" sz="1800" dirty="0">
                    <a:latin typeface="+mn-ea"/>
                  </a:rPr>
                  <a:t>Q</a:t>
                </a:r>
                <a:r>
                  <a:rPr lang="ja-JP" altLang="en-US" sz="1800" dirty="0">
                    <a:latin typeface="+mn-ea"/>
                  </a:rPr>
                  <a:t>値：</a:t>
                </a:r>
                <a:r>
                  <a:rPr lang="en-US" altLang="ja-JP" sz="1800" dirty="0">
                    <a:latin typeface="+mn-ea"/>
                  </a:rPr>
                  <a:t>1730 keV</a:t>
                </a:r>
              </a:p>
              <a:p>
                <a:pPr lvl="1"/>
                <a:r>
                  <a:rPr lang="ja-JP" altLang="en-US" sz="1800" dirty="0">
                    <a:latin typeface="+mn-ea"/>
                  </a:rPr>
                  <a:t>自然存在比：</a:t>
                </a:r>
                <a:r>
                  <a:rPr lang="en-US" altLang="ja-JP" sz="1800" dirty="0">
                    <a:latin typeface="+mn-ea"/>
                  </a:rPr>
                  <a:t>21.8%</a:t>
                </a:r>
                <a:endParaRPr lang="en-US" altLang="ja-JP" sz="2800" dirty="0"/>
              </a:p>
              <a:p>
                <a:pPr lvl="1"/>
                <a:r>
                  <a:rPr lang="en-US" altLang="ja-JP" sz="1800" b="1" dirty="0">
                    <a:solidFill>
                      <a:srgbClr val="C00000"/>
                    </a:solidFill>
                    <a:latin typeface="+mn-ea"/>
                  </a:rPr>
                  <a:t>0ν2β</a:t>
                </a:r>
                <a:r>
                  <a:rPr lang="ja-JP" altLang="en-US" sz="1800" b="1" dirty="0">
                    <a:solidFill>
                      <a:srgbClr val="C00000"/>
                    </a:solidFill>
                    <a:latin typeface="+mn-ea"/>
                  </a:rPr>
                  <a:t>，</a:t>
                </a:r>
                <a:r>
                  <a:rPr lang="en-US" altLang="ja-JP" sz="1800" b="1" dirty="0">
                    <a:solidFill>
                      <a:srgbClr val="C00000"/>
                    </a:solidFill>
                    <a:latin typeface="+mn-ea"/>
                  </a:rPr>
                  <a:t>2ν2β</a:t>
                </a:r>
                <a:r>
                  <a:rPr lang="ja-JP" altLang="en-US" sz="1800" b="1" dirty="0">
                    <a:solidFill>
                      <a:srgbClr val="C00000"/>
                    </a:solidFill>
                    <a:latin typeface="+mn-ea"/>
                  </a:rPr>
                  <a:t>ともに未発見</a:t>
                </a:r>
                <a:endParaRPr lang="en-US" altLang="ja-JP" sz="1800" b="1" dirty="0">
                  <a:solidFill>
                    <a:srgbClr val="C00000"/>
                  </a:solidFill>
                  <a:latin typeface="+mn-ea"/>
                </a:endParaRPr>
              </a:p>
              <a:p>
                <a:pPr lvl="1"/>
                <a:r>
                  <a:rPr lang="en-US" altLang="ja-JP" sz="2000" dirty="0">
                    <a:latin typeface="+mn-ea"/>
                  </a:rPr>
                  <a:t>2ν2β :</a:t>
                </a:r>
                <a:br>
                  <a:rPr lang="en-US" altLang="ja-JP" sz="2000" dirty="0">
                    <a:latin typeface="+mn-ea"/>
                  </a:rPr>
                </a:br>
                <a:r>
                  <a:rPr lang="en-US" altLang="ja-JP" sz="2000" dirty="0">
                    <a:latin typeface="+mn-ea"/>
                  </a:rPr>
                  <a:t>2</a:t>
                </a:r>
                <a:r>
                  <a:rPr lang="ja-JP" altLang="en-US" sz="2000" dirty="0">
                    <a:latin typeface="+mn-ea"/>
                  </a:rPr>
                  <a:t>つの理論モデルが約</a:t>
                </a:r>
                <a:r>
                  <a:rPr lang="en-US" altLang="ja-JP" sz="2000" dirty="0">
                    <a:latin typeface="+mn-ea"/>
                  </a:rPr>
                  <a:t>1</a:t>
                </a:r>
                <a:r>
                  <a:rPr lang="ja-JP" altLang="en-US" sz="2000" dirty="0">
                    <a:latin typeface="+mn-ea"/>
                  </a:rPr>
                  <a:t>桁異なる半減期を予想</a:t>
                </a:r>
                <a:endParaRPr lang="en-US" altLang="ja-JP" sz="2000" dirty="0">
                  <a:latin typeface="+mn-ea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800" i="1" smtClean="0">
                            <a:solidFill>
                              <a:srgbClr val="1D50A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0" i="1" smtClean="0">
                            <a:solidFill>
                              <a:srgbClr val="1D50A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rgbClr val="1D50A1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  <m:sup>
                        <m:r>
                          <a:rPr kumimoji="1" lang="en-US" altLang="ja-JP" sz="1800" b="0" i="1" smtClean="0">
                            <a:solidFill>
                              <a:srgbClr val="1D50A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1800" b="0" i="1" smtClean="0">
                            <a:solidFill>
                              <a:srgbClr val="1D50A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bSup>
                  </m:oMath>
                </a14:m>
                <a:r>
                  <a:rPr kumimoji="1" lang="ja-JP" altLang="en-US" sz="1800" dirty="0">
                    <a:solidFill>
                      <a:srgbClr val="1D50A1"/>
                    </a:solidFill>
                  </a:rPr>
                  <a:t> ～ </a:t>
                </a:r>
                <a:r>
                  <a:rPr kumimoji="1" lang="en-US" altLang="ja-JP" sz="1800" dirty="0">
                    <a:solidFill>
                      <a:srgbClr val="1D50A1"/>
                    </a:solidFill>
                  </a:rPr>
                  <a:t>6×10</a:t>
                </a:r>
                <a:r>
                  <a:rPr kumimoji="1" lang="en-US" altLang="ja-JP" sz="1800" baseline="30000" dirty="0">
                    <a:solidFill>
                      <a:srgbClr val="1D50A1"/>
                    </a:solidFill>
                  </a:rPr>
                  <a:t>21</a:t>
                </a:r>
                <a:r>
                  <a:rPr kumimoji="1" lang="en-US" altLang="ja-JP" sz="1800" dirty="0">
                    <a:solidFill>
                      <a:srgbClr val="1D50A1"/>
                    </a:solidFill>
                  </a:rPr>
                  <a:t> </a:t>
                </a:r>
                <a:r>
                  <a:rPr lang="ja-JP" altLang="en-US" sz="1800" dirty="0"/>
                  <a:t> </a:t>
                </a:r>
                <a:r>
                  <a:rPr lang="en-US" altLang="ja-JP" sz="1800" dirty="0"/>
                  <a:t>year </a:t>
                </a:r>
                <a:r>
                  <a:rPr kumimoji="1" lang="en-US" altLang="ja-JP" sz="1800" dirty="0">
                    <a:solidFill>
                      <a:srgbClr val="1D50A1"/>
                    </a:solidFill>
                  </a:rPr>
                  <a:t>[1]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800" b="0" i="1" smtClean="0">
                            <a:solidFill>
                              <a:srgbClr val="1D50A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0" i="1" smtClean="0">
                            <a:solidFill>
                              <a:srgbClr val="1D50A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rgbClr val="1D50A1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  <m:sup>
                        <m:r>
                          <a:rPr kumimoji="1" lang="en-US" altLang="ja-JP" sz="1800" b="0" i="1" smtClean="0">
                            <a:solidFill>
                              <a:srgbClr val="1D50A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1800" b="0" i="1" smtClean="0">
                            <a:solidFill>
                              <a:srgbClr val="1D50A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bSup>
                  </m:oMath>
                </a14:m>
                <a:r>
                  <a:rPr kumimoji="1" lang="ja-JP" altLang="en-US" sz="1800" dirty="0">
                    <a:solidFill>
                      <a:srgbClr val="1D50A1"/>
                    </a:solidFill>
                  </a:rPr>
                  <a:t> ～ </a:t>
                </a:r>
                <a:r>
                  <a:rPr kumimoji="1" lang="en-US" altLang="ja-JP" sz="1800" dirty="0">
                    <a:solidFill>
                      <a:srgbClr val="1D50A1"/>
                    </a:solidFill>
                  </a:rPr>
                  <a:t>8×10</a:t>
                </a:r>
                <a:r>
                  <a:rPr kumimoji="1" lang="en-US" altLang="ja-JP" sz="1800" baseline="30000" dirty="0">
                    <a:solidFill>
                      <a:srgbClr val="1D50A1"/>
                    </a:solidFill>
                  </a:rPr>
                  <a:t>20</a:t>
                </a:r>
                <a:r>
                  <a:rPr lang="en-US" altLang="ja-JP" sz="1800" dirty="0"/>
                  <a:t>  year </a:t>
                </a:r>
                <a:r>
                  <a:rPr kumimoji="1" lang="en-US" altLang="ja-JP" sz="1800" dirty="0">
                    <a:solidFill>
                      <a:srgbClr val="1D50A1"/>
                    </a:solidFill>
                  </a:rPr>
                  <a:t>[2]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E55E9-E644-411B-8FC0-08F49EA47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61993"/>
                <a:ext cx="6096000" cy="2513762"/>
              </a:xfrm>
              <a:blipFill>
                <a:blip r:embed="rId2"/>
                <a:stretch>
                  <a:fillRect l="-1300" t="-3398" b="-936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BA1A7E-BF6B-4F06-8F15-6F93CBE6B10A}"/>
              </a:ext>
            </a:extLst>
          </p:cNvPr>
          <p:cNvSpPr txBox="1"/>
          <p:nvPr/>
        </p:nvSpPr>
        <p:spPr>
          <a:xfrm>
            <a:off x="8433650" y="5882276"/>
            <a:ext cx="141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コンプトン効果？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B43A606-FEA0-4098-0F53-29EB45CF4935}"/>
              </a:ext>
            </a:extLst>
          </p:cNvPr>
          <p:cNvGrpSpPr/>
          <p:nvPr/>
        </p:nvGrpSpPr>
        <p:grpSpPr>
          <a:xfrm>
            <a:off x="6989761" y="3526819"/>
            <a:ext cx="3717025" cy="3331181"/>
            <a:chOff x="5317830" y="191762"/>
            <a:chExt cx="3135811" cy="2940737"/>
          </a:xfrm>
        </p:grpSpPr>
        <p:pic>
          <p:nvPicPr>
            <p:cNvPr id="5" name="図 4" descr="グラフ, 散布図&#10;&#10;自動的に生成された説明">
              <a:extLst>
                <a:ext uri="{FF2B5EF4-FFF2-40B4-BE49-F238E27FC236}">
                  <a16:creationId xmlns:a16="http://schemas.microsoft.com/office/drawing/2014/main" id="{1C0B5378-2527-F58C-AAF5-AF81F2916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7830" y="191762"/>
              <a:ext cx="3135811" cy="2940737"/>
            </a:xfrm>
            <a:prstGeom prst="rect">
              <a:avLst/>
            </a:prstGeom>
          </p:spPr>
        </p:pic>
        <p:sp>
          <p:nvSpPr>
            <p:cNvPr id="7" name="星: 5 pt 6">
              <a:extLst>
                <a:ext uri="{FF2B5EF4-FFF2-40B4-BE49-F238E27FC236}">
                  <a16:creationId xmlns:a16="http://schemas.microsoft.com/office/drawing/2014/main" id="{A3A653C4-8CFB-E31D-F028-D970F837F0BF}"/>
                </a:ext>
              </a:extLst>
            </p:cNvPr>
            <p:cNvSpPr/>
            <p:nvPr/>
          </p:nvSpPr>
          <p:spPr>
            <a:xfrm>
              <a:off x="6958163" y="2521614"/>
              <a:ext cx="199177" cy="20799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F5FAAEA-44F7-96BF-3F8F-F910427FEB29}"/>
                </a:ext>
              </a:extLst>
            </p:cNvPr>
            <p:cNvSpPr txBox="1"/>
            <p:nvPr/>
          </p:nvSpPr>
          <p:spPr>
            <a:xfrm>
              <a:off x="7157340" y="2471723"/>
              <a:ext cx="796706" cy="271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baseline="30000" dirty="0">
                  <a:solidFill>
                    <a:srgbClr val="C00000"/>
                  </a:solidFill>
                </a:rPr>
                <a:t>160</a:t>
              </a:r>
              <a:r>
                <a:rPr kumimoji="1" lang="en-US" altLang="ja-JP" sz="1400" b="1" dirty="0">
                  <a:solidFill>
                    <a:srgbClr val="C00000"/>
                  </a:solidFill>
                </a:rPr>
                <a:t>Gd</a:t>
              </a:r>
              <a:endParaRPr kumimoji="1" lang="ja-JP" altLang="en-US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113E466-3976-C695-7432-3D3D7BD84E62}"/>
              </a:ext>
            </a:extLst>
          </p:cNvPr>
          <p:cNvSpPr txBox="1"/>
          <p:nvPr/>
        </p:nvSpPr>
        <p:spPr>
          <a:xfrm>
            <a:off x="1684213" y="6283813"/>
            <a:ext cx="5169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1D50A1"/>
                </a:solidFill>
              </a:rPr>
              <a:t>[1] J. G. Hirsch et al., </a:t>
            </a:r>
            <a:r>
              <a:rPr kumimoji="1" lang="en-US" altLang="ja-JP" sz="1600" dirty="0" err="1">
                <a:solidFill>
                  <a:srgbClr val="1D50A1"/>
                </a:solidFill>
              </a:rPr>
              <a:t>Phys.Rev</a:t>
            </a:r>
            <a:r>
              <a:rPr kumimoji="1" lang="en-US" altLang="ja-JP" sz="1600" dirty="0">
                <a:solidFill>
                  <a:srgbClr val="1D50A1"/>
                </a:solidFill>
              </a:rPr>
              <a:t>. C 66, 015502 (2002)</a:t>
            </a:r>
          </a:p>
          <a:p>
            <a:r>
              <a:rPr kumimoji="1" lang="en-US" altLang="ja-JP" sz="1600" dirty="0">
                <a:solidFill>
                  <a:srgbClr val="1D50A1"/>
                </a:solidFill>
              </a:rPr>
              <a:t>[2] N. </a:t>
            </a:r>
            <a:r>
              <a:rPr kumimoji="1" lang="en-US" altLang="ja-JP" sz="1600" dirty="0" err="1">
                <a:solidFill>
                  <a:srgbClr val="1D50A1"/>
                </a:solidFill>
              </a:rPr>
              <a:t>Hinohara</a:t>
            </a:r>
            <a:r>
              <a:rPr kumimoji="1" lang="en-US" altLang="ja-JP" sz="1600" dirty="0">
                <a:solidFill>
                  <a:srgbClr val="1D50A1"/>
                </a:solidFill>
              </a:rPr>
              <a:t> et al., Phys. Rev. C 105, 044314 (2022)</a:t>
            </a:r>
            <a:endParaRPr kumimoji="1" lang="ja-JP" altLang="en-US" sz="1600" dirty="0">
              <a:solidFill>
                <a:srgbClr val="1D50A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B7FEC6-D7E6-3A66-5D28-D14BBA8F3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054" y="588469"/>
            <a:ext cx="5527673" cy="28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75912C3-B635-E0B6-79B5-4BF2838C6F2A}"/>
              </a:ext>
            </a:extLst>
          </p:cNvPr>
          <p:cNvSpPr txBox="1"/>
          <p:nvPr/>
        </p:nvSpPr>
        <p:spPr>
          <a:xfrm>
            <a:off x="9238890" y="3156653"/>
            <a:ext cx="34937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https://higgstan.com/double-beta-decay/</a:t>
            </a:r>
          </a:p>
        </p:txBody>
      </p:sp>
    </p:spTree>
    <p:extLst>
      <p:ext uri="{BB962C8B-B14F-4D97-AF65-F5344CB8AC3E}">
        <p14:creationId xmlns:p14="http://schemas.microsoft.com/office/powerpoint/2010/main" val="56808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BDB8-CAC0-4B5A-AD07-9A7C5A1D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01" y="291210"/>
            <a:ext cx="8877790" cy="1215114"/>
          </a:xfrm>
        </p:spPr>
        <p:txBody>
          <a:bodyPr/>
          <a:lstStyle/>
          <a:p>
            <a:r>
              <a:rPr lang="en-US" altLang="ja-JP" baseline="30000" dirty="0"/>
              <a:t>160</a:t>
            </a:r>
            <a:r>
              <a:rPr lang="en-US" altLang="ja-JP" dirty="0"/>
              <a:t>Gd</a:t>
            </a:r>
            <a:r>
              <a:rPr lang="ja-JP" altLang="en-US" dirty="0"/>
              <a:t>の先行研究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55E9-E644-411B-8FC0-08F49EA4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637"/>
            <a:ext cx="6096000" cy="2513762"/>
          </a:xfrm>
        </p:spPr>
        <p:txBody>
          <a:bodyPr>
            <a:noAutofit/>
          </a:bodyPr>
          <a:lstStyle/>
          <a:p>
            <a:r>
              <a:rPr kumimoji="1" lang="en-US" altLang="ja-JP" sz="1800" baseline="30000" dirty="0">
                <a:solidFill>
                  <a:srgbClr val="1D50A1"/>
                </a:solidFill>
              </a:rPr>
              <a:t>160</a:t>
            </a:r>
            <a:r>
              <a:rPr kumimoji="1" lang="en-US" altLang="ja-JP" sz="1800" dirty="0">
                <a:solidFill>
                  <a:srgbClr val="1D50A1"/>
                </a:solidFill>
              </a:rPr>
              <a:t>Gd</a:t>
            </a:r>
            <a:r>
              <a:rPr kumimoji="1" lang="ja-JP" altLang="en-US" sz="1800" dirty="0">
                <a:solidFill>
                  <a:srgbClr val="1D50A1"/>
                </a:solidFill>
              </a:rPr>
              <a:t>の</a:t>
            </a:r>
            <a:r>
              <a:rPr kumimoji="1" lang="en-US" altLang="ja-JP" sz="1800" dirty="0">
                <a:solidFill>
                  <a:srgbClr val="1D50A1"/>
                </a:solidFill>
              </a:rPr>
              <a:t>β</a:t>
            </a:r>
            <a:r>
              <a:rPr lang="en-US" altLang="ja-JP" sz="1800" dirty="0"/>
              <a:t>β</a:t>
            </a:r>
            <a:r>
              <a:rPr lang="ja-JP" altLang="en-US" sz="1800" dirty="0"/>
              <a:t>探索：ウクライナでの実験が世界一高感度</a:t>
            </a:r>
            <a:r>
              <a:rPr lang="en-US" altLang="ja-JP" sz="1200" dirty="0"/>
              <a:t>[3]</a:t>
            </a:r>
            <a:endParaRPr lang="en-US" altLang="ja-JP" sz="1400" dirty="0"/>
          </a:p>
          <a:p>
            <a:pPr lvl="1"/>
            <a:r>
              <a:rPr lang="ja-JP" altLang="en-US" sz="1400" dirty="0"/>
              <a:t>検出器</a:t>
            </a:r>
            <a:r>
              <a:rPr kumimoji="1" lang="ja-JP" altLang="en-US" sz="1400" dirty="0">
                <a:solidFill>
                  <a:srgbClr val="1D50A1"/>
                </a:solidFill>
              </a:rPr>
              <a:t>：</a:t>
            </a:r>
            <a:r>
              <a:rPr kumimoji="1" lang="en-US" altLang="ja-JP" sz="1400" dirty="0">
                <a:solidFill>
                  <a:srgbClr val="1D50A1"/>
                </a:solidFill>
              </a:rPr>
              <a:t>GSO</a:t>
            </a:r>
            <a:r>
              <a:rPr kumimoji="1" lang="ja-JP" altLang="en-US" sz="1400" dirty="0">
                <a:solidFill>
                  <a:srgbClr val="1D50A1"/>
                </a:solidFill>
              </a:rPr>
              <a:t>シンチレータ</a:t>
            </a:r>
            <a:r>
              <a:rPr lang="en-US" altLang="ja-JP" sz="1400" dirty="0"/>
              <a:t>(2</a:t>
            </a:r>
            <a:r>
              <a:rPr lang="ja-JP" altLang="en-US" sz="1400" dirty="0"/>
              <a:t>インチ</a:t>
            </a:r>
            <a:r>
              <a:rPr lang="en-US" altLang="ja-JP" sz="1400" dirty="0"/>
              <a:t>)</a:t>
            </a:r>
            <a:endParaRPr kumimoji="1" lang="en-US" altLang="ja-JP" sz="1400" dirty="0">
              <a:solidFill>
                <a:srgbClr val="1D50A1"/>
              </a:solidFill>
            </a:endParaRPr>
          </a:p>
          <a:p>
            <a:pPr lvl="1"/>
            <a:r>
              <a:rPr lang="ja-JP" altLang="en-US" sz="1400" dirty="0"/>
              <a:t>発光量：約</a:t>
            </a:r>
            <a:r>
              <a:rPr lang="en-US" altLang="ja-JP" sz="1400" dirty="0"/>
              <a:t>1</a:t>
            </a:r>
            <a:r>
              <a:rPr lang="ja-JP" altLang="en-US" sz="1400" dirty="0"/>
              <a:t>万光子</a:t>
            </a:r>
            <a:r>
              <a:rPr lang="en-US" altLang="ja-JP" sz="1400" dirty="0"/>
              <a:t>/MeV</a:t>
            </a:r>
          </a:p>
          <a:p>
            <a:pPr lvl="1"/>
            <a:r>
              <a:rPr kumimoji="1" lang="en-US" altLang="ja-JP" sz="1400" dirty="0">
                <a:solidFill>
                  <a:srgbClr val="1D50A1"/>
                </a:solidFill>
              </a:rPr>
              <a:t>U/Th</a:t>
            </a:r>
            <a:r>
              <a:rPr kumimoji="1" lang="ja-JP" altLang="en-US" sz="1400" dirty="0">
                <a:solidFill>
                  <a:srgbClr val="1D50A1"/>
                </a:solidFill>
              </a:rPr>
              <a:t>系列不純物からの</a:t>
            </a:r>
            <a:r>
              <a:rPr kumimoji="1" lang="en-US" altLang="ja-JP" sz="1400" dirty="0">
                <a:solidFill>
                  <a:srgbClr val="1D50A1"/>
                </a:solidFill>
              </a:rPr>
              <a:t>α</a:t>
            </a:r>
            <a:r>
              <a:rPr kumimoji="1" lang="ja-JP" altLang="en-US" sz="1400" dirty="0">
                <a:solidFill>
                  <a:srgbClr val="1D50A1"/>
                </a:solidFill>
              </a:rPr>
              <a:t>線による</a:t>
            </a:r>
            <a:r>
              <a:rPr lang="ja-JP" altLang="en-US" sz="1400" dirty="0"/>
              <a:t>バックグラウンド</a:t>
            </a:r>
            <a:r>
              <a:rPr lang="en-US" altLang="ja-JP" sz="1400" dirty="0"/>
              <a:t>(BG)</a:t>
            </a:r>
            <a:r>
              <a:rPr kumimoji="1" lang="ja-JP" altLang="en-US" sz="1400" dirty="0">
                <a:solidFill>
                  <a:srgbClr val="1D50A1"/>
                </a:solidFill>
              </a:rPr>
              <a:t>の悪化</a:t>
            </a:r>
            <a:endParaRPr kumimoji="1" lang="en-US" altLang="ja-JP" sz="1400" dirty="0">
              <a:solidFill>
                <a:srgbClr val="1D50A1"/>
              </a:solidFill>
            </a:endParaRPr>
          </a:p>
          <a:p>
            <a:r>
              <a:rPr kumimoji="1" lang="ja-JP" altLang="en-US" sz="1800" dirty="0">
                <a:solidFill>
                  <a:srgbClr val="1D50A1"/>
                </a:solidFill>
              </a:rPr>
              <a:t>結晶のサイズ・</a:t>
            </a:r>
            <a:r>
              <a:rPr kumimoji="1" lang="en-US" altLang="ja-JP" sz="1800" dirty="0">
                <a:solidFill>
                  <a:srgbClr val="1D50A1"/>
                </a:solidFill>
              </a:rPr>
              <a:t>BG</a:t>
            </a:r>
            <a:r>
              <a:rPr kumimoji="1" lang="ja-JP" altLang="en-US" sz="1800" dirty="0">
                <a:solidFill>
                  <a:srgbClr val="1D50A1"/>
                </a:solidFill>
              </a:rPr>
              <a:t>レベルを改善</a:t>
            </a:r>
            <a:br>
              <a:rPr kumimoji="1" lang="en-US" altLang="ja-JP" sz="1800" dirty="0">
                <a:solidFill>
                  <a:srgbClr val="1D50A1"/>
                </a:solidFill>
              </a:rPr>
            </a:br>
            <a:r>
              <a:rPr lang="ja-JP" altLang="en-US" sz="1800" dirty="0"/>
              <a:t>→感度を</a:t>
            </a:r>
            <a:r>
              <a:rPr lang="en-US" altLang="ja-JP" sz="1800" dirty="0"/>
              <a:t>1</a:t>
            </a:r>
            <a:r>
              <a:rPr lang="ja-JP" altLang="en-US" sz="1800" dirty="0"/>
              <a:t>桁高めることで</a:t>
            </a:r>
            <a:r>
              <a:rPr lang="en-US" altLang="ja-JP" sz="1800" dirty="0"/>
              <a:t>2ν2β</a:t>
            </a:r>
            <a:r>
              <a:rPr lang="ja-JP" altLang="en-US" sz="1800" dirty="0"/>
              <a:t>を発見の可能性がある</a:t>
            </a:r>
            <a:br>
              <a:rPr lang="en-US" altLang="ja-JP" sz="1800" b="1" dirty="0">
                <a:solidFill>
                  <a:srgbClr val="C00000"/>
                </a:solidFill>
              </a:rPr>
            </a:br>
            <a:r>
              <a:rPr lang="ja-JP" altLang="en-US" sz="1800" b="1" dirty="0">
                <a:solidFill>
                  <a:srgbClr val="C00000"/>
                </a:solidFill>
              </a:rPr>
              <a:t>⇒</a:t>
            </a:r>
            <a:r>
              <a:rPr lang="en-US" altLang="ja-JP" sz="1800" b="1" u="sng" dirty="0">
                <a:solidFill>
                  <a:srgbClr val="FFC000"/>
                </a:solidFill>
              </a:rPr>
              <a:t>PIKACHU</a:t>
            </a:r>
            <a:r>
              <a:rPr lang="ja-JP" altLang="en-US" sz="1800" b="1" u="sng" dirty="0">
                <a:solidFill>
                  <a:srgbClr val="FFC000"/>
                </a:solidFill>
              </a:rPr>
              <a:t>実験</a:t>
            </a:r>
            <a:endParaRPr lang="en-US" altLang="ja-JP" sz="1800" u="sng" dirty="0">
              <a:solidFill>
                <a:srgbClr val="FFC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BA1A7E-BF6B-4F06-8F15-6F93CBE6B10A}"/>
              </a:ext>
            </a:extLst>
          </p:cNvPr>
          <p:cNvSpPr txBox="1"/>
          <p:nvPr/>
        </p:nvSpPr>
        <p:spPr>
          <a:xfrm>
            <a:off x="8433650" y="5882276"/>
            <a:ext cx="141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コンプトン効果？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CD1D176-BC44-A700-D01D-C058C38301DD}"/>
              </a:ext>
            </a:extLst>
          </p:cNvPr>
          <p:cNvSpPr txBox="1"/>
          <p:nvPr/>
        </p:nvSpPr>
        <p:spPr>
          <a:xfrm>
            <a:off x="6045366" y="-16788"/>
            <a:ext cx="51962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1D50A1"/>
                </a:solidFill>
              </a:rPr>
              <a:t>[3] </a:t>
            </a:r>
            <a:r>
              <a:rPr lang="en-US" altLang="ja-JP" sz="1200" dirty="0" err="1">
                <a:solidFill>
                  <a:srgbClr val="1D50A1"/>
                </a:solidFill>
              </a:rPr>
              <a:t>F.A.Danevich</a:t>
            </a:r>
            <a:r>
              <a:rPr lang="en-US" altLang="ja-JP" sz="1200" dirty="0">
                <a:solidFill>
                  <a:srgbClr val="1D50A1"/>
                </a:solidFill>
              </a:rPr>
              <a:t> et al., </a:t>
            </a:r>
            <a:r>
              <a:rPr kumimoji="1" lang="en-US" altLang="ja-JP" sz="1200" dirty="0" err="1">
                <a:solidFill>
                  <a:srgbClr val="1D50A1"/>
                </a:solidFill>
              </a:rPr>
              <a:t>Nucl</a:t>
            </a:r>
            <a:r>
              <a:rPr kumimoji="1" lang="en-US" altLang="ja-JP" sz="1200" dirty="0">
                <a:solidFill>
                  <a:srgbClr val="1D50A1"/>
                </a:solidFill>
              </a:rPr>
              <a:t>. Phys. A, Vol. 694, </a:t>
            </a:r>
            <a:r>
              <a:rPr kumimoji="1" lang="en-US" altLang="ja-JP" sz="1200" dirty="0" err="1">
                <a:solidFill>
                  <a:srgbClr val="1D50A1"/>
                </a:solidFill>
              </a:rPr>
              <a:t>Iss</a:t>
            </a:r>
            <a:r>
              <a:rPr kumimoji="1" lang="en-US" altLang="ja-JP" sz="1200" dirty="0">
                <a:solidFill>
                  <a:srgbClr val="1D50A1"/>
                </a:solidFill>
              </a:rPr>
              <a:t>. 1–2, 2001, Pages 375-391</a:t>
            </a:r>
            <a:endParaRPr kumimoji="1" lang="ja-JP" altLang="en-US" sz="1200" dirty="0">
              <a:solidFill>
                <a:srgbClr val="1D50A1"/>
              </a:solidFill>
            </a:endParaRPr>
          </a:p>
        </p:txBody>
      </p: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C5F40446-89E5-9537-74DB-51C9D8A6E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240619"/>
              </p:ext>
            </p:extLst>
          </p:nvPr>
        </p:nvGraphicFramePr>
        <p:xfrm>
          <a:off x="6391275" y="3810789"/>
          <a:ext cx="5800725" cy="306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725">
                  <a:extLst>
                    <a:ext uri="{9D8B030D-6E8A-4147-A177-3AD203B41FA5}">
                      <a16:colId xmlns:a16="http://schemas.microsoft.com/office/drawing/2014/main" val="2260521358"/>
                    </a:ext>
                  </a:extLst>
                </a:gridCol>
                <a:gridCol w="2004969">
                  <a:extLst>
                    <a:ext uri="{9D8B030D-6E8A-4147-A177-3AD203B41FA5}">
                      <a16:colId xmlns:a16="http://schemas.microsoft.com/office/drawing/2014/main" val="1218249987"/>
                    </a:ext>
                  </a:extLst>
                </a:gridCol>
                <a:gridCol w="2357031">
                  <a:extLst>
                    <a:ext uri="{9D8B030D-6E8A-4147-A177-3AD203B41FA5}">
                      <a16:colId xmlns:a16="http://schemas.microsoft.com/office/drawing/2014/main" val="8174945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altLang="ja-JP" sz="18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bg1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ウクライナ</a:t>
                      </a:r>
                      <a:endParaRPr kumimoji="1" lang="ja-JP" altLang="en-US" sz="3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PIKACHU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951473"/>
                  </a:ext>
                </a:extLst>
              </a:tr>
              <a:tr h="55391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検出器</a:t>
                      </a:r>
                      <a:br>
                        <a:rPr kumimoji="1" lang="en-US" altLang="ja-JP" sz="1400" b="1" dirty="0"/>
                      </a:br>
                      <a:r>
                        <a:rPr kumimoji="1" lang="en-US" altLang="ja-JP" sz="1400" b="1" dirty="0"/>
                        <a:t>(</a:t>
                      </a:r>
                      <a:r>
                        <a:rPr kumimoji="1" lang="ja-JP" altLang="en-US" sz="1400" b="1" dirty="0"/>
                        <a:t>シンチレータ</a:t>
                      </a:r>
                      <a:r>
                        <a:rPr kumimoji="1" lang="en-US" altLang="ja-JP" sz="1400" b="1" dirty="0"/>
                        <a:t>)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GSO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GAGG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088750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30000" dirty="0"/>
                        <a:t>160</a:t>
                      </a:r>
                      <a:r>
                        <a:rPr kumimoji="1" lang="en-US" altLang="ja-JP" sz="1400" b="1" dirty="0"/>
                        <a:t>Gd</a:t>
                      </a:r>
                      <a:r>
                        <a:rPr kumimoji="1" lang="ja-JP" altLang="en-US" sz="1400" b="1" dirty="0"/>
                        <a:t>の量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100 g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700 g</a:t>
                      </a:r>
                      <a:r>
                        <a:rPr kumimoji="1" lang="ja-JP" altLang="en-US" sz="1400" b="0" dirty="0"/>
                        <a:t>（２結晶）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204736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発光量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10,000 ph./MeV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60,000 ph./MeV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8011063"/>
                  </a:ext>
                </a:extLst>
              </a:tr>
              <a:tr h="3128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データ取得日数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/>
                        <a:t>約</a:t>
                      </a:r>
                      <a:r>
                        <a:rPr kumimoji="1" lang="en-US" altLang="ja-JP" sz="1400" b="0" dirty="0"/>
                        <a:t>2</a:t>
                      </a:r>
                      <a:r>
                        <a:rPr kumimoji="1" lang="ja-JP" altLang="en-US" sz="1400" b="0" dirty="0"/>
                        <a:t>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2-3</a:t>
                      </a:r>
                      <a:r>
                        <a:rPr kumimoji="1" lang="ja-JP" altLang="en-US" sz="1400" b="0" dirty="0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8328122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主要</a:t>
                      </a:r>
                      <a:r>
                        <a:rPr kumimoji="1" lang="en-US" altLang="ja-JP" sz="1400" b="1" dirty="0"/>
                        <a:t>BG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1" lang="en-US" altLang="ja-JP" sz="1400" b="0" dirty="0"/>
                        <a:t>α</a:t>
                      </a:r>
                      <a:r>
                        <a:rPr kumimoji="1" lang="ja-JP" altLang="en-US" sz="1400" b="0" dirty="0"/>
                        <a:t>線：</a:t>
                      </a:r>
                      <a:r>
                        <a:rPr kumimoji="1" lang="en-US" altLang="ja-JP" sz="1400" b="0" dirty="0"/>
                        <a:t>(U/Th</a:t>
                      </a:r>
                      <a:r>
                        <a:rPr kumimoji="1" lang="ja-JP" altLang="en-US" sz="1400" b="0" dirty="0"/>
                        <a:t>由来</a:t>
                      </a:r>
                      <a:r>
                        <a:rPr kumimoji="1" lang="en-US" altLang="ja-JP" sz="1400" b="0" dirty="0"/>
                        <a:t>)</a:t>
                      </a:r>
                    </a:p>
                    <a:p>
                      <a:pPr algn="ctr" rtl="0"/>
                      <a:r>
                        <a:rPr kumimoji="1" lang="en-US" altLang="ja-JP" sz="1400" b="0" dirty="0"/>
                        <a:t>γ</a:t>
                      </a:r>
                      <a:r>
                        <a:rPr kumimoji="1" lang="ja-JP" altLang="en-US" sz="1400" b="0" dirty="0"/>
                        <a:t>線：</a:t>
                      </a:r>
                      <a:r>
                        <a:rPr kumimoji="1" lang="en-US" altLang="ja-JP" sz="1400" b="0" dirty="0"/>
                        <a:t>(PMT</a:t>
                      </a:r>
                      <a:r>
                        <a:rPr kumimoji="1" lang="ja-JP" altLang="en-US" sz="1400" b="0" dirty="0"/>
                        <a:t>由来</a:t>
                      </a:r>
                      <a:r>
                        <a:rPr kumimoji="1" lang="en-US" altLang="ja-JP" sz="1400" b="0" dirty="0"/>
                        <a:t>)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PSD</a:t>
                      </a:r>
                      <a:r>
                        <a:rPr kumimoji="1" lang="ja-JP" altLang="en-US" sz="1400" b="0" dirty="0"/>
                        <a:t>で一桁改善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755378"/>
                  </a:ext>
                </a:extLst>
              </a:tr>
              <a:tr h="6806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半減期リミット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kumimoji="1" lang="en-US" altLang="ja-JP" sz="1400" b="0" dirty="0"/>
                        <a:t>T</a:t>
                      </a:r>
                      <a:r>
                        <a:rPr kumimoji="1" lang="en-US" altLang="ja-JP" sz="1400" b="0" baseline="30000" dirty="0">
                          <a:latin typeface="Symbol" panose="05050102010706020507" pitchFamily="18" charset="2"/>
                        </a:rPr>
                        <a:t>0n </a:t>
                      </a:r>
                      <a:r>
                        <a:rPr kumimoji="1" lang="en-US" altLang="ja-JP" sz="1400" b="0" dirty="0"/>
                        <a:t>&gt; 2.3×10</a:t>
                      </a:r>
                      <a:r>
                        <a:rPr kumimoji="1" lang="en-US" altLang="ja-JP" sz="1400" b="0" baseline="30000" dirty="0"/>
                        <a:t>21</a:t>
                      </a:r>
                      <a:r>
                        <a:rPr kumimoji="1" lang="ja-JP" altLang="en-US" sz="1400" b="0" baseline="30000" dirty="0"/>
                        <a:t>　</a:t>
                      </a:r>
                      <a:r>
                        <a:rPr kumimoji="1" lang="ja-JP" altLang="en-US" sz="1400" b="0" dirty="0"/>
                        <a:t>年</a:t>
                      </a:r>
                      <a:endParaRPr kumimoji="1" lang="en-US" altLang="ja-JP" sz="1400" b="0" dirty="0"/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kumimoji="1" lang="en-US" altLang="ja-JP" sz="1400" b="0" dirty="0"/>
                        <a:t>T</a:t>
                      </a:r>
                      <a:r>
                        <a:rPr kumimoji="1" lang="en-US" altLang="ja-JP" sz="1400" b="0" baseline="30000" dirty="0">
                          <a:latin typeface="Symbol" panose="05050102010706020507" pitchFamily="18" charset="2"/>
                        </a:rPr>
                        <a:t>2n </a:t>
                      </a:r>
                      <a:r>
                        <a:rPr kumimoji="1" lang="en-US" altLang="ja-JP" sz="1400" b="0" dirty="0"/>
                        <a:t>&gt; 2.1×10</a:t>
                      </a:r>
                      <a:r>
                        <a:rPr kumimoji="1" lang="en-US" altLang="ja-JP" sz="1400" b="0" baseline="30000" dirty="0"/>
                        <a:t>19</a:t>
                      </a:r>
                      <a:r>
                        <a:rPr kumimoji="1" lang="ja-JP" altLang="en-US" sz="1400" b="0" baseline="30000" dirty="0"/>
                        <a:t>　</a:t>
                      </a:r>
                      <a:r>
                        <a:rPr kumimoji="1" lang="ja-JP" altLang="en-US" sz="1400" b="0" dirty="0"/>
                        <a:t>年</a:t>
                      </a:r>
                      <a:endParaRPr kumimoji="1" lang="ja-JP" altLang="en-US" sz="1400" b="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目標：</a:t>
                      </a:r>
                      <a:r>
                        <a:rPr kumimoji="1" lang="en-US" altLang="ja-JP" sz="1400" b="1" dirty="0"/>
                        <a:t>BG</a:t>
                      </a:r>
                      <a:r>
                        <a:rPr kumimoji="1" lang="ja-JP" altLang="en-US" sz="1400" b="1" dirty="0"/>
                        <a:t>一桁以上改善、</a:t>
                      </a:r>
                      <a:r>
                        <a:rPr kumimoji="1" lang="en-US" altLang="ja-JP" sz="1400" b="1" dirty="0">
                          <a:latin typeface="Symbol" panose="05050102010706020507" pitchFamily="18" charset="2"/>
                        </a:rPr>
                        <a:t>2nbb</a:t>
                      </a:r>
                      <a:r>
                        <a:rPr kumimoji="1" lang="ja-JP" altLang="en-US" sz="1400" b="1" dirty="0"/>
                        <a:t>発見</a:t>
                      </a:r>
                      <a:endParaRPr kumimoji="1" lang="ja-JP" altLang="en-US" sz="1400" b="1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0656508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9D2756-13A2-AC91-FF6F-B221056D3789}"/>
              </a:ext>
            </a:extLst>
          </p:cNvPr>
          <p:cNvSpPr txBox="1">
            <a:spLocks/>
          </p:cNvSpPr>
          <p:nvPr/>
        </p:nvSpPr>
        <p:spPr>
          <a:xfrm>
            <a:off x="0" y="3566399"/>
            <a:ext cx="6035482" cy="1388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b="1" i="1" dirty="0"/>
              <a:t> </a:t>
            </a:r>
            <a:r>
              <a:rPr lang="en-US" altLang="ja-JP" sz="1800" b="1" dirty="0">
                <a:solidFill>
                  <a:srgbClr val="C00000"/>
                </a:solidFill>
              </a:rPr>
              <a:t>Gd</a:t>
            </a:r>
            <a:r>
              <a:rPr lang="en-US" altLang="ja-JP" sz="1800" b="1" baseline="-25000" dirty="0">
                <a:solidFill>
                  <a:srgbClr val="C00000"/>
                </a:solidFill>
              </a:rPr>
              <a:t>3</a:t>
            </a:r>
            <a:r>
              <a:rPr lang="en-US" altLang="ja-JP" sz="1800" b="1" dirty="0">
                <a:solidFill>
                  <a:srgbClr val="C00000"/>
                </a:solidFill>
              </a:rPr>
              <a:t>Ga</a:t>
            </a:r>
            <a:r>
              <a:rPr lang="en-US" altLang="ja-JP" sz="1800" b="1" baseline="-25000" dirty="0">
                <a:solidFill>
                  <a:srgbClr val="C00000"/>
                </a:solidFill>
              </a:rPr>
              <a:t>2</a:t>
            </a:r>
            <a:r>
              <a:rPr lang="en-US" altLang="ja-JP" sz="1800" b="1" dirty="0">
                <a:solidFill>
                  <a:srgbClr val="C00000"/>
                </a:solidFill>
              </a:rPr>
              <a:t>Al</a:t>
            </a:r>
            <a:r>
              <a:rPr lang="en-US" altLang="ja-JP" sz="1800" b="1" baseline="-25000" dirty="0">
                <a:solidFill>
                  <a:srgbClr val="C00000"/>
                </a:solidFill>
              </a:rPr>
              <a:t>3</a:t>
            </a:r>
            <a:r>
              <a:rPr lang="en-US" altLang="ja-JP" sz="1800" b="1" dirty="0">
                <a:solidFill>
                  <a:srgbClr val="C00000"/>
                </a:solidFill>
              </a:rPr>
              <a:t>O</a:t>
            </a:r>
            <a:r>
              <a:rPr lang="en-US" altLang="ja-JP" sz="1800" b="1" baseline="-25000" dirty="0">
                <a:solidFill>
                  <a:srgbClr val="C00000"/>
                </a:solidFill>
              </a:rPr>
              <a:t>12</a:t>
            </a:r>
            <a:r>
              <a:rPr lang="en-US" altLang="ja-JP" sz="1800" b="1" dirty="0">
                <a:solidFill>
                  <a:srgbClr val="C00000"/>
                </a:solidFill>
              </a:rPr>
              <a:t>(Ce) (GAGG)</a:t>
            </a:r>
            <a:r>
              <a:rPr lang="ja-JP" altLang="en-US" sz="1800" b="1" dirty="0">
                <a:solidFill>
                  <a:srgbClr val="C00000"/>
                </a:solidFill>
              </a:rPr>
              <a:t>結晶</a:t>
            </a:r>
            <a:r>
              <a:rPr lang="ja-JP" altLang="en-US" sz="1800" dirty="0">
                <a:solidFill>
                  <a:schemeClr val="tx1"/>
                </a:solidFill>
              </a:rPr>
              <a:t>を用いた</a:t>
            </a:r>
            <a:r>
              <a:rPr lang="en-US" altLang="ja-JP" sz="1800" b="1" baseline="30000" dirty="0">
                <a:solidFill>
                  <a:srgbClr val="C00000"/>
                </a:solidFill>
              </a:rPr>
              <a:t>160</a:t>
            </a:r>
            <a:r>
              <a:rPr lang="en-US" altLang="ja-JP" sz="1800" b="1" dirty="0">
                <a:solidFill>
                  <a:srgbClr val="C00000"/>
                </a:solidFill>
              </a:rPr>
              <a:t>Gd</a:t>
            </a:r>
            <a:r>
              <a:rPr lang="ja-JP" altLang="en-US" sz="1800" b="1" dirty="0">
                <a:solidFill>
                  <a:srgbClr val="C00000"/>
                </a:solidFill>
              </a:rPr>
              <a:t>の</a:t>
            </a:r>
            <a:br>
              <a:rPr lang="en-US" altLang="ja-JP" sz="1800" b="1" dirty="0">
                <a:solidFill>
                  <a:srgbClr val="C00000"/>
                </a:solidFill>
              </a:rPr>
            </a:br>
            <a:r>
              <a:rPr lang="en-US" altLang="ja-JP" sz="1800" b="1" dirty="0">
                <a:solidFill>
                  <a:srgbClr val="C00000"/>
                </a:solidFill>
              </a:rPr>
              <a:t>2</a:t>
            </a:r>
            <a:r>
              <a:rPr lang="ja-JP" altLang="en-US" sz="1800" b="1" dirty="0">
                <a:solidFill>
                  <a:srgbClr val="C00000"/>
                </a:solidFill>
              </a:rPr>
              <a:t>重ベータ崩壊</a:t>
            </a:r>
            <a:r>
              <a:rPr lang="en-US" altLang="ja-JP" sz="1800" b="1" dirty="0">
                <a:solidFill>
                  <a:srgbClr val="C00000"/>
                </a:solidFill>
              </a:rPr>
              <a:t>(ββ)</a:t>
            </a:r>
            <a:r>
              <a:rPr lang="ja-JP" altLang="en-US" sz="1800" b="1" dirty="0">
                <a:solidFill>
                  <a:srgbClr val="C00000"/>
                </a:solidFill>
              </a:rPr>
              <a:t>探索実験</a:t>
            </a:r>
            <a:r>
              <a:rPr lang="ja-JP" altLang="en-US" sz="1800" dirty="0">
                <a:solidFill>
                  <a:schemeClr val="tx1"/>
                </a:solidFill>
              </a:rPr>
              <a:t>を行う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lvl="1"/>
            <a:r>
              <a:rPr lang="ja-JP" altLang="en-US" sz="1400" dirty="0"/>
              <a:t>結晶の大型化・</a:t>
            </a:r>
            <a:r>
              <a:rPr lang="en-US" altLang="ja-JP" sz="1400" dirty="0"/>
              <a:t>PSD</a:t>
            </a:r>
            <a:r>
              <a:rPr lang="ja-JP" altLang="en-US" sz="1400" dirty="0"/>
              <a:t>による低</a:t>
            </a:r>
            <a:r>
              <a:rPr lang="en-US" altLang="ja-JP" sz="1400" dirty="0"/>
              <a:t>BG</a:t>
            </a:r>
            <a:r>
              <a:rPr lang="ja-JP" altLang="en-US" sz="1400" dirty="0"/>
              <a:t>化で感度を</a:t>
            </a:r>
            <a:r>
              <a:rPr lang="en-US" altLang="ja-JP" sz="1400" dirty="0"/>
              <a:t>1</a:t>
            </a:r>
            <a:r>
              <a:rPr lang="ja-JP" altLang="en-US" sz="1400" dirty="0"/>
              <a:t>桁以上向上</a:t>
            </a:r>
            <a:endParaRPr lang="en-US" altLang="ja-JP" sz="14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86E6D13-35CA-F857-D297-170C60C9D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008" y="1021720"/>
            <a:ext cx="3106583" cy="2332606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E77D04D-5A54-F7FF-1E4E-EE0654953569}"/>
              </a:ext>
            </a:extLst>
          </p:cNvPr>
          <p:cNvSpPr txBox="1"/>
          <p:nvPr/>
        </p:nvSpPr>
        <p:spPr>
          <a:xfrm>
            <a:off x="7479557" y="3423427"/>
            <a:ext cx="3502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先行研究</a:t>
            </a:r>
            <a:r>
              <a:rPr kumimoji="1" lang="ja-JP" altLang="en-US" b="1"/>
              <a:t>と</a:t>
            </a:r>
            <a:r>
              <a:rPr kumimoji="1" lang="en-US" altLang="ja-JP" b="1" dirty="0"/>
              <a:t>PIKACHU</a:t>
            </a:r>
            <a:r>
              <a:rPr kumimoji="1" lang="ja-JP" altLang="en-US" b="1" dirty="0"/>
              <a:t>実験の比較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81E35CC9-3A7F-602B-E095-33853478C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574" y="4877782"/>
            <a:ext cx="3338998" cy="2008987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B24F2A9-A88D-E1AD-1E9C-EAF66A979458}"/>
              </a:ext>
            </a:extLst>
          </p:cNvPr>
          <p:cNvSpPr txBox="1"/>
          <p:nvPr/>
        </p:nvSpPr>
        <p:spPr>
          <a:xfrm>
            <a:off x="415303" y="2920068"/>
            <a:ext cx="5715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1800" i="1" dirty="0">
                <a:solidFill>
                  <a:srgbClr val="C00000"/>
                </a:solidFill>
                <a:latin typeface="+mn-ea"/>
              </a:rPr>
              <a:t>P</a:t>
            </a:r>
            <a:r>
              <a:rPr lang="en-US" altLang="ja-JP" sz="1800" i="1" dirty="0">
                <a:latin typeface="+mn-ea"/>
              </a:rPr>
              <a:t>ure </a:t>
            </a:r>
            <a:r>
              <a:rPr lang="en-US" altLang="ja-JP" sz="1800" i="1" dirty="0">
                <a:solidFill>
                  <a:srgbClr val="C00000"/>
                </a:solidFill>
                <a:latin typeface="+mn-ea"/>
              </a:rPr>
              <a:t>I</a:t>
            </a:r>
            <a:r>
              <a:rPr lang="en-US" altLang="ja-JP" sz="1800" i="1" dirty="0">
                <a:latin typeface="+mn-ea"/>
              </a:rPr>
              <a:t>norganic scintillator experiment in </a:t>
            </a:r>
            <a:r>
              <a:rPr lang="en-US" altLang="ja-JP" sz="1800" i="1" dirty="0" err="1">
                <a:solidFill>
                  <a:srgbClr val="C00000"/>
                </a:solidFill>
                <a:latin typeface="+mn-ea"/>
              </a:rPr>
              <a:t>KA</a:t>
            </a:r>
            <a:r>
              <a:rPr lang="en-US" altLang="ja-JP" sz="1800" i="1" dirty="0" err="1">
                <a:latin typeface="+mn-ea"/>
              </a:rPr>
              <a:t>mioka</a:t>
            </a:r>
            <a:r>
              <a:rPr lang="en-US" altLang="ja-JP" sz="1800" i="1" dirty="0">
                <a:latin typeface="+mn-ea"/>
              </a:rPr>
              <a:t> for </a:t>
            </a:r>
            <a:r>
              <a:rPr lang="en-US" altLang="ja-JP" sz="1800" i="1" dirty="0" err="1">
                <a:solidFill>
                  <a:srgbClr val="C00000"/>
                </a:solidFill>
                <a:latin typeface="+mn-ea"/>
              </a:rPr>
              <a:t>CH</a:t>
            </a:r>
            <a:r>
              <a:rPr lang="en-US" altLang="ja-JP" sz="1800" i="1" dirty="0" err="1">
                <a:latin typeface="+mn-ea"/>
              </a:rPr>
              <a:t>allenging</a:t>
            </a:r>
            <a:r>
              <a:rPr lang="en-US" altLang="ja-JP" sz="1800" i="1" dirty="0">
                <a:latin typeface="+mn-ea"/>
              </a:rPr>
              <a:t> </a:t>
            </a:r>
            <a:r>
              <a:rPr lang="en-US" altLang="ja-JP" sz="1800" i="1" dirty="0">
                <a:solidFill>
                  <a:srgbClr val="C00000"/>
                </a:solidFill>
                <a:latin typeface="+mn-ea"/>
              </a:rPr>
              <a:t>U</a:t>
            </a:r>
            <a:r>
              <a:rPr lang="en-US" altLang="ja-JP" sz="1800" i="1" dirty="0">
                <a:latin typeface="+mn-ea"/>
              </a:rPr>
              <a:t>nderground sciences</a:t>
            </a:r>
            <a:endParaRPr lang="en-US" altLang="ja-JP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742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55E9-E644-411B-8FC0-08F49EA4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4718"/>
            <a:ext cx="6096000" cy="2513762"/>
          </a:xfrm>
        </p:spPr>
        <p:txBody>
          <a:bodyPr>
            <a:noAutofit/>
          </a:bodyPr>
          <a:lstStyle/>
          <a:p>
            <a:r>
              <a:rPr lang="en-US" altLang="ja-JP" sz="1800" dirty="0"/>
              <a:t>2021</a:t>
            </a:r>
            <a:r>
              <a:rPr lang="ja-JP" altLang="en-US" sz="1800" dirty="0"/>
              <a:t>年度に検出器を</a:t>
            </a:r>
            <a:r>
              <a:rPr lang="en-US" altLang="ja-JP" sz="1800" dirty="0"/>
              <a:t>POCOLON</a:t>
            </a:r>
            <a:r>
              <a:rPr lang="ja-JP" altLang="en-US" sz="1800" dirty="0"/>
              <a:t>実験用シールド内</a:t>
            </a:r>
            <a:br>
              <a:rPr lang="en-US" altLang="ja-JP" sz="1800" dirty="0"/>
            </a:br>
            <a:r>
              <a:rPr lang="en-US" altLang="ja-JP" sz="1800" dirty="0"/>
              <a:t>(</a:t>
            </a:r>
            <a:r>
              <a:rPr lang="ja-JP" altLang="en-US" sz="1800" dirty="0"/>
              <a:t>神岡地下</a:t>
            </a:r>
            <a:r>
              <a:rPr lang="en-US" altLang="ja-JP" sz="1800" dirty="0"/>
              <a:t>1000m)</a:t>
            </a:r>
            <a:r>
              <a:rPr lang="ja-JP" altLang="en-US" sz="1800" dirty="0"/>
              <a:t>に設置して</a:t>
            </a:r>
            <a:r>
              <a:rPr lang="en-US" altLang="ja-JP" sz="1800" dirty="0"/>
              <a:t>BG</a:t>
            </a:r>
            <a:r>
              <a:rPr lang="ja-JP" altLang="en-US" sz="1800" dirty="0"/>
              <a:t>調査を行った</a:t>
            </a:r>
            <a:br>
              <a:rPr lang="en-US" altLang="ja-JP" sz="1400" dirty="0"/>
            </a:br>
            <a:r>
              <a:rPr lang="ja-JP" altLang="en-US" sz="1800" dirty="0"/>
              <a:t>⇒</a:t>
            </a:r>
            <a:r>
              <a:rPr lang="en-US" altLang="ja-JP" sz="1800" dirty="0"/>
              <a:t>Q</a:t>
            </a:r>
            <a:r>
              <a:rPr lang="ja-JP" altLang="en-US" sz="1800" dirty="0"/>
              <a:t>値での</a:t>
            </a:r>
            <a:r>
              <a:rPr lang="en-US" altLang="ja-JP" sz="1800" dirty="0"/>
              <a:t>BG</a:t>
            </a:r>
            <a:r>
              <a:rPr lang="ja-JP" altLang="en-US" sz="1800" dirty="0"/>
              <a:t>レベルが先行研究よりも</a:t>
            </a:r>
            <a:r>
              <a:rPr lang="en-US" altLang="ja-JP" sz="1800" dirty="0"/>
              <a:t>1</a:t>
            </a:r>
            <a:r>
              <a:rPr lang="ja-JP" altLang="en-US" sz="1800" dirty="0"/>
              <a:t>桁高い</a:t>
            </a:r>
            <a:endParaRPr lang="en-US" altLang="ja-JP" sz="1800" dirty="0"/>
          </a:p>
          <a:p>
            <a:pPr lvl="1"/>
            <a:r>
              <a:rPr lang="en-US" altLang="ja-JP" sz="1800" dirty="0"/>
              <a:t>U/Th</a:t>
            </a:r>
            <a:r>
              <a:rPr lang="ja-JP" altLang="en-US" sz="1800" dirty="0"/>
              <a:t>系列の不純物によるもの</a:t>
            </a:r>
            <a:endParaRPr lang="en-US" altLang="ja-JP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BA1A7E-BF6B-4F06-8F15-6F93CBE6B10A}"/>
              </a:ext>
            </a:extLst>
          </p:cNvPr>
          <p:cNvSpPr txBox="1"/>
          <p:nvPr/>
        </p:nvSpPr>
        <p:spPr>
          <a:xfrm>
            <a:off x="8433650" y="5882276"/>
            <a:ext cx="141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コンプトン効果？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4D3F5E6-DD0A-BEFB-02D4-5405907D7890}"/>
              </a:ext>
            </a:extLst>
          </p:cNvPr>
          <p:cNvGrpSpPr/>
          <p:nvPr/>
        </p:nvGrpSpPr>
        <p:grpSpPr>
          <a:xfrm>
            <a:off x="22749" y="3604097"/>
            <a:ext cx="6007649" cy="3253902"/>
            <a:chOff x="12217454" y="7052310"/>
            <a:chExt cx="12169446" cy="6959569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80A6F8C9-0700-B1D2-98C2-9441BA00B4EF}"/>
                </a:ext>
              </a:extLst>
            </p:cNvPr>
            <p:cNvGrpSpPr/>
            <p:nvPr/>
          </p:nvGrpSpPr>
          <p:grpSpPr>
            <a:xfrm>
              <a:off x="12217454" y="7052310"/>
              <a:ext cx="12169446" cy="6959569"/>
              <a:chOff x="12190901" y="6948370"/>
              <a:chExt cx="12169446" cy="6959569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5444C0F0-81EF-EACD-BDDD-384BA0843EB8}"/>
                  </a:ext>
                </a:extLst>
              </p:cNvPr>
              <p:cNvGrpSpPr/>
              <p:nvPr/>
            </p:nvGrpSpPr>
            <p:grpSpPr>
              <a:xfrm>
                <a:off x="12190901" y="7426825"/>
                <a:ext cx="12169446" cy="6481114"/>
                <a:chOff x="12190901" y="8041193"/>
                <a:chExt cx="12169446" cy="6481114"/>
              </a:xfrm>
            </p:grpSpPr>
            <p:pic>
              <p:nvPicPr>
                <p:cNvPr id="17" name="図 16">
                  <a:extLst>
                    <a:ext uri="{FF2B5EF4-FFF2-40B4-BE49-F238E27FC236}">
                      <a16:creationId xmlns:a16="http://schemas.microsoft.com/office/drawing/2014/main" id="{77836989-6997-45E5-5C97-3F62D5C25D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585" t="7398"/>
                <a:stretch/>
              </p:blipFill>
              <p:spPr>
                <a:xfrm>
                  <a:off x="12190901" y="8041193"/>
                  <a:ext cx="7251210" cy="6481114"/>
                </a:xfrm>
                <a:prstGeom prst="rect">
                  <a:avLst/>
                </a:prstGeom>
              </p:spPr>
            </p:pic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FAEC26F2-67B6-CFCE-F58B-0CEBA0E589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826546" y="8975718"/>
                  <a:ext cx="1099133" cy="0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グループ化 20">
                  <a:extLst>
                    <a:ext uri="{FF2B5EF4-FFF2-40B4-BE49-F238E27FC236}">
                      <a16:creationId xmlns:a16="http://schemas.microsoft.com/office/drawing/2014/main" id="{290DB72D-92BE-FA55-6A67-0447196CA939}"/>
                    </a:ext>
                  </a:extLst>
                </p:cNvPr>
                <p:cNvGrpSpPr/>
                <p:nvPr/>
              </p:nvGrpSpPr>
              <p:grpSpPr>
                <a:xfrm>
                  <a:off x="18868697" y="8604513"/>
                  <a:ext cx="5491650" cy="5622169"/>
                  <a:chOff x="18868697" y="8604513"/>
                  <a:chExt cx="5491650" cy="5622169"/>
                </a:xfrm>
              </p:grpSpPr>
              <p:pic>
                <p:nvPicPr>
                  <p:cNvPr id="22" name="図 21" descr="ダイアグラム&#10;&#10;自動的に生成された説明">
                    <a:extLst>
                      <a:ext uri="{FF2B5EF4-FFF2-40B4-BE49-F238E27FC236}">
                        <a16:creationId xmlns:a16="http://schemas.microsoft.com/office/drawing/2014/main" id="{C4EC29D1-1436-87E0-4B17-7EB7C813A3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70066" r="53262"/>
                  <a:stretch/>
                </p:blipFill>
                <p:spPr>
                  <a:xfrm>
                    <a:off x="18868697" y="9166757"/>
                    <a:ext cx="5491650" cy="5059925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23" name="テキスト ボックス 22">
                    <a:extLst>
                      <a:ext uri="{FF2B5EF4-FFF2-40B4-BE49-F238E27FC236}">
                        <a16:creationId xmlns:a16="http://schemas.microsoft.com/office/drawing/2014/main" id="{ECF526B2-4B2B-9133-20D1-2C117A3B3D94}"/>
                      </a:ext>
                    </a:extLst>
                  </p:cNvPr>
                  <p:cNvSpPr txBox="1"/>
                  <p:nvPr/>
                </p:nvSpPr>
                <p:spPr>
                  <a:xfrm>
                    <a:off x="19171245" y="8604513"/>
                    <a:ext cx="4886551" cy="6582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ja-JP" altLang="en-US" sz="1400" b="1" dirty="0"/>
                      <a:t>連続崩壊事象の例</a:t>
                    </a:r>
                    <a:r>
                      <a:rPr kumimoji="1" lang="en-US" altLang="ja-JP" sz="1400" b="1" dirty="0"/>
                      <a:t>(</a:t>
                    </a:r>
                    <a:r>
                      <a:rPr kumimoji="1" lang="en-US" altLang="ja-JP" sz="1400" b="1" baseline="30000" dirty="0"/>
                      <a:t>212</a:t>
                    </a:r>
                    <a:r>
                      <a:rPr kumimoji="1" lang="en-US" altLang="ja-JP" sz="1400" b="1" dirty="0"/>
                      <a:t>Bi-Po)</a:t>
                    </a:r>
                    <a:endParaRPr kumimoji="1" lang="ja-JP" altLang="en-US" sz="1400" b="1" dirty="0"/>
                  </a:p>
                </p:txBody>
              </p:sp>
            </p:grpSp>
          </p:grp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1D0C790-4311-31DF-D25D-8E1893958CF6}"/>
                  </a:ext>
                </a:extLst>
              </p:cNvPr>
              <p:cNvSpPr txBox="1"/>
              <p:nvPr/>
            </p:nvSpPr>
            <p:spPr>
              <a:xfrm>
                <a:off x="14580027" y="9279714"/>
                <a:ext cx="1237809" cy="85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>
                    <a:solidFill>
                      <a:srgbClr val="CC0000"/>
                    </a:solidFill>
                    <a:latin typeface="+mn-ea"/>
                  </a:rPr>
                  <a:t>α</a:t>
                </a:r>
                <a:r>
                  <a:rPr kumimoji="1" lang="ja-JP" altLang="en-US" sz="2000" b="1" dirty="0">
                    <a:solidFill>
                      <a:srgbClr val="CC0000"/>
                    </a:solidFill>
                    <a:latin typeface="+mn-ea"/>
                  </a:rPr>
                  <a:t>線</a:t>
                </a: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17CD932-CE7B-9016-8300-474B115431E1}"/>
                  </a:ext>
                </a:extLst>
              </p:cNvPr>
              <p:cNvSpPr txBox="1"/>
              <p:nvPr/>
            </p:nvSpPr>
            <p:spPr>
              <a:xfrm>
                <a:off x="14596883" y="11592379"/>
                <a:ext cx="1247551" cy="85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β</a:t>
                </a:r>
                <a:r>
                  <a:rPr kumimoji="1" lang="ja-JP" alt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線</a:t>
                </a: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89DDB40-84F0-BB6C-079A-8E50AE447A31}"/>
                  </a:ext>
                </a:extLst>
              </p:cNvPr>
              <p:cNvSpPr txBox="1"/>
              <p:nvPr/>
            </p:nvSpPr>
            <p:spPr>
              <a:xfrm>
                <a:off x="12621807" y="6948370"/>
                <a:ext cx="6192939" cy="658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b="1" dirty="0"/>
                  <a:t>測定結果における各イベントの分布</a:t>
                </a:r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1AB0567-19E7-AED6-56C7-0AA73C45F7EA}"/>
                </a:ext>
              </a:extLst>
            </p:cNvPr>
            <p:cNvSpPr txBox="1"/>
            <p:nvPr/>
          </p:nvSpPr>
          <p:spPr>
            <a:xfrm>
              <a:off x="13663150" y="7741177"/>
              <a:ext cx="2867871" cy="724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連続崩壊事象</a:t>
              </a:r>
            </a:p>
          </p:txBody>
        </p:sp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922F591-9275-1BA6-2359-84415546E061}"/>
              </a:ext>
            </a:extLst>
          </p:cNvPr>
          <p:cNvSpPr txBox="1">
            <a:spLocks/>
          </p:cNvSpPr>
          <p:nvPr/>
        </p:nvSpPr>
        <p:spPr>
          <a:xfrm>
            <a:off x="6096000" y="1156876"/>
            <a:ext cx="6096000" cy="2513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/>
              <a:t>GAGG</a:t>
            </a:r>
            <a:r>
              <a:rPr lang="ja-JP" altLang="en-US" sz="1800" dirty="0"/>
              <a:t>原料内の放射性不純物の評価を行った</a:t>
            </a:r>
            <a:endParaRPr lang="en-US" altLang="ja-JP" sz="1800" dirty="0"/>
          </a:p>
          <a:p>
            <a:pPr lvl="1"/>
            <a:r>
              <a:rPr lang="ja-JP" altLang="en-US" sz="1400" dirty="0"/>
              <a:t>酸化ガドリニウム</a:t>
            </a:r>
            <a:r>
              <a:rPr lang="en-US" altLang="ja-JP" sz="1400" dirty="0"/>
              <a:t>(Gd</a:t>
            </a:r>
            <a:r>
              <a:rPr lang="en-US" altLang="ja-JP" sz="1400" baseline="-25000" dirty="0"/>
              <a:t>2</a:t>
            </a:r>
            <a:r>
              <a:rPr lang="en-US" altLang="ja-JP" sz="1400" dirty="0"/>
              <a:t>O</a:t>
            </a:r>
            <a:r>
              <a:rPr lang="en-US" altLang="ja-JP" sz="1400" baseline="-25000" dirty="0"/>
              <a:t>3</a:t>
            </a:r>
            <a:r>
              <a:rPr lang="en-US" altLang="ja-JP" sz="1400" dirty="0"/>
              <a:t>)</a:t>
            </a:r>
          </a:p>
          <a:p>
            <a:pPr lvl="1"/>
            <a:r>
              <a:rPr lang="ja-JP" altLang="en-US" sz="1400" dirty="0"/>
              <a:t>酸化ガリウム</a:t>
            </a:r>
            <a:r>
              <a:rPr lang="en-US" altLang="ja-JP" sz="1400" dirty="0"/>
              <a:t>(Ga</a:t>
            </a:r>
            <a:r>
              <a:rPr lang="en-US" altLang="ja-JP" sz="1400" baseline="-25000" dirty="0"/>
              <a:t>2</a:t>
            </a:r>
            <a:r>
              <a:rPr lang="en-US" altLang="ja-JP" sz="1400" dirty="0"/>
              <a:t>O</a:t>
            </a:r>
            <a:r>
              <a:rPr lang="en-US" altLang="ja-JP" sz="1400" baseline="-25000" dirty="0"/>
              <a:t>3</a:t>
            </a:r>
            <a:r>
              <a:rPr lang="en-US" altLang="ja-JP" sz="1400" dirty="0"/>
              <a:t>)</a:t>
            </a:r>
          </a:p>
          <a:p>
            <a:pPr lvl="1"/>
            <a:r>
              <a:rPr lang="ja-JP" altLang="en-US" sz="1400" dirty="0"/>
              <a:t>酸化アルミニウム</a:t>
            </a:r>
            <a:r>
              <a:rPr lang="en-US" altLang="ja-JP" sz="1400" dirty="0"/>
              <a:t>(Al</a:t>
            </a:r>
            <a:r>
              <a:rPr lang="en-US" altLang="ja-JP" sz="1400" baseline="-25000" dirty="0"/>
              <a:t>2</a:t>
            </a:r>
            <a:r>
              <a:rPr lang="en-US" altLang="ja-JP" sz="1400" dirty="0"/>
              <a:t>O</a:t>
            </a:r>
            <a:r>
              <a:rPr lang="en-US" altLang="ja-JP" sz="1400" baseline="-25000" dirty="0"/>
              <a:t>3</a:t>
            </a:r>
            <a:r>
              <a:rPr lang="en-US" altLang="ja-JP" sz="1400" dirty="0"/>
              <a:t>)</a:t>
            </a:r>
          </a:p>
          <a:p>
            <a:r>
              <a:rPr lang="en-US" altLang="ja-JP" sz="1800" b="1" dirty="0">
                <a:solidFill>
                  <a:srgbClr val="C00000"/>
                </a:solidFill>
              </a:rPr>
              <a:t>Gd</a:t>
            </a:r>
            <a:r>
              <a:rPr lang="en-US" altLang="ja-JP" sz="1800" b="1" baseline="-25000" dirty="0">
                <a:solidFill>
                  <a:srgbClr val="C00000"/>
                </a:solidFill>
              </a:rPr>
              <a:t>2</a:t>
            </a:r>
            <a:r>
              <a:rPr lang="en-US" altLang="ja-JP" sz="1800" b="1" dirty="0">
                <a:solidFill>
                  <a:srgbClr val="C00000"/>
                </a:solidFill>
              </a:rPr>
              <a:t>O</a:t>
            </a:r>
            <a:r>
              <a:rPr lang="en-US" altLang="ja-JP" sz="1800" b="1" baseline="-25000" dirty="0">
                <a:solidFill>
                  <a:srgbClr val="C00000"/>
                </a:solidFill>
              </a:rPr>
              <a:t>3</a:t>
            </a:r>
            <a:r>
              <a:rPr lang="ja-JP" altLang="en-US" sz="1800" b="1" dirty="0">
                <a:solidFill>
                  <a:srgbClr val="C00000"/>
                </a:solidFill>
              </a:rPr>
              <a:t>由来の</a:t>
            </a:r>
            <a:r>
              <a:rPr lang="en-US" altLang="ja-JP" sz="1800" b="1" dirty="0">
                <a:solidFill>
                  <a:srgbClr val="C00000"/>
                </a:solidFill>
              </a:rPr>
              <a:t>U/Th</a:t>
            </a:r>
            <a:r>
              <a:rPr lang="ja-JP" altLang="en-US" sz="1800" b="1" dirty="0">
                <a:solidFill>
                  <a:srgbClr val="C00000"/>
                </a:solidFill>
              </a:rPr>
              <a:t>によって</a:t>
            </a:r>
            <a:r>
              <a:rPr lang="en-US" altLang="ja-JP" sz="1800" b="1" dirty="0">
                <a:solidFill>
                  <a:srgbClr val="C00000"/>
                </a:solidFill>
              </a:rPr>
              <a:t>BG</a:t>
            </a:r>
            <a:r>
              <a:rPr lang="ja-JP" altLang="en-US" sz="1800" b="1" dirty="0">
                <a:solidFill>
                  <a:srgbClr val="C00000"/>
                </a:solidFill>
              </a:rPr>
              <a:t>レベルが高くなっている</a:t>
            </a:r>
            <a:br>
              <a:rPr lang="en-US" altLang="ja-JP" sz="1800" b="1" dirty="0">
                <a:solidFill>
                  <a:srgbClr val="C00000"/>
                </a:solidFill>
              </a:rPr>
            </a:br>
            <a:r>
              <a:rPr lang="ja-JP" altLang="en-US" sz="1800" dirty="0"/>
              <a:t>⇒現在純化した材料を用いた新結晶を製造・評価中</a:t>
            </a:r>
            <a:endParaRPr lang="en-US" altLang="ja-JP" sz="1800" dirty="0"/>
          </a:p>
          <a:p>
            <a:pPr marL="0" indent="0">
              <a:buNone/>
            </a:pPr>
            <a:endParaRPr lang="en-US" altLang="ja-JP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30" name="表 5">
            <a:extLst>
              <a:ext uri="{FF2B5EF4-FFF2-40B4-BE49-F238E27FC236}">
                <a16:creationId xmlns:a16="http://schemas.microsoft.com/office/drawing/2014/main" id="{FBC54344-1BE4-E386-9797-A5FCDDE34C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114738"/>
              </p:ext>
            </p:extLst>
          </p:nvPr>
        </p:nvGraphicFramePr>
        <p:xfrm>
          <a:off x="6410825" y="3598386"/>
          <a:ext cx="5766727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108">
                  <a:extLst>
                    <a:ext uri="{9D8B030D-6E8A-4147-A177-3AD203B41FA5}">
                      <a16:colId xmlns:a16="http://schemas.microsoft.com/office/drawing/2014/main" val="4278415947"/>
                    </a:ext>
                  </a:extLst>
                </a:gridCol>
                <a:gridCol w="1222873">
                  <a:extLst>
                    <a:ext uri="{9D8B030D-6E8A-4147-A177-3AD203B41FA5}">
                      <a16:colId xmlns:a16="http://schemas.microsoft.com/office/drawing/2014/main" val="2334064052"/>
                    </a:ext>
                  </a:extLst>
                </a:gridCol>
                <a:gridCol w="1222873">
                  <a:extLst>
                    <a:ext uri="{9D8B030D-6E8A-4147-A177-3AD203B41FA5}">
                      <a16:colId xmlns:a16="http://schemas.microsoft.com/office/drawing/2014/main" val="3750702366"/>
                    </a:ext>
                  </a:extLst>
                </a:gridCol>
                <a:gridCol w="1222873">
                  <a:extLst>
                    <a:ext uri="{9D8B030D-6E8A-4147-A177-3AD203B41FA5}">
                      <a16:colId xmlns:a16="http://schemas.microsoft.com/office/drawing/2014/main" val="27018149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放射性不純物測定</a:t>
                      </a:r>
                      <a:r>
                        <a:rPr kumimoji="1" lang="en-US" altLang="ja-JP" sz="1400" b="1" dirty="0"/>
                        <a:t>[</a:t>
                      </a:r>
                      <a:r>
                        <a:rPr kumimoji="1" lang="en-US" altLang="ja-JP" sz="1400" b="1" dirty="0" err="1"/>
                        <a:t>mBq</a:t>
                      </a:r>
                      <a:r>
                        <a:rPr kumimoji="1" lang="en-US" altLang="ja-JP" sz="1400" b="1" dirty="0"/>
                        <a:t>/kg]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effectLst/>
                        </a:rPr>
                        <a:t>Gd</a:t>
                      </a:r>
                      <a:r>
                        <a:rPr kumimoji="1" lang="en-US" altLang="ja-JP" sz="1600" b="1" baseline="-25000" dirty="0">
                          <a:effectLst/>
                        </a:rPr>
                        <a:t>2</a:t>
                      </a:r>
                      <a:r>
                        <a:rPr kumimoji="1" lang="en-US" altLang="ja-JP" sz="1600" b="1" dirty="0">
                          <a:effectLst/>
                        </a:rPr>
                        <a:t>O</a:t>
                      </a:r>
                      <a:r>
                        <a:rPr kumimoji="1" lang="en-US" altLang="ja-JP" sz="1600" b="1" baseline="-25000" dirty="0">
                          <a:effectLst/>
                        </a:rPr>
                        <a:t>3</a:t>
                      </a:r>
                      <a:endParaRPr kumimoji="1" lang="ja-JP" altLang="en-US" sz="16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effectLst/>
                        </a:rPr>
                        <a:t>Ga</a:t>
                      </a:r>
                      <a:r>
                        <a:rPr kumimoji="1" lang="en-US" altLang="ja-JP" sz="1600" b="1" baseline="-25000" dirty="0">
                          <a:effectLst/>
                        </a:rPr>
                        <a:t>2</a:t>
                      </a:r>
                      <a:r>
                        <a:rPr kumimoji="1" lang="en-US" altLang="ja-JP" sz="1600" b="1" dirty="0">
                          <a:effectLst/>
                        </a:rPr>
                        <a:t>O</a:t>
                      </a:r>
                      <a:r>
                        <a:rPr kumimoji="1" lang="en-US" altLang="ja-JP" sz="1600" b="1" baseline="-25000" dirty="0">
                          <a:effectLst/>
                        </a:rPr>
                        <a:t>3</a:t>
                      </a:r>
                      <a:endParaRPr kumimoji="1" lang="ja-JP" altLang="en-US" sz="1600" b="1" baseline="-25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effectLst/>
                        </a:rPr>
                        <a:t>Al</a:t>
                      </a:r>
                      <a:r>
                        <a:rPr kumimoji="1" lang="en-US" altLang="ja-JP" sz="1600" b="1" baseline="-25000" dirty="0">
                          <a:effectLst/>
                        </a:rPr>
                        <a:t>2</a:t>
                      </a:r>
                      <a:r>
                        <a:rPr kumimoji="1" lang="en-US" altLang="ja-JP" sz="1600" b="1" dirty="0">
                          <a:effectLst/>
                        </a:rPr>
                        <a:t>O</a:t>
                      </a:r>
                      <a:r>
                        <a:rPr kumimoji="1" lang="en-US" altLang="ja-JP" sz="1600" b="1" baseline="-25000" dirty="0">
                          <a:effectLst/>
                        </a:rPr>
                        <a:t>3</a:t>
                      </a:r>
                      <a:endParaRPr kumimoji="1" lang="ja-JP" altLang="en-US" sz="1600" b="1" baseline="-250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4763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baseline="30000" dirty="0"/>
                        <a:t>238</a:t>
                      </a:r>
                      <a:r>
                        <a:rPr kumimoji="1" lang="en-US" altLang="ja-JP" sz="1400" b="1" dirty="0"/>
                        <a:t>U-chain (</a:t>
                      </a:r>
                      <a:r>
                        <a:rPr kumimoji="1" lang="en-US" altLang="ja-JP" sz="1400" b="1" baseline="30000" dirty="0"/>
                        <a:t>238</a:t>
                      </a:r>
                      <a:r>
                        <a:rPr kumimoji="1" lang="en-US" altLang="ja-JP" sz="1400" b="1" dirty="0"/>
                        <a:t>U)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C00000"/>
                          </a:solidFill>
                        </a:rPr>
                        <a:t>1750 ± 221</a:t>
                      </a:r>
                      <a:endParaRPr kumimoji="1" lang="ja-JP" alt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/>
                        <a:t>&lt; 69.17</a:t>
                      </a:r>
                      <a:r>
                        <a:rPr kumimoji="1" lang="en-US" altLang="ja-JP" sz="1400" b="0" baseline="30000" dirty="0"/>
                        <a:t>※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/>
                        <a:t>476 ± 43.5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3065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30000" dirty="0"/>
                        <a:t>238</a:t>
                      </a:r>
                      <a:r>
                        <a:rPr kumimoji="1" lang="en-US" altLang="ja-JP" sz="1400" b="1" dirty="0"/>
                        <a:t>U-chain (</a:t>
                      </a:r>
                      <a:r>
                        <a:rPr kumimoji="1" lang="en-US" altLang="ja-JP" sz="1400" b="1" baseline="30000" dirty="0"/>
                        <a:t>226</a:t>
                      </a:r>
                      <a:r>
                        <a:rPr kumimoji="1" lang="en-US" altLang="ja-JP" sz="1400" b="1" dirty="0"/>
                        <a:t>Ra)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&lt; 4.55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/>
                        <a:t>&lt; 9.86</a:t>
                      </a:r>
                      <a:r>
                        <a:rPr kumimoji="1" lang="en-US" altLang="ja-JP" sz="1400" b="0" baseline="30000" dirty="0"/>
                        <a:t>※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/>
                        <a:t>&lt; 4.92</a:t>
                      </a:r>
                      <a:r>
                        <a:rPr kumimoji="1" lang="en-US" altLang="ja-JP" sz="1400" b="0" baseline="30000" dirty="0"/>
                        <a:t>※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69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30000" dirty="0"/>
                        <a:t>235</a:t>
                      </a:r>
                      <a:r>
                        <a:rPr kumimoji="1" lang="en-US" altLang="ja-JP" sz="1400" b="1" dirty="0"/>
                        <a:t>U-chain (</a:t>
                      </a:r>
                      <a:r>
                        <a:rPr kumimoji="1" lang="en-US" altLang="ja-JP" sz="1400" b="1" baseline="30000" dirty="0"/>
                        <a:t>227</a:t>
                      </a:r>
                      <a:r>
                        <a:rPr kumimoji="1" lang="en-US" altLang="ja-JP" sz="1400" b="1" dirty="0"/>
                        <a:t>Ac)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130 ± 40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/>
                        <a:t>&lt; 8.54</a:t>
                      </a:r>
                      <a:r>
                        <a:rPr kumimoji="1" lang="en-US" altLang="ja-JP" sz="1400" b="0" baseline="30000" dirty="0"/>
                        <a:t>※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/>
                        <a:t>&lt; 13.04</a:t>
                      </a:r>
                      <a:r>
                        <a:rPr kumimoji="1" lang="en-US" altLang="ja-JP" sz="1400" b="0" baseline="30000" dirty="0"/>
                        <a:t>※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749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30000" dirty="0">
                          <a:solidFill>
                            <a:schemeClr val="tx1"/>
                          </a:solidFill>
                        </a:rPr>
                        <a:t>232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Th-chain (</a:t>
                      </a:r>
                      <a:r>
                        <a:rPr kumimoji="1" lang="en-US" altLang="ja-JP" sz="1400" b="1" baseline="30000" dirty="0">
                          <a:solidFill>
                            <a:schemeClr val="tx1"/>
                          </a:solidFill>
                        </a:rPr>
                        <a:t>228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Ra)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270 ± 12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/>
                        <a:t>&lt; 10.76</a:t>
                      </a:r>
                      <a:r>
                        <a:rPr kumimoji="1" lang="en-US" altLang="ja-JP" sz="1400" b="0" baseline="30000" dirty="0"/>
                        <a:t>※</a:t>
                      </a:r>
                      <a:endParaRPr kumimoji="1" lang="ja-JP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/>
                        <a:t>16.0 ± 24.4</a:t>
                      </a:r>
                      <a:endParaRPr kumimoji="1" lang="ja-JP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2456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30000" dirty="0">
                          <a:solidFill>
                            <a:schemeClr val="tx1"/>
                          </a:solidFill>
                        </a:rPr>
                        <a:t>232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Th-chain (</a:t>
                      </a:r>
                      <a:r>
                        <a:rPr kumimoji="1" lang="en-US" altLang="ja-JP" sz="1400" b="1" baseline="30000" dirty="0">
                          <a:solidFill>
                            <a:schemeClr val="tx1"/>
                          </a:solidFill>
                        </a:rPr>
                        <a:t>228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Th)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293 ± 10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/>
                        <a:t>&lt; 8</a:t>
                      </a:r>
                      <a:r>
                        <a:rPr kumimoji="1" lang="en-US" altLang="ja-JP" sz="1400" b="0" baseline="30000" dirty="0"/>
                        <a:t>※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/>
                        <a:t>54.6± 6.0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84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30000" dirty="0"/>
                        <a:t>40</a:t>
                      </a:r>
                      <a:r>
                        <a:rPr kumimoji="1" lang="en-US" altLang="ja-JP" sz="1400" b="1" dirty="0"/>
                        <a:t>K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84.8 ± 28.7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/>
                        <a:t>&lt; 76.7</a:t>
                      </a:r>
                      <a:r>
                        <a:rPr kumimoji="1" lang="en-US" altLang="ja-JP" sz="1400" b="0" baseline="30000" dirty="0"/>
                        <a:t>※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/>
                        <a:t>&lt; 96.5</a:t>
                      </a:r>
                      <a:r>
                        <a:rPr kumimoji="1" lang="en-US" altLang="ja-JP" sz="1400" b="0" baseline="30000" dirty="0"/>
                        <a:t>※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628681"/>
                  </a:ext>
                </a:extLst>
              </a:tr>
            </a:tbl>
          </a:graphicData>
        </a:graphic>
      </p:graphicFrame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06DC110-2940-3AF1-5DFE-B341B9E24C92}"/>
              </a:ext>
            </a:extLst>
          </p:cNvPr>
          <p:cNvSpPr txBox="1"/>
          <p:nvPr/>
        </p:nvSpPr>
        <p:spPr>
          <a:xfrm>
            <a:off x="10499113" y="3219222"/>
            <a:ext cx="247936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：</a:t>
            </a:r>
            <a:r>
              <a:rPr kumimoji="1" lang="en-US" altLang="ja-JP" sz="1050" dirty="0"/>
              <a:t>Ge</a:t>
            </a:r>
            <a:r>
              <a:rPr kumimoji="1" lang="ja-JP" altLang="en-US" sz="1050" dirty="0"/>
              <a:t>検出器の</a:t>
            </a:r>
            <a:r>
              <a:rPr kumimoji="1" lang="en-US" altLang="ja-JP" sz="1050" dirty="0"/>
              <a:t>90%</a:t>
            </a:r>
            <a:r>
              <a:rPr kumimoji="1" lang="ja-JP" altLang="en-US" sz="1050" dirty="0"/>
              <a:t>信頼度</a:t>
            </a:r>
            <a:br>
              <a:rPr kumimoji="1" lang="en-US" altLang="ja-JP" sz="1050" dirty="0"/>
            </a:br>
            <a:r>
              <a:rPr kumimoji="1" lang="en-US" altLang="ja-JP" sz="1050" dirty="0"/>
              <a:t>      </a:t>
            </a:r>
            <a:r>
              <a:rPr kumimoji="1" lang="ja-JP" altLang="en-US" sz="1050" dirty="0"/>
              <a:t>での上限値</a:t>
            </a:r>
            <a:endParaRPr kumimoji="1" lang="en-US" altLang="ja-JP" sz="1050" dirty="0"/>
          </a:p>
        </p:txBody>
      </p:sp>
      <p:graphicFrame>
        <p:nvGraphicFramePr>
          <p:cNvPr id="34" name="表 34">
            <a:extLst>
              <a:ext uri="{FF2B5EF4-FFF2-40B4-BE49-F238E27FC236}">
                <a16:creationId xmlns:a16="http://schemas.microsoft.com/office/drawing/2014/main" id="{4B8DE519-5946-FE97-1494-B6FF4844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283125"/>
              </p:ext>
            </p:extLst>
          </p:nvPr>
        </p:nvGraphicFramePr>
        <p:xfrm>
          <a:off x="6364935" y="2910417"/>
          <a:ext cx="4113621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678">
                  <a:extLst>
                    <a:ext uri="{9D8B030D-6E8A-4147-A177-3AD203B41FA5}">
                      <a16:colId xmlns:a16="http://schemas.microsoft.com/office/drawing/2014/main" val="1582915566"/>
                    </a:ext>
                  </a:extLst>
                </a:gridCol>
                <a:gridCol w="555943">
                  <a:extLst>
                    <a:ext uri="{9D8B030D-6E8A-4147-A177-3AD203B41FA5}">
                      <a16:colId xmlns:a16="http://schemas.microsoft.com/office/drawing/2014/main" val="5066245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51990556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3248855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1012094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GAGG</a:t>
                      </a:r>
                      <a:r>
                        <a:rPr kumimoji="1" lang="ja-JP" altLang="en-US" sz="1200" dirty="0"/>
                        <a:t>の元素質量分布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Gd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Ga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Al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O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94626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Mass% in GAGG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50.9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22.6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5.8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20.7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8315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16FD31BF-3C27-DDE6-2CF8-7C46BF63EB10}"/>
                  </a:ext>
                </a:extLst>
              </p:cNvPr>
              <p:cNvSpPr txBox="1"/>
              <p:nvPr/>
            </p:nvSpPr>
            <p:spPr>
              <a:xfrm>
                <a:off x="3292338" y="3449118"/>
                <a:ext cx="2633541" cy="61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Ratio2</a:t>
                </a:r>
                <a:r>
                  <a:rPr kumimoji="1" lang="ja-JP" altLang="en-US" dirty="0"/>
                  <a:t>≡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ja-JP" i="1">
                            <a:latin typeface="Cambria Math" panose="02040503050406030204" pitchFamily="18" charset="0"/>
                          </a:rPr>
                          <m:t>ADC</m:t>
                        </m:r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後半</m:t>
                        </m:r>
                        <m:r>
                          <a:rPr kumimoji="1" lang="ja-JP" altLang="en-US" i="1">
                            <a:latin typeface="Cambria Math" panose="02040503050406030204" pitchFamily="18" charset="0"/>
                          </a:rPr>
                          <m:t>の積分値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ja-JP" i="1">
                            <a:latin typeface="Cambria Math" panose="02040503050406030204" pitchFamily="18" charset="0"/>
                          </a:rPr>
                          <m:t>ADC</m:t>
                        </m:r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積分値</m:t>
                        </m:r>
                      </m:den>
                    </m:f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16FD31BF-3C27-DDE6-2CF8-7C46BF63E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338" y="3449118"/>
                <a:ext cx="2633541" cy="617733"/>
              </a:xfrm>
              <a:prstGeom prst="rect">
                <a:avLst/>
              </a:prstGeom>
              <a:blipFill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1">
            <a:extLst>
              <a:ext uri="{FF2B5EF4-FFF2-40B4-BE49-F238E27FC236}">
                <a16:creationId xmlns:a16="http://schemas.microsoft.com/office/drawing/2014/main" id="{2793E68D-5AA9-84B4-3B66-3B3AAD07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01" y="291210"/>
            <a:ext cx="8877790" cy="1215114"/>
          </a:xfrm>
        </p:spPr>
        <p:txBody>
          <a:bodyPr/>
          <a:lstStyle/>
          <a:p>
            <a:r>
              <a:rPr lang="en-US" altLang="ja-JP" dirty="0"/>
              <a:t>Pikachu</a:t>
            </a:r>
            <a:r>
              <a:rPr lang="ja-JP" altLang="en-US" dirty="0"/>
              <a:t>実験 </a:t>
            </a:r>
            <a:r>
              <a:rPr lang="en-US" altLang="ja-JP" dirty="0"/>
              <a:t>: BG</a:t>
            </a:r>
            <a:r>
              <a:rPr lang="ja-JP" altLang="en-US" dirty="0"/>
              <a:t>調査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8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BDB8-CAC0-4B5A-AD07-9A7C5A1D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本研究のモチベーション・手法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55E9-E644-411B-8FC0-08F49EA4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01" y="1300093"/>
            <a:ext cx="10068774" cy="2513762"/>
          </a:xfrm>
        </p:spPr>
        <p:txBody>
          <a:bodyPr>
            <a:noAutofit/>
          </a:bodyPr>
          <a:lstStyle/>
          <a:p>
            <a:r>
              <a:rPr lang="en-US" altLang="ja-JP" sz="2400" dirty="0"/>
              <a:t>BG</a:t>
            </a:r>
            <a:r>
              <a:rPr lang="ja-JP" altLang="en-US" sz="2400" dirty="0"/>
              <a:t>測定・原料測定から推察される</a:t>
            </a:r>
            <a:r>
              <a:rPr lang="en-US" altLang="ja-JP" sz="2400" dirty="0"/>
              <a:t>BG</a:t>
            </a:r>
            <a:r>
              <a:rPr lang="ja-JP" altLang="en-US" sz="2400" dirty="0"/>
              <a:t>源</a:t>
            </a:r>
            <a:endParaRPr lang="en-US" altLang="ja-JP" sz="2400" dirty="0"/>
          </a:p>
          <a:p>
            <a:pPr lvl="1"/>
            <a:r>
              <a:rPr lang="ja-JP" altLang="en-US" sz="2000" dirty="0"/>
              <a:t>結晶内部不純物</a:t>
            </a:r>
            <a:r>
              <a:rPr lang="en-US" altLang="ja-JP" sz="2000" dirty="0"/>
              <a:t>(U/Th</a:t>
            </a:r>
            <a:r>
              <a:rPr lang="ja-JP" altLang="en-US" sz="2000" dirty="0"/>
              <a:t>系統，</a:t>
            </a:r>
            <a:r>
              <a:rPr lang="en-US" altLang="ja-JP" sz="2000" baseline="30000" dirty="0"/>
              <a:t>40</a:t>
            </a:r>
            <a:r>
              <a:rPr lang="en-US" altLang="ja-JP" sz="2000" dirty="0"/>
              <a:t>K)</a:t>
            </a:r>
          </a:p>
          <a:p>
            <a:pPr lvl="1"/>
            <a:r>
              <a:rPr lang="en-US" altLang="ja-JP" sz="2000" dirty="0"/>
              <a:t>PMT</a:t>
            </a:r>
            <a:r>
              <a:rPr lang="ja-JP" altLang="en-US" sz="2000" dirty="0"/>
              <a:t>由来の</a:t>
            </a:r>
            <a:r>
              <a:rPr lang="en-US" altLang="ja-JP" sz="2000" dirty="0"/>
              <a:t>BG(</a:t>
            </a:r>
            <a:r>
              <a:rPr lang="en-US" altLang="ja-JP" sz="2000" baseline="30000" dirty="0">
                <a:latin typeface="+mn-ea"/>
              </a:rPr>
              <a:t>40</a:t>
            </a:r>
            <a:r>
              <a:rPr lang="en-US" altLang="ja-JP" sz="2000" dirty="0">
                <a:latin typeface="+mn-ea"/>
              </a:rPr>
              <a:t>K</a:t>
            </a:r>
            <a:r>
              <a:rPr lang="ja-JP" altLang="en-US" sz="2000" dirty="0">
                <a:latin typeface="+mn-ea"/>
              </a:rPr>
              <a:t>・</a:t>
            </a:r>
            <a:r>
              <a:rPr lang="en-US" altLang="ja-JP" sz="2000" baseline="30000" dirty="0">
                <a:latin typeface="+mn-ea"/>
              </a:rPr>
              <a:t>60</a:t>
            </a:r>
            <a:r>
              <a:rPr lang="en-US" altLang="ja-JP" sz="2000" dirty="0">
                <a:latin typeface="+mn-ea"/>
              </a:rPr>
              <a:t>Co</a:t>
            </a:r>
            <a:r>
              <a:rPr lang="en-US" altLang="ja-JP" sz="2000" dirty="0"/>
              <a:t>)</a:t>
            </a:r>
            <a:r>
              <a:rPr lang="en-US" altLang="ja-JP" sz="1400" dirty="0"/>
              <a:t>[4][5]</a:t>
            </a:r>
            <a:endParaRPr lang="en-US" altLang="ja-JP" sz="20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BG</a:t>
            </a:r>
            <a:r>
              <a:rPr lang="ja-JP" altLang="en-US" sz="2400" b="1" dirty="0">
                <a:solidFill>
                  <a:srgbClr val="C00000"/>
                </a:solidFill>
              </a:rPr>
              <a:t>レベルを定量的に評価したい</a:t>
            </a:r>
            <a:br>
              <a:rPr lang="en-US" altLang="ja-JP" sz="2400" dirty="0"/>
            </a:br>
            <a:r>
              <a:rPr lang="ja-JP" altLang="en-US" sz="2400" dirty="0"/>
              <a:t>⇒</a:t>
            </a:r>
            <a:r>
              <a:rPr lang="en-US" altLang="ja-JP" sz="2400" dirty="0"/>
              <a:t>Geant4</a:t>
            </a:r>
            <a:r>
              <a:rPr lang="ja-JP" altLang="en-US" sz="2400" dirty="0"/>
              <a:t>による</a:t>
            </a:r>
            <a:r>
              <a:rPr lang="en-US" altLang="ja-JP" sz="2400" dirty="0"/>
              <a:t>Pikachu</a:t>
            </a:r>
            <a:r>
              <a:rPr lang="ja-JP" altLang="en-US" sz="2400" dirty="0"/>
              <a:t>実験の</a:t>
            </a:r>
            <a:r>
              <a:rPr lang="en-US" altLang="ja-JP" sz="2400" dirty="0"/>
              <a:t>BG</a:t>
            </a:r>
            <a:r>
              <a:rPr lang="ja-JP" altLang="en-US" sz="2400" dirty="0"/>
              <a:t>モデル構築・評価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dirty="0"/>
              <a:t>BG</a:t>
            </a:r>
            <a:r>
              <a:rPr lang="ja-JP" altLang="en-US" sz="2400" dirty="0"/>
              <a:t>レベル評価手法</a:t>
            </a:r>
            <a:endParaRPr lang="en-US" altLang="ja-JP" sz="2400" dirty="0"/>
          </a:p>
          <a:p>
            <a:pPr lvl="1"/>
            <a:r>
              <a:rPr lang="en-US" altLang="ja-JP" sz="1800" dirty="0"/>
              <a:t>Geant4</a:t>
            </a:r>
            <a:r>
              <a:rPr lang="ja-JP" altLang="en-US" sz="1800" dirty="0"/>
              <a:t>による</a:t>
            </a:r>
            <a:r>
              <a:rPr lang="en-US" altLang="ja-JP" sz="1800" dirty="0"/>
              <a:t>BG</a:t>
            </a:r>
            <a:r>
              <a:rPr lang="ja-JP" altLang="en-US" sz="1800" dirty="0"/>
              <a:t>スペクトルの再現</a:t>
            </a:r>
            <a:endParaRPr lang="en-US" altLang="ja-JP" sz="1800" dirty="0"/>
          </a:p>
          <a:p>
            <a:pPr lvl="1"/>
            <a:r>
              <a:rPr lang="en-US" altLang="ja-JP" sz="1800" dirty="0"/>
              <a:t>Fitting</a:t>
            </a:r>
            <a:r>
              <a:rPr lang="ja-JP" altLang="en-US" sz="1800" dirty="0"/>
              <a:t>による</a:t>
            </a:r>
            <a:r>
              <a:rPr lang="en-US" altLang="ja-JP" sz="1800" dirty="0"/>
              <a:t>α</a:t>
            </a:r>
            <a:r>
              <a:rPr lang="ja-JP" altLang="en-US" sz="1800" dirty="0"/>
              <a:t>線</a:t>
            </a:r>
            <a:r>
              <a:rPr lang="en-US" altLang="ja-JP" sz="1800" dirty="0"/>
              <a:t>BG</a:t>
            </a:r>
            <a:r>
              <a:rPr lang="ja-JP" altLang="en-US" sz="1800" dirty="0"/>
              <a:t>イベントの</a:t>
            </a:r>
            <a:r>
              <a:rPr lang="en-US" altLang="ja-JP" sz="1800" dirty="0"/>
              <a:t>BG</a:t>
            </a:r>
            <a:r>
              <a:rPr lang="ja-JP" altLang="en-US" sz="1800" dirty="0"/>
              <a:t>モデル作成：内部不純物量</a:t>
            </a:r>
            <a:r>
              <a:rPr lang="en-US" altLang="ja-JP" sz="1800" dirty="0"/>
              <a:t>(U/Th</a:t>
            </a:r>
            <a:r>
              <a:rPr lang="ja-JP" altLang="en-US" sz="1800" dirty="0"/>
              <a:t>系列</a:t>
            </a:r>
            <a:r>
              <a:rPr lang="en-US" altLang="ja-JP" sz="1800" dirty="0"/>
              <a:t>)</a:t>
            </a:r>
            <a:r>
              <a:rPr lang="ja-JP" altLang="en-US" sz="1800" dirty="0"/>
              <a:t>の決定</a:t>
            </a:r>
            <a:endParaRPr lang="en-US" altLang="ja-JP" sz="1800" dirty="0"/>
          </a:p>
          <a:p>
            <a:pPr lvl="1"/>
            <a:r>
              <a:rPr lang="en-US" altLang="ja-JP" sz="1800" dirty="0"/>
              <a:t>Fitting</a:t>
            </a:r>
            <a:r>
              <a:rPr lang="ja-JP" altLang="en-US" sz="1800" dirty="0"/>
              <a:t>による</a:t>
            </a:r>
            <a:r>
              <a:rPr lang="en-US" altLang="ja-JP" sz="1800" dirty="0"/>
              <a:t>β</a:t>
            </a:r>
            <a:r>
              <a:rPr lang="ja-JP" altLang="en-US" sz="1800" dirty="0"/>
              <a:t>線</a:t>
            </a:r>
            <a:r>
              <a:rPr lang="en-US" altLang="ja-JP" sz="1800" dirty="0"/>
              <a:t>BG</a:t>
            </a:r>
            <a:r>
              <a:rPr lang="ja-JP" altLang="en-US" sz="1800" dirty="0"/>
              <a:t>イベントの</a:t>
            </a:r>
            <a:r>
              <a:rPr lang="en-US" altLang="ja-JP" sz="1800" dirty="0"/>
              <a:t>BG</a:t>
            </a:r>
            <a:r>
              <a:rPr lang="ja-JP" altLang="en-US" sz="1800" dirty="0"/>
              <a:t>モデル作成：内部不純物</a:t>
            </a:r>
            <a:r>
              <a:rPr lang="en-US" altLang="ja-JP" sz="1800" dirty="0"/>
              <a:t>(</a:t>
            </a:r>
            <a:r>
              <a:rPr lang="en-US" altLang="ja-JP" sz="1800" baseline="30000" dirty="0"/>
              <a:t>40</a:t>
            </a:r>
            <a:r>
              <a:rPr lang="en-US" altLang="ja-JP" sz="1800" dirty="0"/>
              <a:t>K)</a:t>
            </a:r>
            <a:r>
              <a:rPr lang="ja-JP" altLang="en-US" sz="1800" dirty="0"/>
              <a:t>，</a:t>
            </a:r>
            <a:r>
              <a:rPr lang="en-US" altLang="ja-JP" sz="1800" dirty="0"/>
              <a:t>PMT</a:t>
            </a:r>
            <a:r>
              <a:rPr lang="ja-JP" altLang="en-US" sz="1800" dirty="0"/>
              <a:t>由来の</a:t>
            </a:r>
            <a:r>
              <a:rPr lang="en-US" altLang="ja-JP" sz="1800" dirty="0"/>
              <a:t>BG</a:t>
            </a:r>
            <a:r>
              <a:rPr lang="ja-JP" altLang="en-US" sz="1800" dirty="0"/>
              <a:t>量の決定</a:t>
            </a:r>
            <a:endParaRPr lang="en-US" altLang="ja-JP" sz="1800" dirty="0"/>
          </a:p>
          <a:p>
            <a:pPr lvl="1"/>
            <a:endParaRPr lang="en-US" altLang="ja-JP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5C6AAF-41A4-BF65-EB7D-009DC36DCD4F}"/>
              </a:ext>
            </a:extLst>
          </p:cNvPr>
          <p:cNvSpPr txBox="1"/>
          <p:nvPr/>
        </p:nvSpPr>
        <p:spPr>
          <a:xfrm>
            <a:off x="2922695" y="6427113"/>
            <a:ext cx="63466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effectLst/>
                <a:ea typeface="游ゴシック" panose="020B0400000000000000" pitchFamily="50" charset="-128"/>
              </a:rPr>
              <a:t>[4]</a:t>
            </a:r>
            <a:r>
              <a:rPr lang="fr-FR" altLang="ja-JP" sz="1100" dirty="0">
                <a:effectLst/>
                <a:ea typeface="游ゴシック" panose="020B0400000000000000" pitchFamily="50" charset="-128"/>
              </a:rPr>
              <a:t> </a:t>
            </a:r>
            <a:r>
              <a:rPr lang="fr-FR" altLang="ja-JP" sz="1100" dirty="0" err="1">
                <a:effectLst/>
                <a:ea typeface="游ゴシック" panose="020B0400000000000000" pitchFamily="50" charset="-128"/>
              </a:rPr>
              <a:t>D.S.Akerib</a:t>
            </a:r>
            <a:r>
              <a:rPr lang="fr-FR" altLang="ja-JP" sz="1100" dirty="0">
                <a:effectLst/>
                <a:ea typeface="游ゴシック" panose="020B0400000000000000" pitchFamily="50" charset="-128"/>
              </a:rPr>
              <a:t> et </a:t>
            </a:r>
            <a:r>
              <a:rPr lang="fr-FR" altLang="ja-JP" sz="1100" dirty="0" err="1">
                <a:effectLst/>
                <a:ea typeface="游ゴシック" panose="020B0400000000000000" pitchFamily="50" charset="-128"/>
              </a:rPr>
              <a:t>al,NIM</a:t>
            </a:r>
            <a:r>
              <a:rPr lang="fr-FR" altLang="ja-JP" sz="1100" dirty="0">
                <a:effectLst/>
                <a:ea typeface="游ゴシック" panose="020B0400000000000000" pitchFamily="50" charset="-128"/>
              </a:rPr>
              <a:t> A Volume 703, 1 March 2013, 1-6</a:t>
            </a:r>
            <a:endParaRPr lang="en-US" altLang="ja-JP" sz="1100" dirty="0">
              <a:effectLst/>
              <a:ea typeface="游ゴシック" panose="020B0400000000000000" pitchFamily="50" charset="-128"/>
            </a:endParaRPr>
          </a:p>
          <a:p>
            <a:r>
              <a:rPr lang="en-US" altLang="ja-JP" sz="1100" dirty="0">
                <a:effectLst/>
                <a:ea typeface="游ゴシック" panose="020B0400000000000000" pitchFamily="50" charset="-128"/>
              </a:rPr>
              <a:t>[5]</a:t>
            </a:r>
            <a:r>
              <a:rPr lang="fr-FR" altLang="ja-JP" sz="1100" dirty="0">
                <a:effectLst/>
                <a:ea typeface="游ゴシック" panose="020B0400000000000000" pitchFamily="50" charset="-128"/>
              </a:rPr>
              <a:t> K. Abe, K. </a:t>
            </a:r>
            <a:r>
              <a:rPr lang="fr-FR" altLang="ja-JP" sz="1100" dirty="0" err="1">
                <a:effectLst/>
                <a:ea typeface="游ゴシック" panose="020B0400000000000000" pitchFamily="50" charset="-128"/>
              </a:rPr>
              <a:t>Hiraide</a:t>
            </a:r>
            <a:r>
              <a:rPr lang="fr-FR" altLang="ja-JP" sz="1100" dirty="0">
                <a:effectLst/>
                <a:ea typeface="游ゴシック" panose="020B0400000000000000" pitchFamily="50" charset="-128"/>
              </a:rPr>
              <a:t>, K. </a:t>
            </a:r>
            <a:r>
              <a:rPr lang="fr-FR" altLang="ja-JP" sz="1100" dirty="0" err="1">
                <a:effectLst/>
                <a:ea typeface="游ゴシック" panose="020B0400000000000000" pitchFamily="50" charset="-128"/>
              </a:rPr>
              <a:t>Ichimura</a:t>
            </a:r>
            <a:r>
              <a:rPr lang="fr-FR" altLang="ja-JP" sz="1100" dirty="0">
                <a:effectLst/>
                <a:ea typeface="游ゴシック" panose="020B0400000000000000" pitchFamily="50" charset="-128"/>
              </a:rPr>
              <a:t> et al., for XMASS Collaboration NIM A</a:t>
            </a:r>
            <a:r>
              <a:rPr lang="en-US" altLang="ja-JP" sz="1100" dirty="0">
                <a:ea typeface="游ゴシック" panose="020B0400000000000000" pitchFamily="50" charset="-128"/>
              </a:rPr>
              <a:t> Volume</a:t>
            </a:r>
            <a:r>
              <a:rPr lang="ja-JP" altLang="ja-JP" sz="1100" dirty="0">
                <a:effectLst/>
                <a:ea typeface="游ゴシック" panose="020B0400000000000000" pitchFamily="50" charset="-128"/>
              </a:rPr>
              <a:t> 922</a:t>
            </a:r>
            <a:r>
              <a:rPr lang="en-US" altLang="ja-JP" sz="1100" dirty="0">
                <a:effectLst/>
                <a:ea typeface="游ゴシック" panose="020B0400000000000000" pitchFamily="50" charset="-128"/>
              </a:rPr>
              <a:t>,</a:t>
            </a:r>
            <a:r>
              <a:rPr lang="ja-JP" altLang="ja-JP" sz="1100" dirty="0">
                <a:effectLst/>
                <a:ea typeface="游ゴシック" panose="020B0400000000000000" pitchFamily="50" charset="-128"/>
              </a:rPr>
              <a:t> 2019</a:t>
            </a:r>
            <a:r>
              <a:rPr lang="en-US" altLang="ja-JP" sz="1100" dirty="0">
                <a:effectLst/>
                <a:ea typeface="游ゴシック" panose="020B0400000000000000" pitchFamily="50" charset="-128"/>
              </a:rPr>
              <a:t>,</a:t>
            </a:r>
            <a:r>
              <a:rPr lang="ja-JP" altLang="ja-JP" sz="1100" dirty="0">
                <a:effectLst/>
                <a:ea typeface="游ゴシック" panose="020B0400000000000000" pitchFamily="50" charset="-128"/>
              </a:rPr>
              <a:t> 171–176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97061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BDB8-CAC0-4B5A-AD07-9A7C5A1D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Geant4</a:t>
            </a:r>
            <a:r>
              <a:rPr lang="ja-JP" altLang="en-US" dirty="0"/>
              <a:t>シミュレーション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55E9-E644-411B-8FC0-08F49EA4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8629"/>
            <a:ext cx="12192000" cy="2513762"/>
          </a:xfrm>
        </p:spPr>
        <p:txBody>
          <a:bodyPr>
            <a:no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Geant4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[6]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:</a:t>
            </a:r>
            <a:b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モンテカルロ法による物質内の粒子の</a:t>
            </a:r>
            <a:b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飛跡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シミュ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レーションツールキット</a:t>
            </a:r>
            <a:endParaRPr lang="en-US" altLang="ja-JP" sz="2400" dirty="0">
              <a:latin typeface="+mn-ea"/>
            </a:endParaRPr>
          </a:p>
          <a:p>
            <a:r>
              <a:rPr lang="en-US" altLang="ja-JP" sz="2400" dirty="0">
                <a:latin typeface="+mn-ea"/>
              </a:rPr>
              <a:t>Geant4 </a:t>
            </a:r>
            <a:r>
              <a:rPr lang="ja-JP" altLang="en-US" sz="2400" dirty="0">
                <a:latin typeface="+mn-ea"/>
              </a:rPr>
              <a:t>を用いて検出器</a:t>
            </a:r>
            <a:r>
              <a:rPr lang="en-US" altLang="ja-JP" sz="2400" dirty="0">
                <a:latin typeface="+mn-ea"/>
              </a:rPr>
              <a:t>(GAGG</a:t>
            </a:r>
            <a:r>
              <a:rPr lang="ja-JP" altLang="en-US" sz="2400" dirty="0">
                <a:latin typeface="+mn-ea"/>
              </a:rPr>
              <a:t>結晶</a:t>
            </a:r>
            <a:r>
              <a:rPr lang="en-US" altLang="ja-JP" sz="2400" dirty="0">
                <a:latin typeface="+mn-ea"/>
              </a:rPr>
              <a:t>)</a:t>
            </a:r>
            <a:r>
              <a:rPr lang="ja-JP" altLang="en-US" sz="2400" dirty="0">
                <a:latin typeface="+mn-ea"/>
              </a:rPr>
              <a:t>での</a:t>
            </a:r>
            <a:br>
              <a:rPr lang="en-US" altLang="ja-JP" sz="2400" dirty="0">
                <a:latin typeface="+mn-ea"/>
              </a:rPr>
            </a:br>
            <a:r>
              <a:rPr lang="en-US" altLang="ja-JP" sz="2400" dirty="0">
                <a:latin typeface="+mn-ea"/>
              </a:rPr>
              <a:t>Energy Deposit</a:t>
            </a:r>
            <a:r>
              <a:rPr lang="ja-JP" altLang="en-US" sz="2400" dirty="0">
                <a:latin typeface="+mn-ea"/>
              </a:rPr>
              <a:t>を求めた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r>
              <a:rPr lang="en-US" altLang="ja-JP" sz="2400" dirty="0">
                <a:latin typeface="+mn-ea"/>
              </a:rPr>
              <a:t>Geant4</a:t>
            </a:r>
            <a:r>
              <a:rPr lang="ja-JP" altLang="en-US" sz="2400" dirty="0">
                <a:latin typeface="+mn-ea"/>
              </a:rPr>
              <a:t>モデルの計算条件</a:t>
            </a:r>
            <a:endParaRPr lang="en-US" altLang="ja-JP" sz="2400" dirty="0">
              <a:latin typeface="+mn-ea"/>
            </a:endParaRPr>
          </a:p>
          <a:p>
            <a:pPr lvl="1"/>
            <a:r>
              <a:rPr lang="en-US" altLang="ja-JP" sz="1800" dirty="0">
                <a:latin typeface="+mn-ea"/>
              </a:rPr>
              <a:t>α, e</a:t>
            </a:r>
            <a:r>
              <a:rPr lang="en-US" altLang="ja-JP" sz="1800" baseline="30000" dirty="0">
                <a:latin typeface="+mn-ea"/>
              </a:rPr>
              <a:t>+</a:t>
            </a:r>
            <a:r>
              <a:rPr lang="en-US" altLang="ja-JP" sz="1800" dirty="0">
                <a:latin typeface="+mn-ea"/>
              </a:rPr>
              <a:t>, e</a:t>
            </a:r>
            <a:r>
              <a:rPr lang="en-US" altLang="ja-JP" sz="1800" baseline="30000" dirty="0">
                <a:latin typeface="+mn-ea"/>
              </a:rPr>
              <a:t>-</a:t>
            </a:r>
            <a:r>
              <a:rPr lang="en-US" altLang="ja-JP" sz="1800" dirty="0">
                <a:latin typeface="+mn-ea"/>
              </a:rPr>
              <a:t>, γ</a:t>
            </a:r>
            <a:r>
              <a:rPr lang="ja-JP" altLang="en-US" sz="1800" dirty="0">
                <a:latin typeface="+mn-ea"/>
              </a:rPr>
              <a:t>で生じた</a:t>
            </a:r>
            <a:r>
              <a:rPr lang="en-US" altLang="ja-JP" sz="1800" dirty="0">
                <a:latin typeface="+mn-ea"/>
              </a:rPr>
              <a:t>Energy Deposit</a:t>
            </a:r>
            <a:r>
              <a:rPr lang="ja-JP" altLang="en-US" sz="1800" dirty="0">
                <a:latin typeface="+mn-ea"/>
              </a:rPr>
              <a:t>のみを計算</a:t>
            </a:r>
            <a:endParaRPr lang="en-US" altLang="ja-JP" sz="1800" dirty="0">
              <a:latin typeface="+mn-ea"/>
            </a:endParaRPr>
          </a:p>
          <a:p>
            <a:pPr lvl="1"/>
            <a:r>
              <a:rPr lang="en-US" altLang="ja-JP" sz="1800" dirty="0">
                <a:latin typeface="+mn-ea"/>
              </a:rPr>
              <a:t>Energy Deposit</a:t>
            </a:r>
            <a:r>
              <a:rPr lang="ja-JP" altLang="en-US" sz="1800" dirty="0">
                <a:latin typeface="+mn-ea"/>
              </a:rPr>
              <a:t>を計算</a:t>
            </a:r>
            <a:endParaRPr lang="en-US" altLang="ja-JP" sz="1800" dirty="0">
              <a:latin typeface="+mn-ea"/>
            </a:endParaRPr>
          </a:p>
          <a:p>
            <a:pPr lvl="2"/>
            <a:r>
              <a:rPr lang="ja-JP" altLang="en-US" sz="1800" dirty="0">
                <a:latin typeface="+mn-ea"/>
              </a:rPr>
              <a:t>発光時の消光などは考慮していない</a:t>
            </a:r>
            <a:endParaRPr lang="en-US" altLang="ja-JP" sz="1800" dirty="0">
              <a:latin typeface="+mn-ea"/>
            </a:endParaRPr>
          </a:p>
          <a:p>
            <a:pPr lvl="1"/>
            <a:r>
              <a:rPr lang="ja-JP" altLang="en-US" sz="1800" dirty="0">
                <a:latin typeface="+mn-ea"/>
              </a:rPr>
              <a:t>内部由来モデル・外部由来モデルを構築</a:t>
            </a:r>
            <a:endParaRPr lang="en-US" altLang="ja-JP" sz="1800" dirty="0">
              <a:latin typeface="+mn-ea"/>
            </a:endParaRPr>
          </a:p>
          <a:p>
            <a:pPr lvl="2"/>
            <a:r>
              <a:rPr lang="ja-JP" altLang="en-US" sz="1800" dirty="0">
                <a:latin typeface="+mn-ea"/>
              </a:rPr>
              <a:t>内部由来：結晶内の不純物</a:t>
            </a:r>
            <a:r>
              <a:rPr lang="en-US" altLang="ja-JP" sz="1800" dirty="0">
                <a:latin typeface="+mn-ea"/>
              </a:rPr>
              <a:t>(U/Th</a:t>
            </a:r>
            <a:r>
              <a:rPr lang="ja-JP" altLang="en-US" sz="1800" dirty="0">
                <a:latin typeface="+mn-ea"/>
              </a:rPr>
              <a:t>系列，</a:t>
            </a:r>
            <a:r>
              <a:rPr lang="en-US" altLang="ja-JP" sz="1800" baseline="30000" dirty="0">
                <a:latin typeface="+mn-ea"/>
              </a:rPr>
              <a:t>40</a:t>
            </a:r>
            <a:r>
              <a:rPr lang="en-US" altLang="ja-JP" sz="1800" dirty="0">
                <a:latin typeface="+mn-ea"/>
              </a:rPr>
              <a:t>K)</a:t>
            </a:r>
          </a:p>
          <a:p>
            <a:pPr lvl="2"/>
            <a:r>
              <a:rPr lang="ja-JP" altLang="en-US" sz="1800" dirty="0">
                <a:latin typeface="+mn-ea"/>
              </a:rPr>
              <a:t>外部由来：</a:t>
            </a:r>
            <a:r>
              <a:rPr lang="en-US" altLang="ja-JP" sz="1800" dirty="0">
                <a:latin typeface="+mn-ea"/>
              </a:rPr>
              <a:t>PMT</a:t>
            </a:r>
            <a:r>
              <a:rPr lang="ja-JP" altLang="en-US" sz="1800" dirty="0">
                <a:latin typeface="+mn-ea"/>
              </a:rPr>
              <a:t>由来の</a:t>
            </a:r>
            <a:r>
              <a:rPr lang="en-US" altLang="ja-JP" sz="1800" dirty="0">
                <a:latin typeface="+mn-ea"/>
              </a:rPr>
              <a:t>γ</a:t>
            </a:r>
            <a:r>
              <a:rPr lang="ja-JP" altLang="en-US" sz="1800" dirty="0">
                <a:latin typeface="+mn-ea"/>
              </a:rPr>
              <a:t>線</a:t>
            </a:r>
            <a:r>
              <a:rPr lang="en-US" altLang="ja-JP" sz="1800" dirty="0">
                <a:latin typeface="+mn-ea"/>
              </a:rPr>
              <a:t>(</a:t>
            </a:r>
            <a:r>
              <a:rPr lang="en-US" altLang="ja-JP" sz="1800" baseline="30000" dirty="0">
                <a:latin typeface="+mn-ea"/>
              </a:rPr>
              <a:t>40</a:t>
            </a:r>
            <a:r>
              <a:rPr lang="en-US" altLang="ja-JP" sz="1800" dirty="0">
                <a:latin typeface="+mn-ea"/>
              </a:rPr>
              <a:t>K</a:t>
            </a:r>
            <a:r>
              <a:rPr lang="ja-JP" altLang="en-US" sz="1800" dirty="0">
                <a:latin typeface="+mn-ea"/>
              </a:rPr>
              <a:t>，</a:t>
            </a:r>
            <a:r>
              <a:rPr lang="en-US" altLang="ja-JP" sz="1800" baseline="30000" dirty="0">
                <a:latin typeface="+mn-ea"/>
              </a:rPr>
              <a:t>60</a:t>
            </a:r>
            <a:r>
              <a:rPr lang="en-US" altLang="ja-JP" sz="1800" dirty="0">
                <a:latin typeface="+mn-ea"/>
              </a:rPr>
              <a:t>Co)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BA1A7E-BF6B-4F06-8F15-6F93CBE6B10A}"/>
              </a:ext>
            </a:extLst>
          </p:cNvPr>
          <p:cNvSpPr txBox="1"/>
          <p:nvPr/>
        </p:nvSpPr>
        <p:spPr>
          <a:xfrm>
            <a:off x="8433650" y="5882276"/>
            <a:ext cx="141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コンプトン効果？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4A5A006-AB85-50A8-A959-8F7DEC69B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271141"/>
              </p:ext>
            </p:extLst>
          </p:nvPr>
        </p:nvGraphicFramePr>
        <p:xfrm>
          <a:off x="9077665" y="1437522"/>
          <a:ext cx="3030201" cy="122689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630103">
                  <a:extLst>
                    <a:ext uri="{9D8B030D-6E8A-4147-A177-3AD203B41FA5}">
                      <a16:colId xmlns:a16="http://schemas.microsoft.com/office/drawing/2014/main" val="2730485437"/>
                    </a:ext>
                  </a:extLst>
                </a:gridCol>
                <a:gridCol w="1400098">
                  <a:extLst>
                    <a:ext uri="{9D8B030D-6E8A-4147-A177-3AD203B41FA5}">
                      <a16:colId xmlns:a16="http://schemas.microsoft.com/office/drawing/2014/main" val="4215642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サイズ </a:t>
                      </a:r>
                      <a:r>
                        <a:rPr kumimoji="1" lang="en-US" altLang="ja-JP" sz="2000" dirty="0"/>
                        <a:t>[mm]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2000" dirty="0">
                          <a:effectLst/>
                          <a:ea typeface="游ゴシック" panose="020B0400000000000000" pitchFamily="50" charset="-128"/>
                        </a:rPr>
                        <a:t>Φ65 , L 145</a:t>
                      </a:r>
                      <a:endParaRPr lang="ja-JP" sz="2000" dirty="0">
                        <a:effectLst/>
                        <a:ea typeface="游ゴシック" panose="020B0400000000000000" pitchFamily="50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449996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密度</a:t>
                      </a:r>
                      <a:r>
                        <a:rPr kumimoji="1" lang="en-US" altLang="ja-JP" sz="2000" dirty="0"/>
                        <a:t>[g/cm</a:t>
                      </a:r>
                      <a:r>
                        <a:rPr kumimoji="1" lang="en-US" altLang="ja-JP" sz="2000" baseline="30000" dirty="0"/>
                        <a:t>3</a:t>
                      </a:r>
                      <a:r>
                        <a:rPr kumimoji="1" lang="en-US" altLang="ja-JP" sz="2000" dirty="0"/>
                        <a:t>]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2000" dirty="0">
                          <a:effectLst/>
                          <a:ea typeface="+mn-ea"/>
                        </a:rPr>
                        <a:t>6.63</a:t>
                      </a:r>
                      <a:endParaRPr lang="ja-JP" sz="2000" dirty="0">
                        <a:effectLst/>
                        <a:ea typeface="游ゴシック" panose="020B0400000000000000" pitchFamily="50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586230012"/>
                  </a:ext>
                </a:extLst>
              </a:tr>
              <a:tr h="414090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質量</a:t>
                      </a:r>
                      <a:r>
                        <a:rPr kumimoji="1" lang="en-US" altLang="ja-JP" sz="2000" dirty="0"/>
                        <a:t>[kg]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2000" dirty="0">
                          <a:effectLst/>
                          <a:ea typeface="游ゴシック" panose="020B0400000000000000" pitchFamily="50" charset="-128"/>
                        </a:rPr>
                        <a:t>3.19</a:t>
                      </a:r>
                      <a:endParaRPr lang="ja-JP" sz="2000" dirty="0">
                        <a:effectLst/>
                        <a:ea typeface="游ゴシック" panose="020B0400000000000000" pitchFamily="50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62286395"/>
                  </a:ext>
                </a:extLst>
              </a:tr>
            </a:tbl>
          </a:graphicData>
        </a:graphic>
      </p:graphicFrame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B3EB750-277D-813D-EC90-1364916CCBCF}"/>
              </a:ext>
            </a:extLst>
          </p:cNvPr>
          <p:cNvGrpSpPr/>
          <p:nvPr/>
        </p:nvGrpSpPr>
        <p:grpSpPr>
          <a:xfrm>
            <a:off x="6251359" y="2709935"/>
            <a:ext cx="5920961" cy="3421132"/>
            <a:chOff x="6271039" y="3436868"/>
            <a:chExt cx="5920961" cy="3421132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14A5C611-3772-FFCF-34C6-B02C11A19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658" t="2640" r="11423" b="11701"/>
            <a:stretch/>
          </p:blipFill>
          <p:spPr>
            <a:xfrm>
              <a:off x="6271039" y="3436868"/>
              <a:ext cx="5920961" cy="3421132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19A6537-F9FB-5A26-0798-CFBC7FF5961D}"/>
                </a:ext>
              </a:extLst>
            </p:cNvPr>
            <p:cNvSpPr txBox="1"/>
            <p:nvPr/>
          </p:nvSpPr>
          <p:spPr>
            <a:xfrm>
              <a:off x="6395185" y="3527914"/>
              <a:ext cx="3023264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600" b="1" dirty="0">
                  <a:solidFill>
                    <a:schemeClr val="bg1"/>
                  </a:solidFill>
                </a:rPr>
                <a:t>Geant4</a:t>
              </a:r>
              <a:r>
                <a:rPr kumimoji="1" lang="ja-JP" altLang="en-US" sz="1600" b="1" dirty="0">
                  <a:solidFill>
                    <a:schemeClr val="bg1"/>
                  </a:solidFill>
                </a:rPr>
                <a:t>による</a:t>
              </a:r>
              <a:r>
                <a:rPr kumimoji="1" lang="en-US" altLang="ja-JP" sz="1600" b="1" dirty="0">
                  <a:solidFill>
                    <a:schemeClr val="bg1"/>
                  </a:solidFill>
                </a:rPr>
                <a:t>GAGG</a:t>
              </a:r>
              <a:br>
                <a:rPr kumimoji="1" lang="en-US" altLang="ja-JP" sz="1600" b="1" dirty="0">
                  <a:solidFill>
                    <a:schemeClr val="bg1"/>
                  </a:solidFill>
                </a:rPr>
              </a:br>
              <a:r>
                <a:rPr kumimoji="1" lang="ja-JP" altLang="en-US" sz="1600" b="1" dirty="0">
                  <a:solidFill>
                    <a:schemeClr val="bg1"/>
                  </a:solidFill>
                </a:rPr>
                <a:t>シンチレータモデル</a:t>
              </a:r>
              <a:r>
                <a:rPr kumimoji="1" lang="en-US" altLang="ja-JP" sz="1600" b="1" dirty="0">
                  <a:solidFill>
                    <a:schemeClr val="bg1"/>
                  </a:solidFill>
                </a:rPr>
                <a:t>(</a:t>
              </a:r>
              <a:r>
                <a:rPr kumimoji="1" lang="ja-JP" altLang="en-US" sz="1600" b="1" dirty="0">
                  <a:solidFill>
                    <a:schemeClr val="bg1"/>
                  </a:solidFill>
                </a:rPr>
                <a:t>内部不純物</a:t>
              </a:r>
              <a:r>
                <a:rPr kumimoji="1" lang="en-US" altLang="ja-JP" sz="1600" b="1" dirty="0">
                  <a:solidFill>
                    <a:schemeClr val="bg1"/>
                  </a:solidFill>
                </a:rPr>
                <a:t>)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37B7B46-86A0-E1E9-4ED9-DA497FE920F4}"/>
              </a:ext>
            </a:extLst>
          </p:cNvPr>
          <p:cNvSpPr txBox="1"/>
          <p:nvPr/>
        </p:nvSpPr>
        <p:spPr>
          <a:xfrm>
            <a:off x="2022614" y="1036983"/>
            <a:ext cx="5129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[6]Nuclear Instruments and Methods A 506 (2003) 250-303 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4078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BDB8-CAC0-4B5A-AD07-9A7C5A1D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Geant4</a:t>
            </a:r>
            <a:r>
              <a:rPr lang="ja-JP" altLang="en-US" dirty="0"/>
              <a:t>シミュレーション</a:t>
            </a:r>
            <a:br>
              <a:rPr lang="en-US" altLang="ja-JP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55E9-E644-411B-8FC0-08F49EA4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01" y="1252101"/>
            <a:ext cx="12192000" cy="2513762"/>
          </a:xfrm>
        </p:spPr>
        <p:txBody>
          <a:bodyPr>
            <a:noAutofit/>
          </a:bodyPr>
          <a:lstStyle/>
          <a:p>
            <a:r>
              <a:rPr lang="ja-JP" altLang="en-US" sz="2000" dirty="0">
                <a:latin typeface="+mn-ea"/>
              </a:rPr>
              <a:t>不純物は放射平衡になっていると仮定</a:t>
            </a:r>
            <a:endParaRPr lang="en-US" altLang="ja-JP" sz="2000" dirty="0">
              <a:latin typeface="+mn-ea"/>
            </a:endParaRPr>
          </a:p>
          <a:p>
            <a:pPr lvl="1"/>
            <a:r>
              <a:rPr kumimoji="1" lang="en-US" altLang="ja-JP" sz="1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232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en-US" altLang="ja-JP" sz="1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238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上流・中流・下流，</a:t>
            </a:r>
            <a:r>
              <a:rPr kumimoji="1" lang="en-US" altLang="ja-JP" sz="1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235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上流・下流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600" dirty="0">
                <a:latin typeface="+mn-ea"/>
                <a:ea typeface="メイリオ" panose="020B0604030504040204" pitchFamily="50" charset="-128"/>
              </a:rPr>
              <a:t>，</a:t>
            </a:r>
            <a:r>
              <a:rPr kumimoji="1" lang="en-US" altLang="ja-JP" sz="1600" baseline="30000" dirty="0">
                <a:latin typeface="+mn-ea"/>
                <a:ea typeface="メイリオ" panose="020B0604030504040204" pitchFamily="50" charset="-128"/>
              </a:rPr>
              <a:t>40</a:t>
            </a:r>
            <a:r>
              <a:rPr kumimoji="1" lang="en-US" altLang="ja-JP" sz="1600" dirty="0">
                <a:latin typeface="+mn-ea"/>
                <a:ea typeface="メイリオ" panose="020B0604030504040204" pitchFamily="50" charset="-128"/>
              </a:rPr>
              <a:t>K</a:t>
            </a:r>
          </a:p>
          <a:p>
            <a:pPr lvl="1"/>
            <a:r>
              <a:rPr kumimoji="1" lang="en-US" altLang="ja-JP" sz="1600" baseline="30000" dirty="0">
                <a:latin typeface="+mn-ea"/>
                <a:ea typeface="メイリオ" panose="020B0604030504040204" pitchFamily="50" charset="-128"/>
              </a:rPr>
              <a:t>234</a:t>
            </a:r>
            <a:r>
              <a:rPr kumimoji="1" lang="en-US" altLang="ja-JP" sz="1600" dirty="0">
                <a:latin typeface="+mn-ea"/>
                <a:ea typeface="メイリオ" panose="020B0604030504040204" pitchFamily="50" charset="-128"/>
              </a:rPr>
              <a:t>U</a:t>
            </a:r>
            <a:r>
              <a:rPr kumimoji="1" lang="ja-JP" altLang="en-US" sz="1600" dirty="0">
                <a:latin typeface="+mn-ea"/>
                <a:ea typeface="メイリオ" panose="020B0604030504040204" pitchFamily="50" charset="-128"/>
              </a:rPr>
              <a:t>は</a:t>
            </a:r>
            <a:r>
              <a:rPr lang="ja-JP" altLang="en-US" sz="1600" dirty="0">
                <a:latin typeface="+mn-ea"/>
                <a:ea typeface="メイリオ" panose="020B0604030504040204" pitchFamily="50" charset="-128"/>
              </a:rPr>
              <a:t>半減期が長く</a:t>
            </a:r>
            <a:r>
              <a:rPr kumimoji="1" lang="en-US" altLang="ja-JP" sz="1600" baseline="30000" dirty="0">
                <a:latin typeface="+mn-ea"/>
                <a:ea typeface="メイリオ" panose="020B0604030504040204" pitchFamily="50" charset="-128"/>
              </a:rPr>
              <a:t>238</a:t>
            </a:r>
            <a:r>
              <a:rPr kumimoji="1" lang="en-US" altLang="ja-JP" sz="1600" dirty="0">
                <a:latin typeface="+mn-ea"/>
                <a:ea typeface="メイリオ" panose="020B0604030504040204" pitchFamily="50" charset="-128"/>
              </a:rPr>
              <a:t>U</a:t>
            </a:r>
            <a:r>
              <a:rPr kumimoji="1" lang="ja-JP" altLang="en-US" sz="1600" dirty="0">
                <a:latin typeface="+mn-ea"/>
                <a:ea typeface="メイリオ" panose="020B0604030504040204" pitchFamily="50" charset="-128"/>
              </a:rPr>
              <a:t>の</a:t>
            </a:r>
            <a:r>
              <a:rPr kumimoji="1" lang="en-US" altLang="ja-JP" sz="1600" dirty="0">
                <a:latin typeface="+mn-ea"/>
                <a:ea typeface="メイリオ" panose="020B0604030504040204" pitchFamily="50" charset="-128"/>
              </a:rPr>
              <a:t>5e-3%</a:t>
            </a:r>
            <a:r>
              <a:rPr kumimoji="1" lang="ja-JP" altLang="en-US" sz="1600" dirty="0">
                <a:latin typeface="+mn-ea"/>
                <a:ea typeface="メイリオ" panose="020B0604030504040204" pitchFamily="50" charset="-128"/>
              </a:rPr>
              <a:t>程度しか存在しない</a:t>
            </a:r>
            <a:endParaRPr kumimoji="1" lang="en-US" altLang="ja-JP" sz="1600" dirty="0">
              <a:latin typeface="+mn-ea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+mn-ea"/>
                <a:ea typeface="メイリオ" panose="020B0604030504040204" pitchFamily="50" charset="-128"/>
              </a:rPr>
              <a:t>不純物は体積に対して一様に存在する仮定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8</a:t>
            </a:fld>
            <a:endParaRPr 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142FA33-DB29-9E0D-EF12-97283090C5BB}"/>
              </a:ext>
            </a:extLst>
          </p:cNvPr>
          <p:cNvGrpSpPr/>
          <p:nvPr/>
        </p:nvGrpSpPr>
        <p:grpSpPr>
          <a:xfrm>
            <a:off x="0" y="3011293"/>
            <a:ext cx="7711978" cy="3828367"/>
            <a:chOff x="4363727" y="3074932"/>
            <a:chExt cx="7711978" cy="3828367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EBA1A7E-BF6B-4F06-8F15-6F93CBE6B10A}"/>
                </a:ext>
              </a:extLst>
            </p:cNvPr>
            <p:cNvSpPr txBox="1"/>
            <p:nvPr/>
          </p:nvSpPr>
          <p:spPr>
            <a:xfrm>
              <a:off x="8433650" y="5882276"/>
              <a:ext cx="1419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chemeClr val="bg1"/>
                  </a:solidFill>
                </a:rPr>
                <a:t>コンプトン効果？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3CF06E1-6049-6A64-5C41-8974CAC9D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727" y="3094318"/>
              <a:ext cx="2387081" cy="3806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342784F2-4010-8858-D737-249078D3CC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94102" y="3076524"/>
              <a:ext cx="2654812" cy="3821009"/>
              <a:chOff x="2439364" y="17530839"/>
              <a:chExt cx="2485687" cy="3577591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0CFF6E90-3F4F-8F00-6C0C-B37C90C14B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9364" y="17550456"/>
                <a:ext cx="2485687" cy="35579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FAAADF9-0852-2138-8A50-390966C93122}"/>
                  </a:ext>
                </a:extLst>
              </p:cNvPr>
              <p:cNvSpPr txBox="1"/>
              <p:nvPr/>
            </p:nvSpPr>
            <p:spPr>
              <a:xfrm>
                <a:off x="3530518" y="1787263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/>
                  <a:t>上流</a:t>
                </a:r>
              </a:p>
            </p:txBody>
          </p: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5A816D73-C099-FC0D-9471-4D4BD5009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9364" y="18560635"/>
                <a:ext cx="2485687" cy="0"/>
              </a:xfrm>
              <a:prstGeom prst="line">
                <a:avLst/>
              </a:prstGeom>
              <a:ln w="38100">
                <a:solidFill>
                  <a:srgbClr val="6600C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184FAF9-121B-E842-1CF9-57ED2B8E166E}"/>
                  </a:ext>
                </a:extLst>
              </p:cNvPr>
              <p:cNvSpPr txBox="1"/>
              <p:nvPr/>
            </p:nvSpPr>
            <p:spPr>
              <a:xfrm>
                <a:off x="3434441" y="18747558"/>
                <a:ext cx="605156" cy="345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/>
                  <a:t>中流</a:t>
                </a: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E951411-5B80-B495-7E47-55D0C1A82857}"/>
                  </a:ext>
                </a:extLst>
              </p:cNvPr>
              <p:cNvSpPr txBox="1"/>
              <p:nvPr/>
            </p:nvSpPr>
            <p:spPr>
              <a:xfrm>
                <a:off x="4176849" y="20644132"/>
                <a:ext cx="605156" cy="345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/>
                  <a:t>下流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4F7A102-2867-CD92-CCED-5788E67AC74D}"/>
                  </a:ext>
                </a:extLst>
              </p:cNvPr>
              <p:cNvSpPr txBox="1"/>
              <p:nvPr/>
            </p:nvSpPr>
            <p:spPr>
              <a:xfrm>
                <a:off x="3438884" y="17530839"/>
                <a:ext cx="555627" cy="345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aseline="30000" dirty="0"/>
                  <a:t>234</a:t>
                </a:r>
                <a:r>
                  <a:rPr kumimoji="1" lang="en-US" altLang="ja-JP" dirty="0"/>
                  <a:t>U</a:t>
                </a:r>
                <a:endParaRPr kumimoji="1" lang="ja-JP" altLang="en-US" dirty="0"/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53E464E-44A0-5CDB-F416-6F08513A8F42}"/>
                  </a:ext>
                </a:extLst>
              </p:cNvPr>
              <p:cNvSpPr txBox="1"/>
              <p:nvPr/>
            </p:nvSpPr>
            <p:spPr>
              <a:xfrm>
                <a:off x="3523402" y="1787577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/>
                  <a:t>上流</a:t>
                </a:r>
              </a:p>
            </p:txBody>
          </p:sp>
        </p:grp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E372F79C-2C91-F27D-46D2-9CFD5E60C3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1508" y="4789224"/>
              <a:ext cx="1327406" cy="1265259"/>
            </a:xfrm>
            <a:prstGeom prst="line">
              <a:avLst/>
            </a:prstGeom>
            <a:ln w="38100">
              <a:solidFill>
                <a:srgbClr val="6600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45214C97-71D8-93CD-3B4B-EDBFD5F80607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V="1">
              <a:off x="8221508" y="6054483"/>
              <a:ext cx="0" cy="843048"/>
            </a:xfrm>
            <a:prstGeom prst="line">
              <a:avLst/>
            </a:prstGeom>
            <a:ln w="38100">
              <a:solidFill>
                <a:srgbClr val="6600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9BD8B5E8-D4BB-617D-81A3-F54B1E6B09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6884" y="3080428"/>
              <a:ext cx="360000" cy="3600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83E3644-249D-A18E-7919-27B8B5858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8623" y="3074932"/>
              <a:ext cx="2387082" cy="3785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F974D415-6116-1945-3AE4-DBAE77978C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2952" y="3443041"/>
              <a:ext cx="0" cy="3460258"/>
            </a:xfrm>
            <a:prstGeom prst="line">
              <a:avLst/>
            </a:prstGeom>
            <a:ln w="38100">
              <a:solidFill>
                <a:srgbClr val="6600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0B2FF149-0C76-93E6-D326-FD8695DBE1A4}"/>
                </a:ext>
              </a:extLst>
            </p:cNvPr>
            <p:cNvCxnSpPr>
              <a:cxnSpLocks/>
            </p:cNvCxnSpPr>
            <p:nvPr/>
          </p:nvCxnSpPr>
          <p:spPr>
            <a:xfrm>
              <a:off x="10381066" y="3413609"/>
              <a:ext cx="1694639" cy="0"/>
            </a:xfrm>
            <a:prstGeom prst="line">
              <a:avLst/>
            </a:prstGeom>
            <a:ln w="38100">
              <a:solidFill>
                <a:srgbClr val="6600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71C614BA-E620-E91B-38A2-5F23FED80892}"/>
                </a:ext>
              </a:extLst>
            </p:cNvPr>
            <p:cNvSpPr txBox="1"/>
            <p:nvPr/>
          </p:nvSpPr>
          <p:spPr>
            <a:xfrm>
              <a:off x="10212335" y="3074932"/>
              <a:ext cx="690307" cy="39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上流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064A4F88-C163-65E2-73A4-749DA661FA23}"/>
                </a:ext>
              </a:extLst>
            </p:cNvPr>
            <p:cNvSpPr txBox="1"/>
            <p:nvPr/>
          </p:nvSpPr>
          <p:spPr>
            <a:xfrm>
              <a:off x="10849175" y="351528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下流</a:t>
              </a: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D7D1C037-9658-4F88-1E6F-DAEA9B8D60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2917" y="3508030"/>
            <a:ext cx="4497188" cy="335504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DFBD7CC-1A20-22EB-87FE-F2386A0E0183}"/>
              </a:ext>
            </a:extLst>
          </p:cNvPr>
          <p:cNvSpPr txBox="1"/>
          <p:nvPr/>
        </p:nvSpPr>
        <p:spPr>
          <a:xfrm>
            <a:off x="8815201" y="3734333"/>
            <a:ext cx="2634677" cy="26843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z="2000" b="1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238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U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上流の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BG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イベント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(Geant4)</a:t>
            </a:r>
            <a:endParaRPr kumimoji="1" lang="ja-JP" altLang="en-US" sz="2200" b="1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451F4C1-4C7B-BB2E-2473-BFC80E97697B}"/>
              </a:ext>
            </a:extLst>
          </p:cNvPr>
          <p:cNvCxnSpPr>
            <a:cxnSpLocks/>
          </p:cNvCxnSpPr>
          <p:nvPr/>
        </p:nvCxnSpPr>
        <p:spPr>
          <a:xfrm>
            <a:off x="8177842" y="4565162"/>
            <a:ext cx="1589458" cy="0"/>
          </a:xfrm>
          <a:prstGeom prst="straightConnector1">
            <a:avLst/>
          </a:prstGeom>
          <a:ln w="57150">
            <a:solidFill>
              <a:srgbClr val="6600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A7ED244-DBAB-6401-411D-F5261718DAF8}"/>
              </a:ext>
            </a:extLst>
          </p:cNvPr>
          <p:cNvSpPr txBox="1"/>
          <p:nvPr/>
        </p:nvSpPr>
        <p:spPr>
          <a:xfrm>
            <a:off x="8624419" y="420771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β</a:t>
            </a:r>
            <a:r>
              <a:rPr kumimoji="1" lang="ja-JP" altLang="en-US" dirty="0"/>
              <a:t>線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8D9493B-6D7D-E6F9-EAF5-F7EAA2F77EB5}"/>
              </a:ext>
            </a:extLst>
          </p:cNvPr>
          <p:cNvSpPr txBox="1"/>
          <p:nvPr/>
        </p:nvSpPr>
        <p:spPr>
          <a:xfrm>
            <a:off x="10806480" y="392504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α</a:t>
            </a:r>
            <a:r>
              <a:rPr kumimoji="1" lang="ja-JP" altLang="en-US" dirty="0"/>
              <a:t>線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9BB6BAA6-390E-3ED3-A161-4A74BE73F6B7}"/>
              </a:ext>
            </a:extLst>
          </p:cNvPr>
          <p:cNvCxnSpPr>
            <a:cxnSpLocks/>
          </p:cNvCxnSpPr>
          <p:nvPr/>
        </p:nvCxnSpPr>
        <p:spPr>
          <a:xfrm>
            <a:off x="10693173" y="4265765"/>
            <a:ext cx="682235" cy="0"/>
          </a:xfrm>
          <a:prstGeom prst="straightConnector1">
            <a:avLst/>
          </a:prstGeom>
          <a:ln w="57150">
            <a:solidFill>
              <a:srgbClr val="6600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ECE9F44-461D-B441-3C1C-5F263ACBDAFA}"/>
              </a:ext>
            </a:extLst>
          </p:cNvPr>
          <p:cNvSpPr txBox="1"/>
          <p:nvPr/>
        </p:nvSpPr>
        <p:spPr>
          <a:xfrm>
            <a:off x="429817" y="268559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baseline="30000" dirty="0"/>
              <a:t>232</a:t>
            </a:r>
            <a:r>
              <a:rPr kumimoji="1" lang="en-US" altLang="ja-JP" b="1" dirty="0"/>
              <a:t>Th</a:t>
            </a:r>
            <a:r>
              <a:rPr kumimoji="1" lang="ja-JP" altLang="en-US" b="1" dirty="0"/>
              <a:t>系統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05197A-8D4B-F7BB-45F5-5DF96D7E6700}"/>
              </a:ext>
            </a:extLst>
          </p:cNvPr>
          <p:cNvSpPr txBox="1"/>
          <p:nvPr/>
        </p:nvSpPr>
        <p:spPr>
          <a:xfrm>
            <a:off x="3216955" y="2661347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baseline="30000" dirty="0"/>
              <a:t>238</a:t>
            </a:r>
            <a:r>
              <a:rPr kumimoji="1" lang="en-US" altLang="ja-JP" b="1" dirty="0"/>
              <a:t>U</a:t>
            </a:r>
            <a:r>
              <a:rPr kumimoji="1" lang="ja-JP" altLang="en-US" b="1" dirty="0"/>
              <a:t>系統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0C9FECE-F635-8FA6-1AE3-68E81E843B7B}"/>
              </a:ext>
            </a:extLst>
          </p:cNvPr>
          <p:cNvSpPr txBox="1"/>
          <p:nvPr/>
        </p:nvSpPr>
        <p:spPr>
          <a:xfrm>
            <a:off x="5977615" y="2723457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baseline="30000" dirty="0"/>
              <a:t>235</a:t>
            </a:r>
            <a:r>
              <a:rPr kumimoji="1" lang="en-US" altLang="ja-JP" b="1" dirty="0"/>
              <a:t>U</a:t>
            </a:r>
            <a:r>
              <a:rPr kumimoji="1" lang="ja-JP" altLang="en-US" b="1" dirty="0"/>
              <a:t>系統</a:t>
            </a:r>
          </a:p>
        </p:txBody>
      </p:sp>
    </p:spTree>
    <p:extLst>
      <p:ext uri="{BB962C8B-B14F-4D97-AF65-F5344CB8AC3E}">
        <p14:creationId xmlns:p14="http://schemas.microsoft.com/office/powerpoint/2010/main" val="69558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E4227E4-F873-E26E-3C46-0BEE2887419F}"/>
              </a:ext>
            </a:extLst>
          </p:cNvPr>
          <p:cNvSpPr/>
          <p:nvPr/>
        </p:nvSpPr>
        <p:spPr>
          <a:xfrm>
            <a:off x="9429750" y="2825"/>
            <a:ext cx="2762251" cy="125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ABDB8-CAC0-4B5A-AD07-9A7C5A1D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Geant4</a:t>
            </a:r>
            <a:r>
              <a:rPr lang="ja-JP" altLang="en-US" dirty="0"/>
              <a:t>データ補正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55E9-E644-411B-8FC0-08F49EA4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32600"/>
            <a:ext cx="6019800" cy="2513762"/>
          </a:xfrm>
        </p:spPr>
        <p:txBody>
          <a:bodyPr>
            <a:noAutofit/>
          </a:bodyPr>
          <a:lstStyle/>
          <a:p>
            <a:r>
              <a:rPr lang="en-US" altLang="ja-JP" sz="2000" dirty="0">
                <a:latin typeface="+mn-ea"/>
              </a:rPr>
              <a:t>Fitting</a:t>
            </a:r>
            <a:r>
              <a:rPr lang="ja-JP" altLang="en-US" sz="2000" dirty="0">
                <a:latin typeface="+mn-ea"/>
              </a:rPr>
              <a:t>データ：</a:t>
            </a:r>
            <a:r>
              <a:rPr lang="en-US" altLang="ja-JP" sz="2000" dirty="0">
                <a:latin typeface="+mn-ea"/>
              </a:rPr>
              <a:t>Geant4</a:t>
            </a:r>
            <a:r>
              <a:rPr lang="ja-JP" altLang="en-US" sz="2000" dirty="0">
                <a:latin typeface="+mn-ea"/>
              </a:rPr>
              <a:t>での計算結果</a:t>
            </a:r>
            <a:endParaRPr lang="en-US" altLang="ja-JP" sz="2000" dirty="0">
              <a:latin typeface="+mn-ea"/>
            </a:endParaRPr>
          </a:p>
          <a:p>
            <a:pPr lvl="1"/>
            <a:r>
              <a:rPr lang="ja-JP" altLang="en-US" sz="2000" dirty="0">
                <a:latin typeface="+mn-ea"/>
              </a:rPr>
              <a:t>分解能・消光が含まれていない</a:t>
            </a:r>
            <a:br>
              <a:rPr lang="en-US" altLang="ja-JP" sz="2000" dirty="0">
                <a:latin typeface="+mn-ea"/>
              </a:rPr>
            </a:br>
            <a:r>
              <a:rPr lang="ja-JP" altLang="en-US" sz="2000" dirty="0">
                <a:latin typeface="+mn-ea"/>
              </a:rPr>
              <a:t>⇒神岡の測定結果を適応して再現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分解能：</a:t>
            </a:r>
            <a:r>
              <a:rPr lang="en-US" altLang="ja-JP" sz="2000" dirty="0">
                <a:latin typeface="+mn-ea"/>
              </a:rPr>
              <a:t>γ</a:t>
            </a:r>
            <a:r>
              <a:rPr lang="ja-JP" altLang="en-US" sz="2000" dirty="0">
                <a:latin typeface="+mn-ea"/>
              </a:rPr>
              <a:t>線源</a:t>
            </a:r>
            <a:r>
              <a:rPr lang="en-US" altLang="ja-JP" sz="2000" dirty="0">
                <a:latin typeface="+mn-ea"/>
              </a:rPr>
              <a:t>(</a:t>
            </a:r>
            <a:r>
              <a:rPr lang="en-US" altLang="ja-JP" sz="2000" baseline="30000" dirty="0">
                <a:latin typeface="+mn-ea"/>
              </a:rPr>
              <a:t>137</a:t>
            </a:r>
            <a:r>
              <a:rPr lang="en-US" altLang="ja-JP" sz="2000" dirty="0">
                <a:latin typeface="+mn-ea"/>
              </a:rPr>
              <a:t>Cs</a:t>
            </a:r>
            <a:r>
              <a:rPr lang="ja-JP" altLang="en-US" sz="2000" dirty="0">
                <a:latin typeface="+mn-ea"/>
              </a:rPr>
              <a:t>，</a:t>
            </a:r>
            <a:r>
              <a:rPr lang="en-US" altLang="ja-JP" sz="2000" baseline="30000" dirty="0">
                <a:latin typeface="+mn-ea"/>
              </a:rPr>
              <a:t>22</a:t>
            </a:r>
            <a:r>
              <a:rPr lang="en-US" altLang="ja-JP" sz="2000" dirty="0">
                <a:latin typeface="+mn-ea"/>
              </a:rPr>
              <a:t>Na, </a:t>
            </a:r>
            <a:r>
              <a:rPr lang="en-US" altLang="ja-JP" sz="2000" baseline="30000" dirty="0">
                <a:latin typeface="+mn-ea"/>
              </a:rPr>
              <a:t>60</a:t>
            </a:r>
            <a:r>
              <a:rPr lang="en-US" altLang="ja-JP" sz="2000" dirty="0">
                <a:latin typeface="+mn-ea"/>
              </a:rPr>
              <a:t>Co)</a:t>
            </a:r>
            <a:r>
              <a:rPr lang="ja-JP" altLang="en-US" sz="2000" dirty="0">
                <a:latin typeface="+mn-ea"/>
              </a:rPr>
              <a:t>から求めた</a:t>
            </a:r>
            <a:endParaRPr lang="en-US" altLang="ja-JP" sz="2000" dirty="0">
              <a:latin typeface="+mn-ea"/>
            </a:endParaRPr>
          </a:p>
          <a:p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ja-JP" sz="1600" dirty="0">
              <a:latin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3972-F633-4FCA-A10D-C53095DA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BA1A7E-BF6B-4F06-8F15-6F93CBE6B10A}"/>
              </a:ext>
            </a:extLst>
          </p:cNvPr>
          <p:cNvSpPr txBox="1"/>
          <p:nvPr/>
        </p:nvSpPr>
        <p:spPr>
          <a:xfrm>
            <a:off x="8433650" y="5882276"/>
            <a:ext cx="141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コンプトン効果？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ECA0442-20CA-03D7-A148-FC5E926985C2}"/>
              </a:ext>
            </a:extLst>
          </p:cNvPr>
          <p:cNvSpPr txBox="1">
            <a:spLocks/>
          </p:cNvSpPr>
          <p:nvPr/>
        </p:nvSpPr>
        <p:spPr>
          <a:xfrm>
            <a:off x="6524625" y="291209"/>
            <a:ext cx="6096000" cy="2513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>
              <a:latin typeface="+mn-ea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8AFBCD3A-7859-B654-E92A-883034990B0E}"/>
              </a:ext>
            </a:extLst>
          </p:cNvPr>
          <p:cNvGrpSpPr/>
          <p:nvPr/>
        </p:nvGrpSpPr>
        <p:grpSpPr>
          <a:xfrm>
            <a:off x="95250" y="2844863"/>
            <a:ext cx="3649575" cy="3496313"/>
            <a:chOff x="5707833" y="3651185"/>
            <a:chExt cx="3649575" cy="3496313"/>
          </a:xfrm>
        </p:grpSpPr>
        <p:pic>
          <p:nvPicPr>
            <p:cNvPr id="31" name="グラフィックス 30">
              <a:extLst>
                <a:ext uri="{FF2B5EF4-FFF2-40B4-BE49-F238E27FC236}">
                  <a16:creationId xmlns:a16="http://schemas.microsoft.com/office/drawing/2014/main" id="{D6EAD947-5B08-9A14-D031-604AB4A7E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8796"/>
            <a:stretch/>
          </p:blipFill>
          <p:spPr>
            <a:xfrm>
              <a:off x="5707833" y="4000907"/>
              <a:ext cx="3649575" cy="3146591"/>
            </a:xfrm>
            <a:prstGeom prst="rect">
              <a:avLst/>
            </a:prstGeom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822243AA-A867-58AE-6131-8CBFFCCDBA0A}"/>
                </a:ext>
              </a:extLst>
            </p:cNvPr>
            <p:cNvSpPr txBox="1"/>
            <p:nvPr/>
          </p:nvSpPr>
          <p:spPr>
            <a:xfrm>
              <a:off x="6112036" y="3651185"/>
              <a:ext cx="320792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/>
                <a:t>エネルギー分解能</a:t>
              </a:r>
              <a:r>
                <a:rPr kumimoji="1" lang="en-US" altLang="ja-JP" sz="1600" b="1" dirty="0"/>
                <a:t>(</a:t>
              </a:r>
              <a:r>
                <a:rPr kumimoji="1" lang="ja-JP" altLang="en-US" sz="1600" b="1" dirty="0"/>
                <a:t>神岡測定結果</a:t>
              </a:r>
              <a:r>
                <a:rPr kumimoji="1" lang="en-US" altLang="ja-JP" sz="1600" b="1" dirty="0"/>
                <a:t>)</a:t>
              </a:r>
              <a:endParaRPr kumimoji="1" lang="ja-JP" altLang="en-US" sz="1600" b="1" dirty="0"/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5A56B87F-F60D-0768-9CC5-BE2D19619293}"/>
              </a:ext>
            </a:extLst>
          </p:cNvPr>
          <p:cNvGrpSpPr/>
          <p:nvPr/>
        </p:nvGrpSpPr>
        <p:grpSpPr>
          <a:xfrm>
            <a:off x="6071023" y="2724165"/>
            <a:ext cx="3503258" cy="3907898"/>
            <a:chOff x="9095856" y="2865903"/>
            <a:chExt cx="3503258" cy="3907898"/>
          </a:xfrm>
        </p:grpSpPr>
        <p:pic>
          <p:nvPicPr>
            <p:cNvPr id="35" name="図 34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C6E712D4-D88C-7553-0E2E-00F4111A0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000" t="9496" r="5045"/>
            <a:stretch/>
          </p:blipFill>
          <p:spPr>
            <a:xfrm>
              <a:off x="9095856" y="3450678"/>
              <a:ext cx="3503258" cy="3323123"/>
            </a:xfrm>
            <a:prstGeom prst="rect">
              <a:avLst/>
            </a:pr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405A7FC2-D6D4-B91E-F2FF-F4CC5E812695}"/>
                </a:ext>
              </a:extLst>
            </p:cNvPr>
            <p:cNvSpPr txBox="1"/>
            <p:nvPr/>
          </p:nvSpPr>
          <p:spPr>
            <a:xfrm>
              <a:off x="10048408" y="2865903"/>
              <a:ext cx="202170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/>
                <a:t>消光補正関数</a:t>
              </a:r>
              <a:br>
                <a:rPr kumimoji="1" lang="en-US" altLang="ja-JP" sz="1600" b="1" dirty="0"/>
              </a:br>
              <a:r>
                <a:rPr kumimoji="1" lang="en-US" altLang="ja-JP" sz="1600" b="1" dirty="0"/>
                <a:t>(Geant4</a:t>
              </a:r>
              <a:r>
                <a:rPr kumimoji="1" lang="ja-JP" altLang="en-US" sz="1600" b="1" dirty="0"/>
                <a:t>→測定結果</a:t>
              </a:r>
              <a:r>
                <a:rPr kumimoji="1" lang="en-US" altLang="ja-JP" sz="1600" b="1" dirty="0"/>
                <a:t>)</a:t>
              </a:r>
              <a:endParaRPr kumimoji="1" lang="ja-JP" altLang="en-US" sz="1600" b="1" dirty="0"/>
            </a:p>
          </p:txBody>
        </p:sp>
      </p:grpSp>
      <p:pic>
        <p:nvPicPr>
          <p:cNvPr id="4" name="Picture 1">
            <a:extLst>
              <a:ext uri="{FF2B5EF4-FFF2-40B4-BE49-F238E27FC236}">
                <a16:creationId xmlns:a16="http://schemas.microsoft.com/office/drawing/2014/main" id="{3EAF6636-6016-5E2F-CB53-FF562D3B7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18" y="3808052"/>
            <a:ext cx="223448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89D24D-E7FD-F7AE-F1B9-FB67D9CB0AE5}"/>
              </a:ext>
            </a:extLst>
          </p:cNvPr>
          <p:cNvSpPr txBox="1"/>
          <p:nvPr/>
        </p:nvSpPr>
        <p:spPr>
          <a:xfrm>
            <a:off x="3725775" y="3530105"/>
            <a:ext cx="191110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baseline="30000" dirty="0"/>
              <a:t>137</a:t>
            </a:r>
            <a:r>
              <a:rPr kumimoji="1" lang="en-US" altLang="ja-JP" sz="1200" b="1" dirty="0"/>
              <a:t>Cs</a:t>
            </a:r>
            <a:r>
              <a:rPr kumimoji="1" lang="ja-JP" altLang="en-US" sz="1200" b="1" dirty="0"/>
              <a:t>での応答スペクトル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5507533-95B4-558F-F00B-771EC1D24F6B}"/>
              </a:ext>
            </a:extLst>
          </p:cNvPr>
          <p:cNvSpPr txBox="1">
            <a:spLocks/>
          </p:cNvSpPr>
          <p:nvPr/>
        </p:nvSpPr>
        <p:spPr>
          <a:xfrm>
            <a:off x="6096000" y="940533"/>
            <a:ext cx="6019800" cy="2513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1D50A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+mn-ea"/>
              </a:rPr>
              <a:t>消光補正：</a:t>
            </a:r>
            <a:br>
              <a:rPr lang="en-US" altLang="ja-JP" sz="2000" dirty="0">
                <a:latin typeface="+mn-ea"/>
              </a:rPr>
            </a:br>
            <a:r>
              <a:rPr lang="en-US" altLang="ja-JP" sz="2000" dirty="0">
                <a:latin typeface="+mn-ea"/>
              </a:rPr>
              <a:t>	Geant4</a:t>
            </a:r>
            <a:r>
              <a:rPr lang="ja-JP" altLang="en-US" sz="2000" dirty="0">
                <a:latin typeface="+mn-ea"/>
              </a:rPr>
              <a:t>と測定結果を</a:t>
            </a:r>
            <a:r>
              <a:rPr lang="en-US" altLang="ja-JP" sz="2000" dirty="0">
                <a:latin typeface="+mn-ea"/>
              </a:rPr>
              <a:t>Fitting</a:t>
            </a:r>
            <a:r>
              <a:rPr lang="ja-JP" altLang="en-US" sz="2000" dirty="0">
                <a:latin typeface="+mn-ea"/>
              </a:rPr>
              <a:t>して求めた</a:t>
            </a:r>
            <a:endParaRPr lang="en-US" altLang="ja-JP" sz="2000" dirty="0">
              <a:latin typeface="+mn-ea"/>
            </a:endParaRPr>
          </a:p>
          <a:p>
            <a:endParaRPr lang="en-US" altLang="ja-JP" sz="2000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dirty="0">
              <a:latin typeface="+mn-ea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37A44BE5-C9C9-A6A5-8C8F-39D0C90ECC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624" b="55070"/>
          <a:stretch/>
        </p:blipFill>
        <p:spPr>
          <a:xfrm>
            <a:off x="9650481" y="2167335"/>
            <a:ext cx="2541519" cy="2420819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77F0BB7-DBAF-6FDE-D919-D867CFCF792E}"/>
              </a:ext>
            </a:extLst>
          </p:cNvPr>
          <p:cNvSpPr txBox="1"/>
          <p:nvPr/>
        </p:nvSpPr>
        <p:spPr>
          <a:xfrm>
            <a:off x="10262253" y="2068045"/>
            <a:ext cx="139621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200" b="1" dirty="0"/>
              <a:t>測定データ</a:t>
            </a:r>
            <a:r>
              <a:rPr kumimoji="1" lang="en-US" altLang="ja-JP" sz="1200" b="1" dirty="0"/>
              <a:t>Fitting</a:t>
            </a:r>
            <a:r>
              <a:rPr kumimoji="1" lang="ja-JP" altLang="en-US" sz="1200" b="1" dirty="0"/>
              <a:t>例</a:t>
            </a:r>
          </a:p>
        </p:txBody>
      </p:sp>
      <p:pic>
        <p:nvPicPr>
          <p:cNvPr id="22" name="図 21" descr="ダイアグラム, 設計図&#10;&#10;自動的に生成された説明">
            <a:extLst>
              <a:ext uri="{FF2B5EF4-FFF2-40B4-BE49-F238E27FC236}">
                <a16:creationId xmlns:a16="http://schemas.microsoft.com/office/drawing/2014/main" id="{01B87F8C-528F-D974-94A3-18177F09D5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70" r="34367" b="56071"/>
          <a:stretch/>
        </p:blipFill>
        <p:spPr>
          <a:xfrm>
            <a:off x="9782779" y="4559579"/>
            <a:ext cx="2409221" cy="2295596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638CFC1-88B9-425D-6B54-B546A34CFAD9}"/>
              </a:ext>
            </a:extLst>
          </p:cNvPr>
          <p:cNvSpPr txBox="1"/>
          <p:nvPr/>
        </p:nvSpPr>
        <p:spPr>
          <a:xfrm>
            <a:off x="10153040" y="4483619"/>
            <a:ext cx="97783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200" b="1" dirty="0"/>
              <a:t>Geant4</a:t>
            </a:r>
            <a:r>
              <a:rPr kumimoji="1" lang="ja-JP" altLang="en-US" sz="1200" b="1" dirty="0"/>
              <a:t>データ</a:t>
            </a:r>
            <a:br>
              <a:rPr kumimoji="1" lang="en-US" altLang="ja-JP" sz="1200" b="1" dirty="0"/>
            </a:br>
            <a:r>
              <a:rPr kumimoji="1" lang="en-US" altLang="ja-JP" sz="1200" b="1" dirty="0"/>
              <a:t>Fitting</a:t>
            </a:r>
            <a:r>
              <a:rPr kumimoji="1" lang="ja-JP" altLang="en-US" sz="1200" b="1" dirty="0"/>
              <a:t>例</a:t>
            </a:r>
          </a:p>
        </p:txBody>
      </p:sp>
      <p:pic>
        <p:nvPicPr>
          <p:cNvPr id="2050" name="Picture 2" descr="\begin{align*}&#10;    f(x)=p_0+\frac{p_1}{\sqrt{x}}&#10;\end{align*}">
            <a:extLst>
              <a:ext uri="{FF2B5EF4-FFF2-40B4-BE49-F238E27FC236}">
                <a16:creationId xmlns:a16="http://schemas.microsoft.com/office/drawing/2014/main" id="{DD8E0463-A92F-9C90-5672-8F1B2E5D9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67" y="5445402"/>
            <a:ext cx="1364829" cy="4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begin{align*}&#10;    f(x)=p_0+\dfrac{p_1x}{1+p_2x}&#10;\end{align*}">
            <a:extLst>
              <a:ext uri="{FF2B5EF4-FFF2-40B4-BE49-F238E27FC236}">
                <a16:creationId xmlns:a16="http://schemas.microsoft.com/office/drawing/2014/main" id="{F790F1EA-D3EF-948B-55B7-8DC8A18E8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42" y="4279373"/>
            <a:ext cx="1597808" cy="3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3E2179-BF3F-FAE7-2F4B-E90FD8D6CD89}"/>
              </a:ext>
            </a:extLst>
          </p:cNvPr>
          <p:cNvSpPr txBox="1"/>
          <p:nvPr/>
        </p:nvSpPr>
        <p:spPr>
          <a:xfrm>
            <a:off x="6905593" y="4591341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(</a:t>
            </a:r>
            <a:r>
              <a:rPr kumimoji="1" lang="en-US" altLang="ja-JP" sz="1100" dirty="0" err="1"/>
              <a:t>Briks</a:t>
            </a:r>
            <a:r>
              <a:rPr kumimoji="1" lang="ja-JP" altLang="en-US" sz="1100" dirty="0"/>
              <a:t>の式より</a:t>
            </a:r>
            <a:r>
              <a:rPr kumimoji="1" lang="en-US" altLang="ja-JP" sz="1100" dirty="0"/>
              <a:t>)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54908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30027</TotalTime>
  <Words>2331</Words>
  <Application>Microsoft Office PowerPoint</Application>
  <PresentationFormat>ワイド画面</PresentationFormat>
  <Paragraphs>377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1" baseType="lpstr">
      <vt:lpstr>HGS創英角ｺﾞｼｯｸUB</vt:lpstr>
      <vt:lpstr>メイリオ</vt:lpstr>
      <vt:lpstr>游ゴシック</vt:lpstr>
      <vt:lpstr>游ゴシック</vt:lpstr>
      <vt:lpstr>Arial</vt:lpstr>
      <vt:lpstr>Cambria Math</vt:lpstr>
      <vt:lpstr>Segoe UI</vt:lpstr>
      <vt:lpstr>Symbol</vt:lpstr>
      <vt:lpstr>Wingdings</vt:lpstr>
      <vt:lpstr>Office Theme</vt:lpstr>
      <vt:lpstr>PIKACHU実験に用いる 結晶内バックグラウンドの評価</vt:lpstr>
      <vt:lpstr>目次</vt:lpstr>
      <vt:lpstr>160Gdの2重ベータ崩壊</vt:lpstr>
      <vt:lpstr>160Gdの先行研究</vt:lpstr>
      <vt:lpstr>Pikachu実験 : BG調査</vt:lpstr>
      <vt:lpstr>本研究のモチベーション・手法</vt:lpstr>
      <vt:lpstr>Geant4シミュレーション</vt:lpstr>
      <vt:lpstr>Geant4シミュレーション </vt:lpstr>
      <vt:lpstr>Geant4データ補正</vt:lpstr>
      <vt:lpstr>BGモデル : U/Th不純物量</vt:lpstr>
      <vt:lpstr>BGモデル: β線Fitting結果</vt:lpstr>
      <vt:lpstr>BGモデル: Count/year/kg</vt:lpstr>
      <vt:lpstr>まとめ</vt:lpstr>
      <vt:lpstr>以下予備</vt:lpstr>
      <vt:lpstr>Pikachu実験   </vt:lpstr>
      <vt:lpstr>Geant4シミュレーション(外部) </vt:lpstr>
      <vt:lpstr>BGモデル: β線Fitting結果</vt:lpstr>
      <vt:lpstr>BGモデル：測定データ</vt:lpstr>
      <vt:lpstr>測定データ：ADC→MeV</vt:lpstr>
      <vt:lpstr>BGモデル</vt:lpstr>
      <vt:lpstr>原料測定結果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Sessions Summary</dc:title>
  <dc:creator>Omet Mathieu</dc:creator>
  <cp:lastModifiedBy>髙橋光太郎</cp:lastModifiedBy>
  <cp:revision>2516</cp:revision>
  <dcterms:created xsi:type="dcterms:W3CDTF">2019-10-27T06:44:35Z</dcterms:created>
  <dcterms:modified xsi:type="dcterms:W3CDTF">2023-03-16T08:51:52Z</dcterms:modified>
</cp:coreProperties>
</file>