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3"/>
  </p:notesMasterIdLst>
  <p:sldIdLst>
    <p:sldId id="264" r:id="rId2"/>
    <p:sldId id="257" r:id="rId3"/>
    <p:sldId id="258" r:id="rId4"/>
    <p:sldId id="296" r:id="rId5"/>
    <p:sldId id="295" r:id="rId6"/>
    <p:sldId id="265" r:id="rId7"/>
    <p:sldId id="294" r:id="rId8"/>
    <p:sldId id="266" r:id="rId9"/>
    <p:sldId id="268" r:id="rId10"/>
    <p:sldId id="290" r:id="rId11"/>
    <p:sldId id="298" r:id="rId12"/>
    <p:sldId id="299" r:id="rId13"/>
    <p:sldId id="288" r:id="rId14"/>
    <p:sldId id="280" r:id="rId15"/>
    <p:sldId id="289" r:id="rId16"/>
    <p:sldId id="273" r:id="rId17"/>
    <p:sldId id="287" r:id="rId18"/>
    <p:sldId id="277" r:id="rId19"/>
    <p:sldId id="278" r:id="rId20"/>
    <p:sldId id="283" r:id="rId21"/>
    <p:sldId id="281" r:id="rId22"/>
    <p:sldId id="276" r:id="rId23"/>
    <p:sldId id="267" r:id="rId24"/>
    <p:sldId id="293" r:id="rId25"/>
    <p:sldId id="284" r:id="rId26"/>
    <p:sldId id="291" r:id="rId27"/>
    <p:sldId id="259" r:id="rId28"/>
    <p:sldId id="285" r:id="rId29"/>
    <p:sldId id="269" r:id="rId30"/>
    <p:sldId id="292" r:id="rId31"/>
    <p:sldId id="275" r:id="rId32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14" autoAdjust="0"/>
    <p:restoredTop sz="94660"/>
  </p:normalViewPr>
  <p:slideViewPr>
    <p:cSldViewPr>
      <p:cViewPr>
        <p:scale>
          <a:sx n="70" d="100"/>
          <a:sy n="70" d="100"/>
        </p:scale>
        <p:origin x="-154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kociyama\Documents\TissienTrTEG09\NEW_Tr09PMOS_Vth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050203567206208"/>
          <c:y val="4.8219412312874556E-2"/>
          <c:w val="0.62294393117456626"/>
          <c:h val="0.67871485119734665"/>
        </c:manualLayout>
      </c:layout>
      <c:scatterChart>
        <c:scatterStyle val="lineMarker"/>
        <c:ser>
          <c:idx val="0"/>
          <c:order val="0"/>
          <c:tx>
            <c:strRef>
              <c:f>PMOS_pre_anl!$B$20</c:f>
              <c:strCache>
                <c:ptCount val="1"/>
                <c:pt idx="0">
                  <c:v>Tr=3</c:v>
                </c:pt>
              </c:strCache>
            </c:strRef>
          </c:tx>
          <c:xVal>
            <c:numRef>
              <c:f>PMOS_pre_anl!$A$21:$A$25</c:f>
              <c:numCache>
                <c:formatCode>General</c:formatCode>
                <c:ptCount val="5"/>
                <c:pt idx="0" formatCode="0.00E+00">
                  <c:v>100000000000</c:v>
                </c:pt>
                <c:pt idx="1">
                  <c:v>1350000000000</c:v>
                </c:pt>
                <c:pt idx="2">
                  <c:v>12800000000000</c:v>
                </c:pt>
                <c:pt idx="3">
                  <c:v>602000000000000</c:v>
                </c:pt>
                <c:pt idx="4">
                  <c:v>1180000000000000</c:v>
                </c:pt>
              </c:numCache>
            </c:numRef>
          </c:xVal>
          <c:yVal>
            <c:numRef>
              <c:f>PMOS_pre_anl!$B$21:$B$25</c:f>
              <c:numCache>
                <c:formatCode>General</c:formatCode>
                <c:ptCount val="5"/>
                <c:pt idx="0">
                  <c:v>0</c:v>
                </c:pt>
                <c:pt idx="1">
                  <c:v>-2.9040000000000024E-2</c:v>
                </c:pt>
                <c:pt idx="2">
                  <c:v>-0.13141900000000126</c:v>
                </c:pt>
                <c:pt idx="3">
                  <c:v>-0.61969500000000788</c:v>
                </c:pt>
                <c:pt idx="4">
                  <c:v>-0.77984400000000664</c:v>
                </c:pt>
              </c:numCache>
            </c:numRef>
          </c:yVal>
        </c:ser>
        <c:ser>
          <c:idx val="1"/>
          <c:order val="1"/>
          <c:tx>
            <c:strRef>
              <c:f>PMOS_pre_anl!$C$20</c:f>
              <c:strCache>
                <c:ptCount val="1"/>
                <c:pt idx="0">
                  <c:v>Tr=4</c:v>
                </c:pt>
              </c:strCache>
            </c:strRef>
          </c:tx>
          <c:spPr>
            <a:ln w="22225">
              <a:solidFill>
                <a:srgbClr val="1F497D">
                  <a:lumMod val="75000"/>
                </a:srgbClr>
              </a:solidFill>
            </a:ln>
          </c:spPr>
          <c:marker>
            <c:spPr>
              <a:solidFill>
                <a:srgbClr val="1F497D">
                  <a:lumMod val="75000"/>
                </a:srgbClr>
              </a:solidFill>
              <a:ln>
                <a:solidFill>
                  <a:srgbClr val="1F497D">
                    <a:lumMod val="75000"/>
                  </a:srgbClr>
                </a:solidFill>
              </a:ln>
            </c:spPr>
          </c:marker>
          <c:xVal>
            <c:numRef>
              <c:f>PMOS_pre_anl!$A$21:$A$25</c:f>
              <c:numCache>
                <c:formatCode>General</c:formatCode>
                <c:ptCount val="5"/>
                <c:pt idx="0" formatCode="0.00E+00">
                  <c:v>100000000000</c:v>
                </c:pt>
                <c:pt idx="1">
                  <c:v>1350000000000</c:v>
                </c:pt>
                <c:pt idx="2">
                  <c:v>12800000000000</c:v>
                </c:pt>
                <c:pt idx="3">
                  <c:v>602000000000000</c:v>
                </c:pt>
                <c:pt idx="4">
                  <c:v>1180000000000000</c:v>
                </c:pt>
              </c:numCache>
            </c:numRef>
          </c:xVal>
          <c:yVal>
            <c:numRef>
              <c:f>PMOS_pre_anl!$C$21:$C$25</c:f>
              <c:numCache>
                <c:formatCode>General</c:formatCode>
                <c:ptCount val="5"/>
                <c:pt idx="0">
                  <c:v>0</c:v>
                </c:pt>
                <c:pt idx="1">
                  <c:v>-5.8253000000000013E-2</c:v>
                </c:pt>
                <c:pt idx="2">
                  <c:v>-0.15536400000000108</c:v>
                </c:pt>
                <c:pt idx="3">
                  <c:v>-0.60581800000000063</c:v>
                </c:pt>
                <c:pt idx="4">
                  <c:v>-0.74109300000000422</c:v>
                </c:pt>
              </c:numCache>
            </c:numRef>
          </c:yVal>
        </c:ser>
        <c:ser>
          <c:idx val="3"/>
          <c:order val="2"/>
          <c:tx>
            <c:strRef>
              <c:f>PMOS_pre_anl!$E$20</c:f>
              <c:strCache>
                <c:ptCount val="1"/>
                <c:pt idx="0">
                  <c:v>Tr=6</c:v>
                </c:pt>
              </c:strCache>
            </c:strRef>
          </c:tx>
          <c:spPr>
            <a:ln>
              <a:solidFill>
                <a:srgbClr val="FF3399"/>
              </a:solidFill>
            </a:ln>
          </c:spPr>
          <c:marker>
            <c:symbol val="circle"/>
            <c:size val="7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marker>
          <c:xVal>
            <c:numRef>
              <c:f>PMOS_pre_anl!$A$21:$A$25</c:f>
              <c:numCache>
                <c:formatCode>General</c:formatCode>
                <c:ptCount val="5"/>
                <c:pt idx="0" formatCode="0.00E+00">
                  <c:v>100000000000</c:v>
                </c:pt>
                <c:pt idx="1">
                  <c:v>1350000000000</c:v>
                </c:pt>
                <c:pt idx="2">
                  <c:v>12800000000000</c:v>
                </c:pt>
                <c:pt idx="3">
                  <c:v>602000000000000</c:v>
                </c:pt>
                <c:pt idx="4">
                  <c:v>1180000000000000</c:v>
                </c:pt>
              </c:numCache>
            </c:numRef>
          </c:xVal>
          <c:yVal>
            <c:numRef>
              <c:f>PMOS_pre_anl!$E$21:$E$25</c:f>
              <c:numCache>
                <c:formatCode>General</c:formatCode>
                <c:ptCount val="5"/>
                <c:pt idx="0">
                  <c:v>0</c:v>
                </c:pt>
                <c:pt idx="1">
                  <c:v>-4.9633000000000142E-2</c:v>
                </c:pt>
                <c:pt idx="2">
                  <c:v>-8.4196000000000368E-2</c:v>
                </c:pt>
                <c:pt idx="3">
                  <c:v>-0.40294800000000008</c:v>
                </c:pt>
                <c:pt idx="4">
                  <c:v>-0.56922200000000012</c:v>
                </c:pt>
              </c:numCache>
            </c:numRef>
          </c:yVal>
        </c:ser>
        <c:axId val="175121536"/>
        <c:axId val="175123840"/>
      </c:scatterChart>
      <c:valAx>
        <c:axId val="175121536"/>
        <c:scaling>
          <c:logBase val="10"/>
          <c:orientation val="minMax"/>
          <c:max val="1200000000000000"/>
          <c:min val="100000000000"/>
        </c:scaling>
        <c:axPos val="b"/>
        <c:majorGridlines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altLang="ja-JP" sz="1400" b="0" dirty="0" smtClean="0"/>
                  <a:t>Dose [ 1-MeV</a:t>
                </a:r>
                <a:r>
                  <a:rPr lang="en-US" altLang="ja-JP" sz="1400" b="0" baseline="0" dirty="0" smtClean="0"/>
                  <a:t> </a:t>
                </a:r>
                <a:r>
                  <a:rPr lang="en-US" altLang="ja-JP" sz="1400" b="0" dirty="0" smtClean="0"/>
                  <a:t>n</a:t>
                </a:r>
                <a:r>
                  <a:rPr lang="en-US" altLang="ja-JP" sz="1400" b="0" baseline="-25000" dirty="0" smtClean="0"/>
                  <a:t>eq</a:t>
                </a:r>
                <a:r>
                  <a:rPr lang="en-US" altLang="ja-JP" sz="1400" b="0" dirty="0" smtClean="0"/>
                  <a:t>/cm</a:t>
                </a:r>
                <a:r>
                  <a:rPr lang="en-US" altLang="ja-JP" sz="1400" b="0" baseline="14000" dirty="0" smtClean="0"/>
                  <a:t>2</a:t>
                </a:r>
                <a:r>
                  <a:rPr lang="en-US" altLang="ja-JP" sz="1400" b="0" dirty="0"/>
                  <a:t>]</a:t>
                </a:r>
                <a:endParaRPr lang="ja-JP" altLang="en-US" sz="1400" b="0" dirty="0"/>
              </a:p>
            </c:rich>
          </c:tx>
          <c:layout>
            <c:manualLayout>
              <c:xMode val="edge"/>
              <c:yMode val="edge"/>
              <c:x val="0.41698633288369014"/>
              <c:y val="0.85437567861020935"/>
            </c:manualLayout>
          </c:layout>
        </c:title>
        <c:numFmt formatCode="General" sourceLinked="0"/>
        <c:tickLblPos val="low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/>
            </a:pPr>
            <a:endParaRPr lang="ja-JP"/>
          </a:p>
        </c:txPr>
        <c:crossAx val="175123840"/>
        <c:crosses val="autoZero"/>
        <c:crossBetween val="midCat"/>
        <c:majorUnit val="10"/>
      </c:valAx>
      <c:valAx>
        <c:axId val="175123840"/>
        <c:scaling>
          <c:orientation val="minMax"/>
          <c:max val="0.4"/>
          <c:min val="-1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ja-JP" altLang="en-US" sz="1600" b="0" dirty="0"/>
                  <a:t>⊿</a:t>
                </a:r>
                <a:r>
                  <a:rPr lang="en-US" altLang="ja-JP" sz="1600" b="0" dirty="0" smtClean="0"/>
                  <a:t>Vth[V</a:t>
                </a:r>
                <a:r>
                  <a:rPr lang="en-US" altLang="ja-JP" sz="1600" b="0" dirty="0"/>
                  <a:t>]</a:t>
                </a:r>
                <a:endParaRPr lang="ja-JP" altLang="en-US" sz="1600" b="0" dirty="0"/>
              </a:p>
            </c:rich>
          </c:tx>
          <c:layout>
            <c:manualLayout>
              <c:xMode val="edge"/>
              <c:yMode val="edge"/>
              <c:x val="5.9955722756180913E-2"/>
              <c:y val="0.11282122308001449"/>
            </c:manualLayout>
          </c:layout>
        </c:title>
        <c:numFmt formatCode="General" sourceLinked="1"/>
        <c:majorTickMark val="cross"/>
        <c:tickLblPos val="nextTo"/>
        <c:spPr>
          <a:ln>
            <a:solidFill>
              <a:sysClr val="windowText" lastClr="000000"/>
            </a:solidFill>
          </a:ln>
        </c:spPr>
        <c:crossAx val="175121536"/>
        <c:crosses val="autoZero"/>
        <c:crossBetween val="midCat"/>
        <c:majorUnit val="0.2"/>
      </c:valAx>
    </c:plotArea>
    <c:legend>
      <c:legendPos val="r"/>
      <c:layout>
        <c:manualLayout>
          <c:xMode val="edge"/>
          <c:yMode val="edge"/>
          <c:x val="0.26148725690311564"/>
          <c:y val="0.43865637316508288"/>
          <c:w val="0.17638778220451518"/>
          <c:h val="0.23560799199774296"/>
        </c:manualLayout>
      </c:layout>
      <c:spPr>
        <a:solidFill>
          <a:schemeClr val="bg1"/>
        </a:solidFill>
      </c:spPr>
      <c:txPr>
        <a:bodyPr/>
        <a:lstStyle/>
        <a:p>
          <a:pPr>
            <a:defRPr sz="1400" b="0"/>
          </a:pPr>
          <a:endParaRPr lang="ja-JP"/>
        </a:p>
      </c:txPr>
    </c:legend>
    <c:plotVisOnly val="1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F457267-F249-4E97-B0E3-D2DF75C2FDE9}" type="datetimeFigureOut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4F7476A-C482-4CEA-86C5-1E0773D222E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>
              <a:latin typeface="Arial" charset="0"/>
              <a:ea typeface="ＭＳ Ｐゴシック" charset="-128"/>
            </a:endParaRPr>
          </a:p>
        </p:txBody>
      </p:sp>
      <p:sp>
        <p:nvSpPr>
          <p:cNvPr id="624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0240"/>
            <a:fld id="{9A77CD5B-81D3-40B6-B2BB-FB223A997AEF}" type="slidenum">
              <a:rPr lang="en-US" altLang="ja-JP" smtClean="0">
                <a:ea typeface="ＭＳ Ｐゴシック" charset="-128"/>
              </a:rPr>
              <a:pPr defTabSz="990240"/>
              <a:t>11</a:t>
            </a:fld>
            <a:endParaRPr lang="en-US" altLang="ja-JP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 smtClean="0">
              <a:ea typeface="ＭＳ Ｐゴシック" charset="-128"/>
            </a:endParaRPr>
          </a:p>
        </p:txBody>
      </p:sp>
      <p:sp>
        <p:nvSpPr>
          <p:cNvPr id="91140" name="スライド番号プレースホルダ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0" tIns="49520" rIns="99040" bIns="49520" anchor="b"/>
          <a:lstStyle/>
          <a:p>
            <a:pPr algn="r"/>
            <a:fld id="{F88CFE69-B5C9-4D8C-86A6-DBC2E3F80FBA}" type="slidenum">
              <a:rPr lang="en-US" altLang="ja-JP" sz="1300">
                <a:latin typeface="Calibri" charset="0"/>
              </a:rPr>
              <a:pPr algn="r"/>
              <a:t>12</a:t>
            </a:fld>
            <a:endParaRPr lang="ja-JP" altLang="en-US" sz="13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CFBBA-D20F-4180-9244-E5CF0B7349AE}" type="slidenum">
              <a:rPr lang="en-US" altLang="ja-JP">
                <a:ea typeface="ＭＳ Ｐゴシック" pitchFamily="50" charset="-128"/>
              </a:rPr>
              <a:pPr/>
              <a:t>13</a:t>
            </a:fld>
            <a:endParaRPr lang="en-US" altLang="ja-JP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7476A-C482-4CEA-86C5-1E0773D222E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7476A-C482-4CEA-86C5-1E0773D222E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8043-7F91-4809-9099-086B352BC97C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D8EC-65C3-4F99-B501-5478F3A39182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90C4-91F8-4A99-9582-FF223EF001BB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6DD9804-20BC-4992-8378-AD15CCBB88E8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EC3EA-9690-46AF-973E-AAB0A3704045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74C4-8FC9-4B77-939A-D12A2FFE6BE5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6599" y="6477901"/>
            <a:ext cx="4305320" cy="365125"/>
          </a:xfrm>
        </p:spPr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307876" y="6446004"/>
            <a:ext cx="7620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D34F-348A-4F3A-BD87-0F5B15FED666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3C0D-6C2B-40D4-A614-A1E0D24D1125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0A31-58CD-4D2A-8FF3-089173CA6973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4987-5764-4B8D-ABB5-8281C33CA50A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87E39-57AB-40EB-ADB6-A6A9FE7D5CEE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4BFB-A4B4-4AA2-8509-C47164E02110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11C3-704F-4074-8EEE-ED312A95A784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5723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05A5D9-B3F6-44FE-8E30-8E805EA97912}" type="datetime1">
              <a:rPr kumimoji="1" lang="ja-JP" altLang="en-US" smtClean="0"/>
              <a:pPr/>
              <a:t>2010/6/22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123804" y="6492875"/>
            <a:ext cx="430532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286776" y="6492875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1" sz="4000" b="1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32.jpe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5786" y="42860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ja-JP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Plans</a:t>
            </a:r>
            <a:r>
              <a:rPr kumimoji="1" lang="en-US" altLang="ja-JP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kumimoji="1" lang="en-US" altLang="ja-JP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SOIPIX Collaboration</a:t>
            </a:r>
            <a:endParaRPr kumimoji="1" lang="ja-JP" alt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00166" y="2500306"/>
            <a:ext cx="6400800" cy="566726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K. Hara  (University of Tsukuba)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57224" y="4857760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SOIPIX Collaboration: </a:t>
            </a:r>
          </a:p>
          <a:p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KEK, U. Tsukuba, Osaka U., Tohoku U., Kyoto U., Kyoto U. of Education,</a:t>
            </a:r>
          </a:p>
          <a:p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JAXA/ISAS, RIKEN, LBNL, FNAL, U. Hawaii, INP Krakow, INFN </a:t>
            </a:r>
            <a:r>
              <a:rPr lang="en-US" altLang="ja-JP" b="1" dirty="0" err="1" smtClean="0">
                <a:solidFill>
                  <a:schemeClr val="bg1"/>
                </a:solidFill>
                <a:latin typeface="+mj-lt"/>
              </a:rPr>
              <a:t>Padova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, OKI Semiconductor Co. ,Ltd.</a:t>
            </a:r>
          </a:p>
          <a:p>
            <a:r>
              <a:rPr lang="en-US" altLang="ja-JP" i="1" dirty="0" smtClean="0">
                <a:solidFill>
                  <a:schemeClr val="bg1"/>
                </a:solidFill>
                <a:latin typeface="+mj-lt"/>
              </a:rPr>
              <a:t>corporation with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Tohoku-Micro Tech Co. ,Ltd.</a:t>
            </a:r>
            <a:endParaRPr lang="ja-JP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928794" y="3286124"/>
            <a:ext cx="578647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Collaboration was formed in 2005 by KEK-Universities (Y. Arai, representative) to develop monolithic pixel devices utilizing Silicon-On-Insulator technology provided by OKI Semiconductor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82087" y="6593437"/>
            <a:ext cx="4162443" cy="273844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15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168706" y="6356351"/>
            <a:ext cx="1518094" cy="273844"/>
          </a:xfrm>
        </p:spPr>
        <p:txBody>
          <a:bodyPr/>
          <a:lstStyle/>
          <a:p>
            <a:fld id="{2ED5798E-5869-4A57-8041-AF193A4A2C1E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 flipH="1">
            <a:off x="1357308" y="0"/>
            <a:ext cx="2571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larger pixel:</a:t>
            </a:r>
          </a:p>
          <a:p>
            <a:pPr algn="ctr"/>
            <a:r>
              <a:rPr lang="en-US" altLang="ja-JP" sz="3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INTPIX4</a:t>
            </a:r>
            <a:endParaRPr lang="ja-JP" altLang="en-US" sz="36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図 4" descr="ipix4_BPW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76411"/>
            <a:ext cx="3786214" cy="46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フリーフォーム 6"/>
          <p:cNvSpPr/>
          <p:nvPr/>
        </p:nvSpPr>
        <p:spPr>
          <a:xfrm>
            <a:off x="5857884" y="714356"/>
            <a:ext cx="2404061" cy="2531424"/>
          </a:xfrm>
          <a:custGeom>
            <a:avLst/>
            <a:gdLst>
              <a:gd name="connsiteX0" fmla="*/ 665018 w 3633849"/>
              <a:gd name="connsiteY0" fmla="*/ 47502 h 3515096"/>
              <a:gd name="connsiteX1" fmla="*/ 23750 w 3633849"/>
              <a:gd name="connsiteY1" fmla="*/ 676894 h 3515096"/>
              <a:gd name="connsiteX2" fmla="*/ 0 w 3633849"/>
              <a:gd name="connsiteY2" fmla="*/ 2802577 h 3515096"/>
              <a:gd name="connsiteX3" fmla="*/ 534389 w 3633849"/>
              <a:gd name="connsiteY3" fmla="*/ 3515096 h 3515096"/>
              <a:gd name="connsiteX4" fmla="*/ 2897579 w 3633849"/>
              <a:gd name="connsiteY4" fmla="*/ 3491346 h 3515096"/>
              <a:gd name="connsiteX5" fmla="*/ 3633849 w 3633849"/>
              <a:gd name="connsiteY5" fmla="*/ 2873829 h 3515096"/>
              <a:gd name="connsiteX6" fmla="*/ 3574472 w 3633849"/>
              <a:gd name="connsiteY6" fmla="*/ 748146 h 3515096"/>
              <a:gd name="connsiteX7" fmla="*/ 2814452 w 3633849"/>
              <a:gd name="connsiteY7" fmla="*/ 0 h 3515096"/>
              <a:gd name="connsiteX0" fmla="*/ 665018 w 3633849"/>
              <a:gd name="connsiteY0" fmla="*/ 47502 h 3515096"/>
              <a:gd name="connsiteX1" fmla="*/ 23750 w 3633849"/>
              <a:gd name="connsiteY1" fmla="*/ 676894 h 3515096"/>
              <a:gd name="connsiteX2" fmla="*/ 0 w 3633849"/>
              <a:gd name="connsiteY2" fmla="*/ 2802577 h 3515096"/>
              <a:gd name="connsiteX3" fmla="*/ 534389 w 3633849"/>
              <a:gd name="connsiteY3" fmla="*/ 3515096 h 3515096"/>
              <a:gd name="connsiteX4" fmla="*/ 2897579 w 3633849"/>
              <a:gd name="connsiteY4" fmla="*/ 3491346 h 3515096"/>
              <a:gd name="connsiteX5" fmla="*/ 3633849 w 3633849"/>
              <a:gd name="connsiteY5" fmla="*/ 2873829 h 3515096"/>
              <a:gd name="connsiteX6" fmla="*/ 3574472 w 3633849"/>
              <a:gd name="connsiteY6" fmla="*/ 748146 h 3515096"/>
              <a:gd name="connsiteX7" fmla="*/ 2814452 w 3633849"/>
              <a:gd name="connsiteY7" fmla="*/ 0 h 3515096"/>
              <a:gd name="connsiteX8" fmla="*/ 665018 w 3633849"/>
              <a:gd name="connsiteY8" fmla="*/ 47502 h 3515096"/>
              <a:gd name="connsiteX0" fmla="*/ 641268 w 3610099"/>
              <a:gd name="connsiteY0" fmla="*/ 47502 h 3515096"/>
              <a:gd name="connsiteX1" fmla="*/ 0 w 3610099"/>
              <a:gd name="connsiteY1" fmla="*/ 676894 h 3515096"/>
              <a:gd name="connsiteX2" fmla="*/ 63336 w 3610099"/>
              <a:gd name="connsiteY2" fmla="*/ 2860634 h 3515096"/>
              <a:gd name="connsiteX3" fmla="*/ 510639 w 3610099"/>
              <a:gd name="connsiteY3" fmla="*/ 3515096 h 3515096"/>
              <a:gd name="connsiteX4" fmla="*/ 2873829 w 3610099"/>
              <a:gd name="connsiteY4" fmla="*/ 3491346 h 3515096"/>
              <a:gd name="connsiteX5" fmla="*/ 3610099 w 3610099"/>
              <a:gd name="connsiteY5" fmla="*/ 2873829 h 3515096"/>
              <a:gd name="connsiteX6" fmla="*/ 3550722 w 3610099"/>
              <a:gd name="connsiteY6" fmla="*/ 748146 h 3515096"/>
              <a:gd name="connsiteX7" fmla="*/ 2790702 w 3610099"/>
              <a:gd name="connsiteY7" fmla="*/ 0 h 3515096"/>
              <a:gd name="connsiteX8" fmla="*/ 641268 w 3610099"/>
              <a:gd name="connsiteY8" fmla="*/ 47502 h 3515096"/>
              <a:gd name="connsiteX0" fmla="*/ 641268 w 3610099"/>
              <a:gd name="connsiteY0" fmla="*/ 47502 h 3491346"/>
              <a:gd name="connsiteX1" fmla="*/ 0 w 3610099"/>
              <a:gd name="connsiteY1" fmla="*/ 676894 h 3491346"/>
              <a:gd name="connsiteX2" fmla="*/ 63336 w 3610099"/>
              <a:gd name="connsiteY2" fmla="*/ 2860634 h 3491346"/>
              <a:gd name="connsiteX3" fmla="*/ 626754 w 3610099"/>
              <a:gd name="connsiteY3" fmla="*/ 3425107 h 3491346"/>
              <a:gd name="connsiteX4" fmla="*/ 2873829 w 3610099"/>
              <a:gd name="connsiteY4" fmla="*/ 3491346 h 3491346"/>
              <a:gd name="connsiteX5" fmla="*/ 3610099 w 3610099"/>
              <a:gd name="connsiteY5" fmla="*/ 2873829 h 3491346"/>
              <a:gd name="connsiteX6" fmla="*/ 3550722 w 3610099"/>
              <a:gd name="connsiteY6" fmla="*/ 748146 h 3491346"/>
              <a:gd name="connsiteX7" fmla="*/ 2790702 w 3610099"/>
              <a:gd name="connsiteY7" fmla="*/ 0 h 3491346"/>
              <a:gd name="connsiteX8" fmla="*/ 641268 w 3610099"/>
              <a:gd name="connsiteY8" fmla="*/ 47502 h 3491346"/>
              <a:gd name="connsiteX0" fmla="*/ 641268 w 3610099"/>
              <a:gd name="connsiteY0" fmla="*/ 47502 h 3425107"/>
              <a:gd name="connsiteX1" fmla="*/ 0 w 3610099"/>
              <a:gd name="connsiteY1" fmla="*/ 676894 h 3425107"/>
              <a:gd name="connsiteX2" fmla="*/ 63336 w 3610099"/>
              <a:gd name="connsiteY2" fmla="*/ 2860634 h 3425107"/>
              <a:gd name="connsiteX3" fmla="*/ 626754 w 3610099"/>
              <a:gd name="connsiteY3" fmla="*/ 3425107 h 3425107"/>
              <a:gd name="connsiteX4" fmla="*/ 2859315 w 3610099"/>
              <a:gd name="connsiteY4" fmla="*/ 3421677 h 3425107"/>
              <a:gd name="connsiteX5" fmla="*/ 3610099 w 3610099"/>
              <a:gd name="connsiteY5" fmla="*/ 2873829 h 3425107"/>
              <a:gd name="connsiteX6" fmla="*/ 3550722 w 3610099"/>
              <a:gd name="connsiteY6" fmla="*/ 748146 h 3425107"/>
              <a:gd name="connsiteX7" fmla="*/ 2790702 w 3610099"/>
              <a:gd name="connsiteY7" fmla="*/ 0 h 3425107"/>
              <a:gd name="connsiteX8" fmla="*/ 641268 w 3610099"/>
              <a:gd name="connsiteY8" fmla="*/ 47502 h 3425107"/>
              <a:gd name="connsiteX0" fmla="*/ 641268 w 3550722"/>
              <a:gd name="connsiteY0" fmla="*/ 47502 h 3425107"/>
              <a:gd name="connsiteX1" fmla="*/ 0 w 3550722"/>
              <a:gd name="connsiteY1" fmla="*/ 676894 h 3425107"/>
              <a:gd name="connsiteX2" fmla="*/ 63336 w 3550722"/>
              <a:gd name="connsiteY2" fmla="*/ 2860634 h 3425107"/>
              <a:gd name="connsiteX3" fmla="*/ 626754 w 3550722"/>
              <a:gd name="connsiteY3" fmla="*/ 3425107 h 3425107"/>
              <a:gd name="connsiteX4" fmla="*/ 2859315 w 3550722"/>
              <a:gd name="connsiteY4" fmla="*/ 3421677 h 3425107"/>
              <a:gd name="connsiteX5" fmla="*/ 3435928 w 3550722"/>
              <a:gd name="connsiteY5" fmla="*/ 2856412 h 3425107"/>
              <a:gd name="connsiteX6" fmla="*/ 3550722 w 3550722"/>
              <a:gd name="connsiteY6" fmla="*/ 748146 h 3425107"/>
              <a:gd name="connsiteX7" fmla="*/ 2790702 w 3550722"/>
              <a:gd name="connsiteY7" fmla="*/ 0 h 3425107"/>
              <a:gd name="connsiteX8" fmla="*/ 641268 w 3550722"/>
              <a:gd name="connsiteY8" fmla="*/ 47502 h 3425107"/>
              <a:gd name="connsiteX0" fmla="*/ 641268 w 3435928"/>
              <a:gd name="connsiteY0" fmla="*/ 47502 h 3425107"/>
              <a:gd name="connsiteX1" fmla="*/ 0 w 3435928"/>
              <a:gd name="connsiteY1" fmla="*/ 676894 h 3425107"/>
              <a:gd name="connsiteX2" fmla="*/ 63336 w 3435928"/>
              <a:gd name="connsiteY2" fmla="*/ 2860634 h 3425107"/>
              <a:gd name="connsiteX3" fmla="*/ 626754 w 3435928"/>
              <a:gd name="connsiteY3" fmla="*/ 3425107 h 3425107"/>
              <a:gd name="connsiteX4" fmla="*/ 2859315 w 3435928"/>
              <a:gd name="connsiteY4" fmla="*/ 3421677 h 3425107"/>
              <a:gd name="connsiteX5" fmla="*/ 3435928 w 3435928"/>
              <a:gd name="connsiteY5" fmla="*/ 2856412 h 3425107"/>
              <a:gd name="connsiteX6" fmla="*/ 3434608 w 3435928"/>
              <a:gd name="connsiteY6" fmla="*/ 623324 h 3425107"/>
              <a:gd name="connsiteX7" fmla="*/ 2790702 w 3435928"/>
              <a:gd name="connsiteY7" fmla="*/ 0 h 3425107"/>
              <a:gd name="connsiteX8" fmla="*/ 641268 w 3435928"/>
              <a:gd name="connsiteY8" fmla="*/ 47502 h 3425107"/>
              <a:gd name="connsiteX0" fmla="*/ 641268 w 3435928"/>
              <a:gd name="connsiteY0" fmla="*/ 0 h 3377605"/>
              <a:gd name="connsiteX1" fmla="*/ 0 w 3435928"/>
              <a:gd name="connsiteY1" fmla="*/ 629392 h 3377605"/>
              <a:gd name="connsiteX2" fmla="*/ 63336 w 3435928"/>
              <a:gd name="connsiteY2" fmla="*/ 2813132 h 3377605"/>
              <a:gd name="connsiteX3" fmla="*/ 626754 w 3435928"/>
              <a:gd name="connsiteY3" fmla="*/ 3377605 h 3377605"/>
              <a:gd name="connsiteX4" fmla="*/ 2859315 w 3435928"/>
              <a:gd name="connsiteY4" fmla="*/ 3374175 h 3377605"/>
              <a:gd name="connsiteX5" fmla="*/ 3435928 w 3435928"/>
              <a:gd name="connsiteY5" fmla="*/ 2808910 h 3377605"/>
              <a:gd name="connsiteX6" fmla="*/ 3434608 w 3435928"/>
              <a:gd name="connsiteY6" fmla="*/ 575822 h 3377605"/>
              <a:gd name="connsiteX7" fmla="*/ 2863274 w 3435928"/>
              <a:gd name="connsiteY7" fmla="*/ 4749 h 3377605"/>
              <a:gd name="connsiteX8" fmla="*/ 641268 w 3435928"/>
              <a:gd name="connsiteY8" fmla="*/ 0 h 3377605"/>
              <a:gd name="connsiteX0" fmla="*/ 638887 w 3435928"/>
              <a:gd name="connsiteY0" fmla="*/ 0 h 3375224"/>
              <a:gd name="connsiteX1" fmla="*/ 0 w 3435928"/>
              <a:gd name="connsiteY1" fmla="*/ 627011 h 3375224"/>
              <a:gd name="connsiteX2" fmla="*/ 63336 w 3435928"/>
              <a:gd name="connsiteY2" fmla="*/ 2810751 h 3375224"/>
              <a:gd name="connsiteX3" fmla="*/ 626754 w 3435928"/>
              <a:gd name="connsiteY3" fmla="*/ 3375224 h 3375224"/>
              <a:gd name="connsiteX4" fmla="*/ 2859315 w 3435928"/>
              <a:gd name="connsiteY4" fmla="*/ 3371794 h 3375224"/>
              <a:gd name="connsiteX5" fmla="*/ 3435928 w 3435928"/>
              <a:gd name="connsiteY5" fmla="*/ 2806529 h 3375224"/>
              <a:gd name="connsiteX6" fmla="*/ 3434608 w 3435928"/>
              <a:gd name="connsiteY6" fmla="*/ 573441 h 3375224"/>
              <a:gd name="connsiteX7" fmla="*/ 2863274 w 3435928"/>
              <a:gd name="connsiteY7" fmla="*/ 2368 h 3375224"/>
              <a:gd name="connsiteX8" fmla="*/ 638887 w 3435928"/>
              <a:gd name="connsiteY8" fmla="*/ 0 h 3375224"/>
              <a:gd name="connsiteX0" fmla="*/ 591262 w 3388303"/>
              <a:gd name="connsiteY0" fmla="*/ 0 h 3375224"/>
              <a:gd name="connsiteX1" fmla="*/ 0 w 3388303"/>
              <a:gd name="connsiteY1" fmla="*/ 567480 h 3375224"/>
              <a:gd name="connsiteX2" fmla="*/ 15711 w 3388303"/>
              <a:gd name="connsiteY2" fmla="*/ 2810751 h 3375224"/>
              <a:gd name="connsiteX3" fmla="*/ 579129 w 3388303"/>
              <a:gd name="connsiteY3" fmla="*/ 3375224 h 3375224"/>
              <a:gd name="connsiteX4" fmla="*/ 2811690 w 3388303"/>
              <a:gd name="connsiteY4" fmla="*/ 3371794 h 3375224"/>
              <a:gd name="connsiteX5" fmla="*/ 3388303 w 3388303"/>
              <a:gd name="connsiteY5" fmla="*/ 2806529 h 3375224"/>
              <a:gd name="connsiteX6" fmla="*/ 3386983 w 3388303"/>
              <a:gd name="connsiteY6" fmla="*/ 573441 h 3375224"/>
              <a:gd name="connsiteX7" fmla="*/ 2815649 w 3388303"/>
              <a:gd name="connsiteY7" fmla="*/ 2368 h 3375224"/>
              <a:gd name="connsiteX8" fmla="*/ 591262 w 3388303"/>
              <a:gd name="connsiteY8" fmla="*/ 0 h 3375224"/>
              <a:gd name="connsiteX0" fmla="*/ 586500 w 3383541"/>
              <a:gd name="connsiteY0" fmla="*/ 0 h 3375224"/>
              <a:gd name="connsiteX1" fmla="*/ 0 w 3383541"/>
              <a:gd name="connsiteY1" fmla="*/ 560336 h 3375224"/>
              <a:gd name="connsiteX2" fmla="*/ 10949 w 3383541"/>
              <a:gd name="connsiteY2" fmla="*/ 2810751 h 3375224"/>
              <a:gd name="connsiteX3" fmla="*/ 574367 w 3383541"/>
              <a:gd name="connsiteY3" fmla="*/ 3375224 h 3375224"/>
              <a:gd name="connsiteX4" fmla="*/ 2806928 w 3383541"/>
              <a:gd name="connsiteY4" fmla="*/ 3371794 h 3375224"/>
              <a:gd name="connsiteX5" fmla="*/ 3383541 w 3383541"/>
              <a:gd name="connsiteY5" fmla="*/ 2806529 h 3375224"/>
              <a:gd name="connsiteX6" fmla="*/ 3382221 w 3383541"/>
              <a:gd name="connsiteY6" fmla="*/ 573441 h 3375224"/>
              <a:gd name="connsiteX7" fmla="*/ 2810887 w 3383541"/>
              <a:gd name="connsiteY7" fmla="*/ 2368 h 3375224"/>
              <a:gd name="connsiteX8" fmla="*/ 586500 w 3383541"/>
              <a:gd name="connsiteY8" fmla="*/ 0 h 3375224"/>
              <a:gd name="connsiteX0" fmla="*/ 581738 w 3378779"/>
              <a:gd name="connsiteY0" fmla="*/ 0 h 3375224"/>
              <a:gd name="connsiteX1" fmla="*/ 0 w 3378779"/>
              <a:gd name="connsiteY1" fmla="*/ 557955 h 3375224"/>
              <a:gd name="connsiteX2" fmla="*/ 6187 w 3378779"/>
              <a:gd name="connsiteY2" fmla="*/ 2810751 h 3375224"/>
              <a:gd name="connsiteX3" fmla="*/ 569605 w 3378779"/>
              <a:gd name="connsiteY3" fmla="*/ 3375224 h 3375224"/>
              <a:gd name="connsiteX4" fmla="*/ 2802166 w 3378779"/>
              <a:gd name="connsiteY4" fmla="*/ 3371794 h 3375224"/>
              <a:gd name="connsiteX5" fmla="*/ 3378779 w 3378779"/>
              <a:gd name="connsiteY5" fmla="*/ 2806529 h 3375224"/>
              <a:gd name="connsiteX6" fmla="*/ 3377459 w 3378779"/>
              <a:gd name="connsiteY6" fmla="*/ 573441 h 3375224"/>
              <a:gd name="connsiteX7" fmla="*/ 2806125 w 3378779"/>
              <a:gd name="connsiteY7" fmla="*/ 2368 h 3375224"/>
              <a:gd name="connsiteX8" fmla="*/ 581738 w 3378779"/>
              <a:gd name="connsiteY8" fmla="*/ 0 h 337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8779" h="3375224">
                <a:moveTo>
                  <a:pt x="581738" y="0"/>
                </a:moveTo>
                <a:lnTo>
                  <a:pt x="0" y="557955"/>
                </a:lnTo>
                <a:cubicBezTo>
                  <a:pt x="3650" y="1308093"/>
                  <a:pt x="2537" y="2060613"/>
                  <a:pt x="6187" y="2810751"/>
                </a:cubicBezTo>
                <a:lnTo>
                  <a:pt x="569605" y="3375224"/>
                </a:lnTo>
                <a:lnTo>
                  <a:pt x="2802166" y="3371794"/>
                </a:lnTo>
                <a:lnTo>
                  <a:pt x="3378779" y="2806529"/>
                </a:lnTo>
                <a:lnTo>
                  <a:pt x="3377459" y="573441"/>
                </a:lnTo>
                <a:lnTo>
                  <a:pt x="2806125" y="2368"/>
                </a:lnTo>
                <a:lnTo>
                  <a:pt x="581738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86380" y="4143380"/>
            <a:ext cx="1671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Single BPW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286380" y="500042"/>
            <a:ext cx="3357586" cy="1588"/>
          </a:xfrm>
          <a:prstGeom prst="straightConnector1">
            <a:avLst/>
          </a:prstGeom>
          <a:ln w="63500">
            <a:solidFill>
              <a:srgbClr val="FB3FF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215074" y="142852"/>
            <a:ext cx="1007098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17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0717" y="1198891"/>
            <a:ext cx="4708473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-Pixel size reduced to 17</a:t>
            </a:r>
            <a:r>
              <a:rPr lang="en-US" altLang="ja-JP" sz="2000" dirty="0" smtClean="0">
                <a:latin typeface="Symbol" pitchFamily="18" charset="2"/>
              </a:rPr>
              <a:t>m</a:t>
            </a:r>
            <a:r>
              <a:rPr lang="en-US" altLang="ja-JP" sz="2000" dirty="0" smtClean="0">
                <a:latin typeface="+mj-lt"/>
              </a:rPr>
              <a:t>m</a:t>
            </a:r>
            <a:endParaRPr kumimoji="1" lang="en-US" altLang="ja-JP" sz="2000" dirty="0" smtClean="0">
              <a:latin typeface="+mj-lt"/>
            </a:endParaRPr>
          </a:p>
          <a:p>
            <a:r>
              <a:rPr lang="en-US" altLang="ja-JP" sz="2000" dirty="0" smtClean="0">
                <a:latin typeface="+mj-lt"/>
              </a:rPr>
              <a:t>-2 types of pixels: </a:t>
            </a:r>
          </a:p>
          <a:p>
            <a:r>
              <a:rPr lang="en-US" altLang="ja-JP" sz="2000" dirty="0" smtClean="0">
                <a:latin typeface="+mj-lt"/>
              </a:rPr>
              <a:t>   Single BPW or floating </a:t>
            </a:r>
            <a:r>
              <a:rPr kumimoji="1" lang="en-US" altLang="ja-JP" sz="2000" dirty="0" smtClean="0">
                <a:latin typeface="+mj-lt"/>
              </a:rPr>
              <a:t>BPW ring</a:t>
            </a:r>
            <a:endParaRPr kumimoji="1" lang="ja-JP" altLang="en-US" sz="2000" dirty="0">
              <a:latin typeface="+mj-lt"/>
            </a:endParaRPr>
          </a:p>
        </p:txBody>
      </p:sp>
      <p:pic>
        <p:nvPicPr>
          <p:cNvPr id="13" name="Picture 3" descr="C:\Documents and Settings\miyoshi\デスクトップ\intpix4_circ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8"/>
            <a:ext cx="4496365" cy="2837791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14282" y="2357430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Pixel circuit (CDS)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214282" y="5857892"/>
            <a:ext cx="5143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pitchFamily="-112" charset="-128"/>
              </a:rPr>
              <a:t>New  readout system board (SEABAS2:Gigabit &amp; multiple ADCs) will be used</a:t>
            </a:r>
          </a:p>
        </p:txBody>
      </p:sp>
      <p:pic>
        <p:nvPicPr>
          <p:cNvPr id="22" name="図 2" descr="INTPIX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500570"/>
            <a:ext cx="3317985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線矢印コネクタ 22"/>
          <p:cNvCxnSpPr>
            <a:cxnSpLocks noChangeShapeType="1"/>
          </p:cNvCxnSpPr>
          <p:nvPr/>
        </p:nvCxnSpPr>
        <p:spPr bwMode="auto">
          <a:xfrm>
            <a:off x="5872703" y="4063919"/>
            <a:ext cx="3047153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7" name="正方形/長方形 26"/>
          <p:cNvSpPr/>
          <p:nvPr/>
        </p:nvSpPr>
        <p:spPr>
          <a:xfrm>
            <a:off x="5857884" y="5357826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pitchFamily="-112" charset="-128"/>
              </a:rPr>
              <a:t>Overall: 10.2x15.4mm</a:t>
            </a:r>
          </a:p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pitchFamily="-112" charset="-128"/>
              </a:rPr>
              <a:t>- # of pixels: 512 x 832 pixels </a:t>
            </a:r>
          </a:p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pitchFamily="-112" charset="-128"/>
              </a:rPr>
              <a:t>- 13 Analog Out (13x512x64)</a:t>
            </a:r>
            <a:endParaRPr lang="en-US" altLang="ja-JP" dirty="0">
              <a:solidFill>
                <a:srgbClr val="000000"/>
              </a:solidFill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5095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スライド番号プレースホルダ 1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9333F2-9E40-46E7-91C0-EECB66D85EB7}" type="slidenum">
              <a:rPr lang="ja-JP" altLang="en-US" smtClean="0">
                <a:ea typeface="ＭＳ Ｐゴシック" charset="-128"/>
              </a:rPr>
              <a:pPr/>
              <a:t>11</a:t>
            </a:fld>
            <a:endParaRPr lang="ja-JP" altLang="en-US" dirty="0" smtClean="0">
              <a:ea typeface="ＭＳ Ｐゴシック" charset="-128"/>
            </a:endParaRPr>
          </a:p>
        </p:txBody>
      </p:sp>
      <p:pic>
        <p:nvPicPr>
          <p:cNvPr id="28679" name="図 23" descr="CPix5_detail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928670"/>
            <a:ext cx="5441512" cy="328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1857356" y="214290"/>
            <a:ext cx="5967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Counting Type Pixel (</a:t>
            </a:r>
            <a:r>
              <a:rPr lang="en-US" altLang="ja-JP" sz="3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CNTPIX5)</a:t>
            </a:r>
            <a:endParaRPr lang="en-US" altLang="ja-JP" sz="3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500166" y="1928802"/>
            <a:ext cx="857257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4500563" y="1500174"/>
            <a:ext cx="1285884" cy="1857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6786578" y="2895897"/>
            <a:ext cx="1414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lt"/>
              </a:rPr>
              <a:t>CNTPIX5</a:t>
            </a:r>
            <a:endParaRPr lang="ja-JP" alt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図 19" descr="cpix5f_text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357562"/>
            <a:ext cx="3344287" cy="320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57158" y="607220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  <a:latin typeface="+mj-lt"/>
              </a:rPr>
              <a:t>218 x 72 pixels</a:t>
            </a:r>
          </a:p>
          <a:p>
            <a:r>
              <a:rPr kumimoji="1" lang="en-US" altLang="ja-JP" dirty="0" smtClean="0">
                <a:solidFill>
                  <a:srgbClr val="C00000"/>
                </a:solidFill>
                <a:latin typeface="+mj-lt"/>
              </a:rPr>
              <a:t>1pixel (64x64</a:t>
            </a:r>
            <a:r>
              <a:rPr kumimoji="1" lang="en-US" altLang="ja-JP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kumimoji="1" lang="en-US" altLang="ja-JP" dirty="0" smtClean="0">
                <a:solidFill>
                  <a:srgbClr val="C00000"/>
                </a:solidFill>
                <a:latin typeface="+mj-lt"/>
              </a:rPr>
              <a:t>m)</a:t>
            </a:r>
            <a:endParaRPr kumimoji="1" lang="ja-JP" alt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43108" y="4782933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14.0x4.6mm</a:t>
            </a:r>
          </a:p>
          <a:p>
            <a:r>
              <a:rPr lang="en-US" altLang="ja-JP" dirty="0" smtClean="0">
                <a:latin typeface="+mj-lt"/>
              </a:rPr>
              <a:t>active area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5758169" y="1165854"/>
            <a:ext cx="3385863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pixel size: 64x64 um</a:t>
            </a:r>
            <a:r>
              <a:rPr lang="en-US" altLang="ja-JP" sz="1400" baseline="30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BPW in a pixel</a:t>
            </a:r>
          </a:p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Counter option: 9bit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x 2 or 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18bit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Preamplifier + Shaper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Binning mode: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 2x2 pixels  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9b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x 8 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store</a:t>
            </a:r>
            <a:endParaRPr lang="ja-JP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71736" y="6215082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+mj-lt"/>
              </a:rPr>
              <a:t>Shape good for tiling</a:t>
            </a:r>
          </a:p>
          <a:p>
            <a:r>
              <a:rPr kumimoji="1" lang="en-US" altLang="ja-JP" dirty="0" smtClean="0">
                <a:latin typeface="+mj-lt"/>
              </a:rPr>
              <a:t>(with SEABAS2)</a:t>
            </a:r>
            <a:endParaRPr kumimoji="1" lang="ja-JP" altLang="en-US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5148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96CCDD3-7A3C-4BFE-9567-05778383CCD5}" type="slidenum">
              <a:rPr lang="en-US" altLang="ja-JP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57356" y="142852"/>
            <a:ext cx="6768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</a:t>
            </a:r>
            <a:r>
              <a:rPr kumimoji="1"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NTPIX4 </a:t>
            </a:r>
            <a:r>
              <a:rPr kumimoji="1"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response - Red laser (635nm) </a:t>
            </a:r>
            <a:endParaRPr kumimoji="1" lang="ja-JP" altLang="en-US" sz="32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43042" y="2214554"/>
            <a:ext cx="147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95000"/>
                  </a:schemeClr>
                </a:solidFill>
              </a:rPr>
              <a:t>Metal mask</a:t>
            </a:r>
            <a:endParaRPr kumimoji="1" lang="ja-JP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0034" y="5320271"/>
            <a:ext cx="7653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j-lt"/>
              </a:rPr>
              <a:t>- Circuit works successfully</a:t>
            </a:r>
          </a:p>
          <a:p>
            <a:r>
              <a:rPr kumimoji="1" lang="en-US" altLang="ja-JP" sz="2000" dirty="0" smtClean="0">
                <a:latin typeface="+mj-lt"/>
              </a:rPr>
              <a:t>- No major problem in the circuit</a:t>
            </a:r>
          </a:p>
          <a:p>
            <a:pPr>
              <a:buFontTx/>
              <a:buChar char="-"/>
            </a:pPr>
            <a:r>
              <a:rPr lang="en-US" altLang="ja-JP" sz="2000" dirty="0" smtClean="0">
                <a:latin typeface="+mj-lt"/>
              </a:rPr>
              <a:t>Evaluating noise level, pulse laser response (ongoing)</a:t>
            </a:r>
          </a:p>
          <a:p>
            <a:pPr>
              <a:buFontTx/>
              <a:buChar char="-"/>
            </a:pPr>
            <a:r>
              <a:rPr lang="en-US" altLang="ja-JP" sz="2000" dirty="0" smtClean="0">
                <a:latin typeface="+mj-lt"/>
              </a:rPr>
              <a:t>Evaluation of INTPIX5 is ongoing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8081377" y="4001490"/>
            <a:ext cx="11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COL(0-71)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39494" y="5107874"/>
            <a:ext cx="134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ROW(0-215)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3985533" y="2941716"/>
            <a:ext cx="4587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100</a:t>
            </a:r>
            <a:endParaRPr kumimoji="1" lang="ja-JP" altLang="en-US" sz="1400" dirty="0"/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8138020" y="3034739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0</a:t>
            </a:r>
            <a:endParaRPr kumimoji="1" lang="ja-JP" altLang="en-US" sz="1400" dirty="0"/>
          </a:p>
        </p:txBody>
      </p:sp>
      <p:pic>
        <p:nvPicPr>
          <p:cNvPr id="16" name="図 32" descr="CountPix3_GenBlock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55194" y="1652016"/>
            <a:ext cx="3040516" cy="47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tmp"/>
          <p:cNvPicPr>
            <a:picLocks noChangeAspect="1" noChangeArrowheads="1"/>
          </p:cNvPicPr>
          <p:nvPr/>
        </p:nvPicPr>
        <p:blipFill>
          <a:blip r:embed="rId5" cstate="print"/>
          <a:srcRect l="48880" t="8200"/>
          <a:stretch>
            <a:fillRect/>
          </a:stretch>
        </p:blipFill>
        <p:spPr bwMode="auto">
          <a:xfrm rot="16200000">
            <a:off x="5685631" y="-196072"/>
            <a:ext cx="204787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857628"/>
            <a:ext cx="3105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19"/>
          <p:cNvSpPr txBox="1">
            <a:spLocks noChangeArrowheads="1"/>
          </p:cNvSpPr>
          <p:nvPr/>
        </p:nvSpPr>
        <p:spPr bwMode="auto">
          <a:xfrm>
            <a:off x="5572125" y="785794"/>
            <a:ext cx="2357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  <a:cs typeface="Arial" charset="0"/>
              </a:rPr>
              <a:t>BPW Implantation</a:t>
            </a:r>
            <a:endParaRPr lang="ja-JP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4786314" y="3806801"/>
            <a:ext cx="4143404" cy="1908215"/>
          </a:xfrm>
          <a:prstGeom prst="rect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Suppress the back gate effect.</a:t>
            </a: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Increase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break down voltage with 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lower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dose 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BPW-n junction.</a:t>
            </a:r>
            <a:endParaRPr lang="en-US" altLang="ja-JP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marL="176213" indent="-176213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Less electric field in the 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BOX which should enhance e-h recombination, thus may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improve radiation hardness.</a:t>
            </a:r>
            <a:endParaRPr lang="ja-JP" altLang="en-US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8" name="正方形/長方形 37"/>
          <p:cNvSpPr>
            <a:spLocks noChangeArrowheads="1"/>
          </p:cNvSpPr>
          <p:nvPr/>
        </p:nvSpPr>
        <p:spPr bwMode="auto">
          <a:xfrm>
            <a:off x="5143500" y="2159000"/>
            <a:ext cx="3143250" cy="769938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41" name="正方形/長方形 40"/>
          <p:cNvSpPr>
            <a:spLocks noChangeArrowheads="1"/>
          </p:cNvSpPr>
          <p:nvPr/>
        </p:nvSpPr>
        <p:spPr bwMode="auto">
          <a:xfrm>
            <a:off x="5429250" y="2159000"/>
            <a:ext cx="1071563" cy="80963"/>
          </a:xfrm>
          <a:prstGeom prst="rect">
            <a:avLst/>
          </a:prstGeom>
          <a:solidFill>
            <a:srgbClr val="DFBFD5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43" name="正方形/長方形 42"/>
          <p:cNvSpPr>
            <a:spLocks noChangeArrowheads="1"/>
          </p:cNvSpPr>
          <p:nvPr/>
        </p:nvSpPr>
        <p:spPr bwMode="auto">
          <a:xfrm>
            <a:off x="6777038" y="2162175"/>
            <a:ext cx="1438275" cy="77788"/>
          </a:xfrm>
          <a:prstGeom prst="rect">
            <a:avLst/>
          </a:prstGeom>
          <a:solidFill>
            <a:srgbClr val="DFBFD5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46" name="正方形/長方形 45"/>
          <p:cNvSpPr>
            <a:spLocks noChangeArrowheads="1"/>
          </p:cNvSpPr>
          <p:nvPr/>
        </p:nvSpPr>
        <p:spPr bwMode="auto">
          <a:xfrm>
            <a:off x="6108700" y="1930400"/>
            <a:ext cx="468313" cy="90488"/>
          </a:xfrm>
          <a:prstGeom prst="rect">
            <a:avLst/>
          </a:prstGeom>
          <a:solidFill>
            <a:srgbClr val="FFFF00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47" name="正方形/長方形 46"/>
          <p:cNvSpPr>
            <a:spLocks noChangeArrowheads="1"/>
          </p:cNvSpPr>
          <p:nvPr/>
        </p:nvSpPr>
        <p:spPr bwMode="auto">
          <a:xfrm>
            <a:off x="5346700" y="1949450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52" name="正方形/長方形 51"/>
          <p:cNvSpPr>
            <a:spLocks noChangeArrowheads="1"/>
          </p:cNvSpPr>
          <p:nvPr/>
        </p:nvSpPr>
        <p:spPr bwMode="auto">
          <a:xfrm>
            <a:off x="6745288" y="1954213"/>
            <a:ext cx="1184275" cy="68262"/>
          </a:xfrm>
          <a:prstGeom prst="rect">
            <a:avLst/>
          </a:prstGeom>
          <a:solidFill>
            <a:srgbClr val="FFFF00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53" name="正方形/長方形 52"/>
          <p:cNvSpPr>
            <a:spLocks noChangeArrowheads="1"/>
          </p:cNvSpPr>
          <p:nvPr/>
        </p:nvSpPr>
        <p:spPr bwMode="auto">
          <a:xfrm>
            <a:off x="5143500" y="2025650"/>
            <a:ext cx="3143250" cy="142875"/>
          </a:xfrm>
          <a:prstGeom prst="rect">
            <a:avLst/>
          </a:prstGeom>
          <a:solidFill>
            <a:schemeClr val="bg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58" name="正方形/長方形 57"/>
          <p:cNvSpPr>
            <a:spLocks noChangeArrowheads="1"/>
          </p:cNvSpPr>
          <p:nvPr/>
        </p:nvSpPr>
        <p:spPr bwMode="auto">
          <a:xfrm>
            <a:off x="5888038" y="1847850"/>
            <a:ext cx="76200" cy="304800"/>
          </a:xfrm>
          <a:prstGeom prst="rect">
            <a:avLst/>
          </a:prstGeom>
          <a:solidFill>
            <a:srgbClr val="40315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19468" name="TextBox 41"/>
          <p:cNvSpPr txBox="1">
            <a:spLocks noChangeArrowheads="1"/>
          </p:cNvSpPr>
          <p:nvPr/>
        </p:nvSpPr>
        <p:spPr bwMode="auto">
          <a:xfrm>
            <a:off x="5929322" y="2857496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alibri" pitchFamily="34" charset="0"/>
              </a:rPr>
              <a:t>BPW</a:t>
            </a:r>
            <a:endParaRPr lang="ja-JP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60" name="直線矢印コネクタ 59"/>
          <p:cNvCxnSpPr>
            <a:cxnSpLocks noChangeShapeType="1"/>
          </p:cNvCxnSpPr>
          <p:nvPr/>
        </p:nvCxnSpPr>
        <p:spPr bwMode="auto">
          <a:xfrm rot="16200000" flipV="1">
            <a:off x="5984876" y="2484437"/>
            <a:ext cx="779462" cy="252413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1" name="直線矢印コネクタ 60"/>
          <p:cNvCxnSpPr>
            <a:cxnSpLocks noChangeShapeType="1"/>
          </p:cNvCxnSpPr>
          <p:nvPr/>
        </p:nvCxnSpPr>
        <p:spPr bwMode="auto">
          <a:xfrm rot="5400000" flipH="1" flipV="1">
            <a:off x="6370646" y="2370144"/>
            <a:ext cx="760409" cy="500049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3" name="直線矢印コネクタ 62"/>
          <p:cNvCxnSpPr>
            <a:cxnSpLocks noChangeShapeType="1"/>
          </p:cNvCxnSpPr>
          <p:nvPr/>
        </p:nvCxnSpPr>
        <p:spPr bwMode="auto">
          <a:xfrm rot="5400000">
            <a:off x="5218907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4" name="直線矢印コネクタ 63"/>
          <p:cNvCxnSpPr>
            <a:cxnSpLocks noChangeShapeType="1"/>
          </p:cNvCxnSpPr>
          <p:nvPr/>
        </p:nvCxnSpPr>
        <p:spPr bwMode="auto">
          <a:xfrm rot="5400000">
            <a:off x="5447507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5" name="直線矢印コネクタ 64"/>
          <p:cNvCxnSpPr>
            <a:cxnSpLocks noChangeShapeType="1"/>
          </p:cNvCxnSpPr>
          <p:nvPr/>
        </p:nvCxnSpPr>
        <p:spPr bwMode="auto">
          <a:xfrm rot="5400000">
            <a:off x="5676107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6" name="直線矢印コネクタ 65"/>
          <p:cNvCxnSpPr>
            <a:cxnSpLocks noChangeShapeType="1"/>
          </p:cNvCxnSpPr>
          <p:nvPr/>
        </p:nvCxnSpPr>
        <p:spPr bwMode="auto">
          <a:xfrm rot="5400000">
            <a:off x="5904707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7" name="直線矢印コネクタ 66"/>
          <p:cNvCxnSpPr>
            <a:cxnSpLocks noChangeShapeType="1"/>
          </p:cNvCxnSpPr>
          <p:nvPr/>
        </p:nvCxnSpPr>
        <p:spPr bwMode="auto">
          <a:xfrm rot="5400000">
            <a:off x="6133307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8" name="直線矢印コネクタ 67"/>
          <p:cNvCxnSpPr>
            <a:cxnSpLocks noChangeShapeType="1"/>
          </p:cNvCxnSpPr>
          <p:nvPr/>
        </p:nvCxnSpPr>
        <p:spPr bwMode="auto">
          <a:xfrm rot="5400000">
            <a:off x="6668294" y="14343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9" name="直線矢印コネクタ 68"/>
          <p:cNvCxnSpPr>
            <a:cxnSpLocks noChangeShapeType="1"/>
          </p:cNvCxnSpPr>
          <p:nvPr/>
        </p:nvCxnSpPr>
        <p:spPr bwMode="auto">
          <a:xfrm rot="5400000">
            <a:off x="6896894" y="14343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0" name="直線矢印コネクタ 69"/>
          <p:cNvCxnSpPr>
            <a:cxnSpLocks noChangeShapeType="1"/>
          </p:cNvCxnSpPr>
          <p:nvPr/>
        </p:nvCxnSpPr>
        <p:spPr bwMode="auto">
          <a:xfrm rot="5400000">
            <a:off x="7125494" y="14343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1" name="直線矢印コネクタ 70"/>
          <p:cNvCxnSpPr>
            <a:cxnSpLocks noChangeShapeType="1"/>
          </p:cNvCxnSpPr>
          <p:nvPr/>
        </p:nvCxnSpPr>
        <p:spPr bwMode="auto">
          <a:xfrm rot="5400000">
            <a:off x="7354094" y="14343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2" name="直線矢印コネクタ 71"/>
          <p:cNvCxnSpPr>
            <a:cxnSpLocks noChangeShapeType="1"/>
          </p:cNvCxnSpPr>
          <p:nvPr/>
        </p:nvCxnSpPr>
        <p:spPr bwMode="auto">
          <a:xfrm rot="5400000">
            <a:off x="7582694" y="14343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3" name="正方形/長方形 72"/>
          <p:cNvSpPr>
            <a:spLocks noChangeArrowheads="1"/>
          </p:cNvSpPr>
          <p:nvPr/>
        </p:nvSpPr>
        <p:spPr bwMode="auto">
          <a:xfrm>
            <a:off x="1219200" y="2235200"/>
            <a:ext cx="2865438" cy="693738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74" name="正方形/長方形 73"/>
          <p:cNvSpPr>
            <a:spLocks noChangeArrowheads="1"/>
          </p:cNvSpPr>
          <p:nvPr/>
        </p:nvSpPr>
        <p:spPr bwMode="auto">
          <a:xfrm>
            <a:off x="1308100" y="2006600"/>
            <a:ext cx="3810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75" name="正方形/長方形 74"/>
          <p:cNvSpPr>
            <a:spLocks noChangeArrowheads="1"/>
          </p:cNvSpPr>
          <p:nvPr/>
        </p:nvSpPr>
        <p:spPr bwMode="auto">
          <a:xfrm>
            <a:off x="2090738" y="2006600"/>
            <a:ext cx="1936750" cy="92075"/>
          </a:xfrm>
          <a:prstGeom prst="rect">
            <a:avLst/>
          </a:prstGeom>
          <a:solidFill>
            <a:srgbClr val="FFFF00"/>
          </a:solidFill>
          <a:ln w="9525">
            <a:solidFill>
              <a:srgbClr val="CB9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76" name="正方形/長方形 75"/>
          <p:cNvSpPr>
            <a:spLocks noChangeArrowheads="1"/>
          </p:cNvSpPr>
          <p:nvPr/>
        </p:nvSpPr>
        <p:spPr bwMode="auto">
          <a:xfrm>
            <a:off x="1219200" y="2082800"/>
            <a:ext cx="2865438" cy="147638"/>
          </a:xfrm>
          <a:prstGeom prst="rect">
            <a:avLst/>
          </a:prstGeom>
          <a:solidFill>
            <a:schemeClr val="bg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77" name="弦 4"/>
          <p:cNvSpPr>
            <a:spLocks noChangeArrowheads="1"/>
          </p:cNvSpPr>
          <p:nvPr/>
        </p:nvSpPr>
        <p:spPr bwMode="auto">
          <a:xfrm rot="-4399060">
            <a:off x="1776412" y="2135188"/>
            <a:ext cx="257175" cy="304800"/>
          </a:xfrm>
          <a:custGeom>
            <a:avLst/>
            <a:gdLst>
              <a:gd name="T0" fmla="*/ 2915175 w 203200"/>
              <a:gd name="T1" fmla="*/ 29354659 h 198437"/>
              <a:gd name="T2" fmla="*/ 1716151 w 203200"/>
              <a:gd name="T3" fmla="*/ 0 h 198437"/>
              <a:gd name="T4" fmla="*/ 2315663 w 203200"/>
              <a:gd name="T5" fmla="*/ 14677379 h 198437"/>
              <a:gd name="T6" fmla="*/ 0 60000 65536"/>
              <a:gd name="T7" fmla="*/ 0 60000 65536"/>
              <a:gd name="T8" fmla="*/ 0 60000 65536"/>
              <a:gd name="T9" fmla="*/ 29758 w 203200"/>
              <a:gd name="T10" fmla="*/ 29060 h 198437"/>
              <a:gd name="T11" fmla="*/ 173442 w 203200"/>
              <a:gd name="T12" fmla="*/ 169377 h 1984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200" h="198437">
                <a:moveTo>
                  <a:pt x="172585" y="170204"/>
                </a:moveTo>
                <a:lnTo>
                  <a:pt x="172585" y="170204"/>
                </a:lnTo>
                <a:cubicBezTo>
                  <a:pt x="153605" y="188304"/>
                  <a:pt x="128128" y="198437"/>
                  <a:pt x="101600" y="198437"/>
                </a:cubicBezTo>
                <a:cubicBezTo>
                  <a:pt x="45487" y="198438"/>
                  <a:pt x="0" y="154016"/>
                  <a:pt x="0" y="99219"/>
                </a:cubicBezTo>
                <a:cubicBezTo>
                  <a:pt x="0" y="44421"/>
                  <a:pt x="45487" y="-1"/>
                  <a:pt x="101600" y="-1"/>
                </a:cubicBezTo>
                <a:close/>
              </a:path>
            </a:pathLst>
          </a:custGeom>
          <a:solidFill>
            <a:srgbClr val="CB50A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/>
          <a:lstStyle/>
          <a:p>
            <a:pPr>
              <a:defRPr/>
            </a:pPr>
            <a:endParaRPr lang="ja-JP" altLang="en-US">
              <a:latin typeface="Comic Sans MS" charset="0"/>
              <a:ea typeface="ＭＳ Ｐゴシック" charset="-128"/>
            </a:endParaRPr>
          </a:p>
        </p:txBody>
      </p:sp>
      <p:sp>
        <p:nvSpPr>
          <p:cNvPr id="19486" name="TextBox 41"/>
          <p:cNvSpPr txBox="1">
            <a:spLocks noChangeArrowheads="1"/>
          </p:cNvSpPr>
          <p:nvPr/>
        </p:nvSpPr>
        <p:spPr bwMode="auto">
          <a:xfrm>
            <a:off x="603250" y="2844800"/>
            <a:ext cx="469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P+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79" name="直線矢印コネクタ 78"/>
          <p:cNvCxnSpPr>
            <a:cxnSpLocks noChangeShapeType="1"/>
          </p:cNvCxnSpPr>
          <p:nvPr/>
        </p:nvCxnSpPr>
        <p:spPr bwMode="auto">
          <a:xfrm flipV="1">
            <a:off x="838200" y="2311400"/>
            <a:ext cx="1066800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0" name="正方形/長方形 79"/>
          <p:cNvSpPr>
            <a:spLocks noChangeArrowheads="1"/>
          </p:cNvSpPr>
          <p:nvPr/>
        </p:nvSpPr>
        <p:spPr bwMode="auto">
          <a:xfrm>
            <a:off x="1849438" y="1924050"/>
            <a:ext cx="76200" cy="304800"/>
          </a:xfrm>
          <a:prstGeom prst="rect">
            <a:avLst/>
          </a:prstGeom>
          <a:solidFill>
            <a:srgbClr val="40315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19489" name="テキスト ボックス 48"/>
          <p:cNvSpPr txBox="1">
            <a:spLocks noChangeArrowheads="1"/>
          </p:cNvSpPr>
          <p:nvPr/>
        </p:nvSpPr>
        <p:spPr bwMode="auto">
          <a:xfrm>
            <a:off x="4006850" y="13208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SOI Si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9490" name="テキスト ボックス 49"/>
          <p:cNvSpPr txBox="1">
            <a:spLocks noChangeArrowheads="1"/>
          </p:cNvSpPr>
          <p:nvPr/>
        </p:nvSpPr>
        <p:spPr bwMode="auto">
          <a:xfrm>
            <a:off x="142844" y="1357298"/>
            <a:ext cx="9191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Buried</a:t>
            </a:r>
          </a:p>
          <a:p>
            <a:r>
              <a:rPr lang="en-US" altLang="ja-JP" sz="2000" dirty="0">
                <a:latin typeface="Calibri" pitchFamily="34" charset="0"/>
              </a:rPr>
              <a:t>Oxide</a:t>
            </a:r>
          </a:p>
          <a:p>
            <a:r>
              <a:rPr lang="en-US" altLang="ja-JP" sz="2000" dirty="0">
                <a:latin typeface="Calibri" pitchFamily="34" charset="0"/>
              </a:rPr>
              <a:t>(BOX)</a:t>
            </a:r>
            <a:endParaRPr lang="ja-JP" altLang="en-US" sz="2000" dirty="0">
              <a:latin typeface="Calibri" pitchFamily="34" charset="0"/>
            </a:endParaRPr>
          </a:p>
        </p:txBody>
      </p:sp>
      <p:cxnSp>
        <p:nvCxnSpPr>
          <p:cNvPr id="83" name="直線矢印コネクタ 82"/>
          <p:cNvCxnSpPr>
            <a:cxnSpLocks noChangeShapeType="1"/>
          </p:cNvCxnSpPr>
          <p:nvPr/>
        </p:nvCxnSpPr>
        <p:spPr bwMode="auto">
          <a:xfrm>
            <a:off x="838200" y="2006600"/>
            <a:ext cx="6096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5" name="直線矢印コネクタ 84"/>
          <p:cNvCxnSpPr>
            <a:cxnSpLocks noChangeShapeType="1"/>
          </p:cNvCxnSpPr>
          <p:nvPr/>
        </p:nvCxnSpPr>
        <p:spPr bwMode="auto">
          <a:xfrm rot="10800000" flipV="1">
            <a:off x="3919538" y="1744663"/>
            <a:ext cx="5461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6" name="直線矢印コネクタ 85"/>
          <p:cNvCxnSpPr>
            <a:cxnSpLocks noChangeShapeType="1"/>
          </p:cNvCxnSpPr>
          <p:nvPr/>
        </p:nvCxnSpPr>
        <p:spPr bwMode="auto">
          <a:xfrm rot="5400000">
            <a:off x="1520032" y="15105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7" name="直線矢印コネクタ 86"/>
          <p:cNvCxnSpPr>
            <a:cxnSpLocks noChangeShapeType="1"/>
          </p:cNvCxnSpPr>
          <p:nvPr/>
        </p:nvCxnSpPr>
        <p:spPr bwMode="auto">
          <a:xfrm rot="5400000">
            <a:off x="1637507" y="15105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8" name="直線矢印コネクタ 87"/>
          <p:cNvCxnSpPr>
            <a:cxnSpLocks noChangeShapeType="1"/>
          </p:cNvCxnSpPr>
          <p:nvPr/>
        </p:nvCxnSpPr>
        <p:spPr bwMode="auto">
          <a:xfrm rot="5400000">
            <a:off x="1756569" y="1510506"/>
            <a:ext cx="5334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9" name="弦 4"/>
          <p:cNvSpPr>
            <a:spLocks noChangeArrowheads="1"/>
          </p:cNvSpPr>
          <p:nvPr/>
        </p:nvSpPr>
        <p:spPr bwMode="auto">
          <a:xfrm rot="-4399060">
            <a:off x="5784850" y="2068513"/>
            <a:ext cx="257175" cy="304800"/>
          </a:xfrm>
          <a:custGeom>
            <a:avLst/>
            <a:gdLst>
              <a:gd name="T0" fmla="*/ 2915175 w 203200"/>
              <a:gd name="T1" fmla="*/ 29354659 h 198437"/>
              <a:gd name="T2" fmla="*/ 1716151 w 203200"/>
              <a:gd name="T3" fmla="*/ 0 h 198437"/>
              <a:gd name="T4" fmla="*/ 2315663 w 203200"/>
              <a:gd name="T5" fmla="*/ 14677379 h 198437"/>
              <a:gd name="T6" fmla="*/ 0 60000 65536"/>
              <a:gd name="T7" fmla="*/ 0 60000 65536"/>
              <a:gd name="T8" fmla="*/ 0 60000 65536"/>
              <a:gd name="T9" fmla="*/ 29758 w 203200"/>
              <a:gd name="T10" fmla="*/ 29060 h 198437"/>
              <a:gd name="T11" fmla="*/ 173442 w 203200"/>
              <a:gd name="T12" fmla="*/ 169377 h 1984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200" h="198437">
                <a:moveTo>
                  <a:pt x="172585" y="170204"/>
                </a:moveTo>
                <a:lnTo>
                  <a:pt x="172585" y="170204"/>
                </a:lnTo>
                <a:cubicBezTo>
                  <a:pt x="153605" y="188304"/>
                  <a:pt x="128128" y="198437"/>
                  <a:pt x="101600" y="198437"/>
                </a:cubicBezTo>
                <a:cubicBezTo>
                  <a:pt x="45487" y="198438"/>
                  <a:pt x="0" y="154016"/>
                  <a:pt x="0" y="99219"/>
                </a:cubicBezTo>
                <a:cubicBezTo>
                  <a:pt x="0" y="44421"/>
                  <a:pt x="45487" y="-1"/>
                  <a:pt x="101600" y="-1"/>
                </a:cubicBezTo>
                <a:close/>
              </a:path>
            </a:pathLst>
          </a:custGeom>
          <a:solidFill>
            <a:srgbClr val="CB50A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/>
          <a:lstStyle/>
          <a:p>
            <a:pPr>
              <a:defRPr/>
            </a:pPr>
            <a:endParaRPr lang="ja-JP" altLang="en-US">
              <a:latin typeface="Comic Sans MS" charset="0"/>
              <a:ea typeface="ＭＳ Ｐゴシック" charset="-128"/>
            </a:endParaRPr>
          </a:p>
        </p:txBody>
      </p:sp>
      <p:sp>
        <p:nvSpPr>
          <p:cNvPr id="90" name="テキスト ボックス 89"/>
          <p:cNvSpPr txBox="1">
            <a:spLocks noChangeArrowheads="1"/>
          </p:cNvSpPr>
          <p:nvPr/>
        </p:nvSpPr>
        <p:spPr bwMode="auto">
          <a:xfrm>
            <a:off x="571472" y="3214686"/>
            <a:ext cx="3929090" cy="40011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indent="176213">
              <a:spcAft>
                <a:spcPts val="60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charset="0"/>
                <a:ea typeface="ＭＳ ゴシック" charset="-128"/>
              </a:rPr>
              <a:t>Cut </a:t>
            </a:r>
            <a:r>
              <a:rPr lang="en-US" altLang="ja-JP" sz="2000" dirty="0" smtClean="0">
                <a:solidFill>
                  <a:srgbClr val="000000"/>
                </a:solidFill>
                <a:latin typeface="Arial" charset="0"/>
                <a:ea typeface="ＭＳ ゴシック" charset="-128"/>
              </a:rPr>
              <a:t>top </a:t>
            </a:r>
            <a:r>
              <a:rPr lang="en-US" altLang="ja-JP" sz="2000" dirty="0">
                <a:solidFill>
                  <a:srgbClr val="000000"/>
                </a:solidFill>
                <a:latin typeface="Arial" charset="0"/>
                <a:ea typeface="ＭＳ ゴシック" charset="-128"/>
              </a:rPr>
              <a:t>Si and </a:t>
            </a:r>
            <a:r>
              <a:rPr lang="en-US" altLang="ja-JP" sz="2000" dirty="0" smtClean="0">
                <a:solidFill>
                  <a:srgbClr val="000000"/>
                </a:solidFill>
                <a:latin typeface="Arial" charset="0"/>
                <a:ea typeface="ＭＳ ゴシック" charset="-128"/>
              </a:rPr>
              <a:t>BOX, high dose</a:t>
            </a:r>
            <a:endParaRPr lang="ja-JP" altLang="en-US" sz="2000" dirty="0">
              <a:solidFill>
                <a:srgbClr val="000000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91" name="テキスト ボックス 90"/>
          <p:cNvSpPr txBox="1">
            <a:spLocks noChangeArrowheads="1"/>
          </p:cNvSpPr>
          <p:nvPr/>
        </p:nvSpPr>
        <p:spPr bwMode="auto">
          <a:xfrm>
            <a:off x="4929190" y="3214686"/>
            <a:ext cx="3605242" cy="40011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indent="176213">
              <a:spcAft>
                <a:spcPts val="600"/>
              </a:spcAft>
              <a:defRPr/>
            </a:pPr>
            <a:r>
              <a:rPr lang="en-US" altLang="ja-JP" sz="2000" dirty="0" smtClean="0">
                <a:solidFill>
                  <a:srgbClr val="000000"/>
                </a:solidFill>
                <a:latin typeface="Arial" charset="0"/>
                <a:ea typeface="ＭＳ ゴシック" charset="-128"/>
              </a:rPr>
              <a:t>Low dose not to affect top Si</a:t>
            </a:r>
            <a:endParaRPr lang="ja-JP" altLang="en-US" sz="2000" dirty="0">
              <a:solidFill>
                <a:srgbClr val="000000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92" name="正方形/長方形 91"/>
          <p:cNvSpPr>
            <a:spLocks noChangeArrowheads="1"/>
          </p:cNvSpPr>
          <p:nvPr/>
        </p:nvSpPr>
        <p:spPr bwMode="auto">
          <a:xfrm>
            <a:off x="8021638" y="1854200"/>
            <a:ext cx="76200" cy="304800"/>
          </a:xfrm>
          <a:prstGeom prst="rect">
            <a:avLst/>
          </a:prstGeom>
          <a:solidFill>
            <a:srgbClr val="40315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ゴシック" charset="-128"/>
            </a:endParaRPr>
          </a:p>
        </p:txBody>
      </p:sp>
      <p:sp>
        <p:nvSpPr>
          <p:cNvPr id="19500" name="TextBox 19"/>
          <p:cNvSpPr txBox="1">
            <a:spLocks noChangeArrowheads="1"/>
          </p:cNvSpPr>
          <p:nvPr/>
        </p:nvSpPr>
        <p:spPr bwMode="auto">
          <a:xfrm>
            <a:off x="1071563" y="785813"/>
            <a:ext cx="2843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latin typeface="Arial" charset="0"/>
                <a:cs typeface="Arial" charset="0"/>
              </a:rPr>
              <a:t>Substrate Implantation</a:t>
            </a:r>
            <a:endParaRPr lang="ja-JP" altLang="en-US" sz="20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弦 4"/>
          <p:cNvSpPr>
            <a:spLocks noChangeArrowheads="1"/>
          </p:cNvSpPr>
          <p:nvPr/>
        </p:nvSpPr>
        <p:spPr bwMode="auto">
          <a:xfrm rot="-4399060">
            <a:off x="8005762" y="2128838"/>
            <a:ext cx="123825" cy="120650"/>
          </a:xfrm>
          <a:custGeom>
            <a:avLst/>
            <a:gdLst>
              <a:gd name="T0" fmla="*/ 1952 w 203200"/>
              <a:gd name="T1" fmla="*/ 2772 h 198437"/>
              <a:gd name="T2" fmla="*/ 1149 w 203200"/>
              <a:gd name="T3" fmla="*/ 0 h 198437"/>
              <a:gd name="T4" fmla="*/ 1550 w 203200"/>
              <a:gd name="T5" fmla="*/ 1386 h 198437"/>
              <a:gd name="T6" fmla="*/ 0 60000 65536"/>
              <a:gd name="T7" fmla="*/ 0 60000 65536"/>
              <a:gd name="T8" fmla="*/ 0 60000 65536"/>
              <a:gd name="T9" fmla="*/ 29758 w 203200"/>
              <a:gd name="T10" fmla="*/ 29061 h 198437"/>
              <a:gd name="T11" fmla="*/ 173442 w 203200"/>
              <a:gd name="T12" fmla="*/ 169376 h 1984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200" h="198437">
                <a:moveTo>
                  <a:pt x="172585" y="170204"/>
                </a:moveTo>
                <a:lnTo>
                  <a:pt x="172585" y="170204"/>
                </a:lnTo>
                <a:cubicBezTo>
                  <a:pt x="153605" y="188304"/>
                  <a:pt x="128128" y="198437"/>
                  <a:pt x="101600" y="198437"/>
                </a:cubicBezTo>
                <a:cubicBezTo>
                  <a:pt x="45487" y="198438"/>
                  <a:pt x="0" y="154016"/>
                  <a:pt x="0" y="99219"/>
                </a:cubicBezTo>
                <a:cubicBezTo>
                  <a:pt x="0" y="44421"/>
                  <a:pt x="45487" y="-1"/>
                  <a:pt x="101600" y="-1"/>
                </a:cubicBezTo>
                <a:close/>
              </a:path>
            </a:pathLst>
          </a:custGeom>
          <a:solidFill>
            <a:srgbClr val="CB50A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/>
          <a:lstStyle/>
          <a:p>
            <a:pPr>
              <a:defRPr/>
            </a:pPr>
            <a:endParaRPr lang="ja-JP" altLang="en-US">
              <a:latin typeface="Comic Sans MS" charset="0"/>
              <a:ea typeface="ＭＳ Ｐゴシック" charset="-128"/>
            </a:endParaRPr>
          </a:p>
        </p:txBody>
      </p:sp>
      <p:cxnSp>
        <p:nvCxnSpPr>
          <p:cNvPr id="49" name="直線矢印コネクタ 48"/>
          <p:cNvCxnSpPr>
            <a:cxnSpLocks noChangeShapeType="1"/>
          </p:cNvCxnSpPr>
          <p:nvPr/>
        </p:nvCxnSpPr>
        <p:spPr bwMode="auto">
          <a:xfrm rot="5400000">
            <a:off x="7806532" y="1434306"/>
            <a:ext cx="5334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503" name="TextBox 41"/>
          <p:cNvSpPr txBox="1">
            <a:spLocks noChangeArrowheads="1"/>
          </p:cNvSpPr>
          <p:nvPr/>
        </p:nvSpPr>
        <p:spPr bwMode="auto">
          <a:xfrm>
            <a:off x="5256213" y="223996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Pixel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9504" name="TextBox 41"/>
          <p:cNvSpPr txBox="1">
            <a:spLocks noChangeArrowheads="1"/>
          </p:cNvSpPr>
          <p:nvPr/>
        </p:nvSpPr>
        <p:spPr bwMode="auto">
          <a:xfrm>
            <a:off x="7102475" y="2239963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Peripheral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19505" name="テキスト ボックス 49"/>
          <p:cNvSpPr txBox="1">
            <a:spLocks noChangeArrowheads="1"/>
          </p:cNvSpPr>
          <p:nvPr/>
        </p:nvSpPr>
        <p:spPr bwMode="auto">
          <a:xfrm>
            <a:off x="1285852" y="0"/>
            <a:ext cx="6280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Buried p-Well (BPW) Process</a:t>
            </a:r>
            <a:endParaRPr lang="ja-JP" altLang="en-US" sz="4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428992" y="235743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00034" y="5786454"/>
            <a:ext cx="8414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j-lt"/>
              </a:rPr>
              <a:t>BNW reduces the pixel-electronics coupling </a:t>
            </a:r>
          </a:p>
          <a:p>
            <a:r>
              <a:rPr lang="en-US" altLang="ja-JP" dirty="0" smtClean="0">
                <a:latin typeface="+mj-lt"/>
              </a:rPr>
              <a:t>BNW could be used to compensate the radiation induced  threshold shifts</a:t>
            </a:r>
          </a:p>
          <a:p>
            <a:r>
              <a:rPr kumimoji="1" lang="en-US" altLang="ja-JP" dirty="0" smtClean="0">
                <a:latin typeface="+mj-lt"/>
              </a:rPr>
              <a:t>     </a:t>
            </a:r>
            <a:r>
              <a:rPr lang="en-US" altLang="ja-JP" dirty="0" smtClean="0">
                <a:latin typeface="+mj-lt"/>
              </a:rPr>
              <a:t>(start with positive BNW,  lower the voltage  as positive charge is accumulated in BOX)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0" y="4357694"/>
            <a:ext cx="192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BNW, BPW nested</a:t>
            </a:r>
          </a:p>
          <a:p>
            <a:r>
              <a:rPr lang="en-US" altLang="ja-JP" dirty="0" smtClean="0">
                <a:latin typeface="+mj-lt"/>
              </a:rPr>
              <a:t>(available in coming MPWs)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56" name="フッター プレースホルダ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1335"/>
            <a:ext cx="8639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000" b="1" dirty="0" smtClean="0"/>
              <a:t>BPW effectiveness</a:t>
            </a:r>
            <a:endParaRPr lang="ja-JP" altLang="en-US" sz="4000" b="1" dirty="0"/>
          </a:p>
        </p:txBody>
      </p:sp>
      <p:sp>
        <p:nvSpPr>
          <p:cNvPr id="65543" name="コンテンツ プレースホルダ 1"/>
          <p:cNvSpPr>
            <a:spLocks noGrp="1"/>
          </p:cNvSpPr>
          <p:nvPr>
            <p:ph idx="1"/>
          </p:nvPr>
        </p:nvSpPr>
        <p:spPr>
          <a:xfrm>
            <a:off x="1071538" y="5121723"/>
            <a:ext cx="7429552" cy="157163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ja-JP" sz="2000" dirty="0" smtClean="0"/>
              <a:t>Transistor characteristics is not affected by the </a:t>
            </a:r>
            <a:r>
              <a:rPr lang="en-US" altLang="ja-JP" sz="2000" dirty="0" err="1" smtClean="0"/>
              <a:t>backgate</a:t>
            </a:r>
            <a:r>
              <a:rPr lang="en-US" altLang="ja-JP" sz="2000" dirty="0" smtClean="0"/>
              <a:t> voltage  up to 100V for BPW=0V.</a:t>
            </a:r>
          </a:p>
          <a:p>
            <a:pPr eaLnBrk="1" hangingPunct="1">
              <a:buNone/>
            </a:pPr>
            <a:r>
              <a:rPr lang="en-US" altLang="ja-JP" sz="2000" dirty="0" smtClean="0"/>
              <a:t>Similar results for PMOS </a:t>
            </a:r>
          </a:p>
          <a:p>
            <a:pPr eaLnBrk="1" hangingPunct="1">
              <a:buNone/>
            </a:pPr>
            <a:endParaRPr lang="en-US" altLang="ja-JP" sz="2000" dirty="0" smtClean="0"/>
          </a:p>
        </p:txBody>
      </p:sp>
      <p:sp>
        <p:nvSpPr>
          <p:cNvPr id="65546" name="テキスト ボックス 7"/>
          <p:cNvSpPr txBox="1">
            <a:spLocks noChangeArrowheads="1"/>
          </p:cNvSpPr>
          <p:nvPr/>
        </p:nvSpPr>
        <p:spPr bwMode="auto">
          <a:xfrm>
            <a:off x="6072198" y="1692699"/>
            <a:ext cx="157163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w/  BPW=</a:t>
            </a:r>
            <a:r>
              <a:rPr lang="en-US" altLang="ja-JP" sz="1600" b="1" dirty="0">
                <a:solidFill>
                  <a:srgbClr val="FF6600"/>
                </a:solidFill>
              </a:rPr>
              <a:t>0V</a:t>
            </a:r>
            <a:endParaRPr lang="ja-JP" altLang="en-US" sz="1600" b="1" dirty="0">
              <a:solidFill>
                <a:srgbClr val="FF6600"/>
              </a:solidFill>
            </a:endParaRPr>
          </a:p>
        </p:txBody>
      </p:sp>
      <p:sp>
        <p:nvSpPr>
          <p:cNvPr id="65548" name="テキスト ボックス 9"/>
          <p:cNvSpPr txBox="1">
            <a:spLocks noChangeArrowheads="1"/>
          </p:cNvSpPr>
          <p:nvPr/>
        </p:nvSpPr>
        <p:spPr bwMode="auto">
          <a:xfrm>
            <a:off x="3286116" y="1692699"/>
            <a:ext cx="192882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w/  BPW=</a:t>
            </a:r>
            <a:r>
              <a:rPr lang="en-US" altLang="ja-JP" sz="1600" b="1" dirty="0">
                <a:solidFill>
                  <a:srgbClr val="FF6600"/>
                </a:solidFill>
              </a:rPr>
              <a:t>Floating</a:t>
            </a:r>
            <a:endParaRPr lang="ja-JP" altLang="en-US" sz="1600" b="1" dirty="0">
              <a:solidFill>
                <a:srgbClr val="FF6600"/>
              </a:solidFill>
            </a:endParaRPr>
          </a:p>
        </p:txBody>
      </p:sp>
      <p:sp>
        <p:nvSpPr>
          <p:cNvPr id="65553" name="テキスト ボックス 34"/>
          <p:cNvSpPr txBox="1">
            <a:spLocks noChangeArrowheads="1"/>
          </p:cNvSpPr>
          <p:nvPr/>
        </p:nvSpPr>
        <p:spPr bwMode="auto">
          <a:xfrm>
            <a:off x="2357422" y="4568855"/>
            <a:ext cx="92869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b="1" dirty="0" err="1">
                <a:solidFill>
                  <a:srgbClr val="000000"/>
                </a:solidFill>
              </a:rPr>
              <a:t>Vgs</a:t>
            </a:r>
            <a:r>
              <a:rPr lang="en-US" altLang="ja-JP" sz="1600" b="1" dirty="0">
                <a:solidFill>
                  <a:srgbClr val="000000"/>
                </a:solidFill>
              </a:rPr>
              <a:t> [V]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  <p:sp>
        <p:nvSpPr>
          <p:cNvPr id="65556" name="テキスト ボックス 37"/>
          <p:cNvSpPr txBox="1">
            <a:spLocks noChangeArrowheads="1"/>
          </p:cNvSpPr>
          <p:nvPr/>
        </p:nvSpPr>
        <p:spPr bwMode="auto">
          <a:xfrm>
            <a:off x="5214942" y="4621657"/>
            <a:ext cx="92869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b="1" dirty="0" err="1">
                <a:solidFill>
                  <a:srgbClr val="000000"/>
                </a:solidFill>
              </a:rPr>
              <a:t>Vgs</a:t>
            </a:r>
            <a:r>
              <a:rPr lang="en-US" altLang="ja-JP" sz="1600" b="1" dirty="0">
                <a:solidFill>
                  <a:srgbClr val="000000"/>
                </a:solidFill>
              </a:rPr>
              <a:t> [V]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  <p:grpSp>
        <p:nvGrpSpPr>
          <p:cNvPr id="2" name="グループ化 38"/>
          <p:cNvGrpSpPr>
            <a:grpSpLocks/>
          </p:cNvGrpSpPr>
          <p:nvPr/>
        </p:nvGrpSpPr>
        <p:grpSpPr bwMode="auto">
          <a:xfrm>
            <a:off x="6572264" y="2711467"/>
            <a:ext cx="989358" cy="370575"/>
            <a:chOff x="3558008" y="4756107"/>
            <a:chExt cx="1058757" cy="429674"/>
          </a:xfrm>
        </p:grpSpPr>
        <p:sp>
          <p:nvSpPr>
            <p:cNvPr id="65566" name="テキスト ボックス 39"/>
            <p:cNvSpPr txBox="1">
              <a:spLocks noChangeArrowheads="1"/>
            </p:cNvSpPr>
            <p:nvPr/>
          </p:nvSpPr>
          <p:spPr bwMode="auto">
            <a:xfrm>
              <a:off x="3558008" y="4786245"/>
              <a:ext cx="1058757" cy="30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err="1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altLang="ja-JP" sz="1400" dirty="0" err="1" smtClean="0">
                  <a:solidFill>
                    <a:srgbClr val="000000"/>
                  </a:solidFill>
                </a:rPr>
                <a:t>Vth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 &lt; </a:t>
              </a:r>
              <a:r>
                <a:rPr lang="en-US" altLang="ja-JP" sz="1400" dirty="0">
                  <a:solidFill>
                    <a:srgbClr val="000000"/>
                  </a:solidFill>
                </a:rPr>
                <a:t>3mV</a:t>
              </a:r>
              <a:endParaRPr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1" name="大かっこ 40"/>
            <p:cNvSpPr/>
            <p:nvPr/>
          </p:nvSpPr>
          <p:spPr>
            <a:xfrm>
              <a:off x="3558013" y="4756107"/>
              <a:ext cx="1000626" cy="429674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" name="テキスト ボックス 35"/>
          <p:cNvSpPr txBox="1">
            <a:spLocks noChangeArrowheads="1"/>
          </p:cNvSpPr>
          <p:nvPr/>
        </p:nvSpPr>
        <p:spPr bwMode="auto">
          <a:xfrm>
            <a:off x="7929586" y="4640293"/>
            <a:ext cx="92869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b="1" dirty="0" err="1">
                <a:solidFill>
                  <a:srgbClr val="000000"/>
                </a:solidFill>
              </a:rPr>
              <a:t>Vgs</a:t>
            </a:r>
            <a:r>
              <a:rPr lang="en-US" altLang="ja-JP" sz="1600" b="1" dirty="0">
                <a:solidFill>
                  <a:srgbClr val="000000"/>
                </a:solidFill>
              </a:rPr>
              <a:t> [V]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285720" y="1121195"/>
            <a:ext cx="6072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ja-JP" sz="2000" dirty="0" smtClean="0">
                <a:solidFill>
                  <a:prstClr val="black"/>
                </a:solidFill>
              </a:rPr>
              <a:t>NMOS transistor Id-Vg curves evaluated with TrTEG</a:t>
            </a:r>
          </a:p>
        </p:txBody>
      </p:sp>
      <p:sp>
        <p:nvSpPr>
          <p:cNvPr id="65545" name="テキスト ボックス 5"/>
          <p:cNvSpPr txBox="1">
            <a:spLocks noChangeArrowheads="1"/>
          </p:cNvSpPr>
          <p:nvPr/>
        </p:nvSpPr>
        <p:spPr bwMode="auto">
          <a:xfrm>
            <a:off x="357158" y="1692699"/>
            <a:ext cx="1285884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w/o  BPW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643702" y="1049757"/>
            <a:ext cx="966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Vs=0 V</a:t>
            </a:r>
          </a:p>
          <a:p>
            <a:r>
              <a:rPr lang="en-US" altLang="ja-JP" dirty="0" err="1" smtClean="0"/>
              <a:t>Vd</a:t>
            </a:r>
            <a:r>
              <a:rPr lang="en-US" altLang="ja-JP" dirty="0" smtClean="0"/>
              <a:t>=1.8V</a:t>
            </a:r>
            <a:endParaRPr lang="ja-JP" alt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571612"/>
            <a:ext cx="6096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674B3-1ADB-4FFA-81AC-C9798B466D81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pic>
        <p:nvPicPr>
          <p:cNvPr id="6" name="Picture 26" descr="C:\cygwin\home\Ken-ichiro KOIKE\soi\EpsFiles\others\SamplePlot.gif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3087584" cy="211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55629" y="3784597"/>
            <a:ext cx="35369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1396950" y="5072059"/>
            <a:ext cx="285750" cy="28575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テキスト ボックス 35"/>
          <p:cNvSpPr txBox="1">
            <a:spLocks noChangeArrowheads="1"/>
          </p:cNvSpPr>
          <p:nvPr/>
        </p:nvSpPr>
        <p:spPr bwMode="auto">
          <a:xfrm>
            <a:off x="968325" y="4643434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ＭＳ Ｐゴシック" pitchFamily="50" charset="-128"/>
              </a:rPr>
              <a:t>window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1" name="テキスト ボックス 36"/>
          <p:cNvSpPr txBox="1">
            <a:spLocks noChangeArrowheads="1"/>
          </p:cNvSpPr>
          <p:nvPr/>
        </p:nvSpPr>
        <p:spPr bwMode="auto">
          <a:xfrm>
            <a:off x="548094" y="5857890"/>
            <a:ext cx="192882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dirty="0" smtClean="0">
                <a:latin typeface="Arial" pitchFamily="34" charset="0"/>
                <a:ea typeface="ＭＳ Ｐゴシック" pitchFamily="50" charset="-128"/>
              </a:rPr>
              <a:t>focused inside</a:t>
            </a:r>
            <a:endParaRPr kumimoji="1" lang="ja-JP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12" name="直線矢印コネクタ 42"/>
          <p:cNvCxnSpPr>
            <a:cxnSpLocks noChangeShapeType="1"/>
          </p:cNvCxnSpPr>
          <p:nvPr/>
        </p:nvCxnSpPr>
        <p:spPr bwMode="auto">
          <a:xfrm rot="16200000" flipV="1">
            <a:off x="1319968" y="5387190"/>
            <a:ext cx="655649" cy="285751"/>
          </a:xfrm>
          <a:prstGeom prst="straightConnector1">
            <a:avLst/>
          </a:prstGeom>
          <a:noFill/>
          <a:ln w="38100" algn="ctr">
            <a:solidFill>
              <a:srgbClr val="FD6203"/>
            </a:solidFill>
            <a:round/>
            <a:headEnd/>
            <a:tailEnd type="arrow" w="med" len="med"/>
          </a:ln>
        </p:spPr>
      </p:cxnSp>
      <p:sp>
        <p:nvSpPr>
          <p:cNvPr id="13" name="正方形/長方形 12"/>
          <p:cNvSpPr/>
          <p:nvPr/>
        </p:nvSpPr>
        <p:spPr>
          <a:xfrm>
            <a:off x="861973" y="4500568"/>
            <a:ext cx="1285884" cy="1285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285984" y="857232"/>
            <a:ext cx="5011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j-lt"/>
              </a:rPr>
              <a:t>Pulsed 1064 nm YAG:Nd laser (base width~10ns) </a:t>
            </a:r>
            <a:endParaRPr lang="ja-JP" altLang="en-US" dirty="0">
              <a:latin typeface="+mj-lt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INTPIX3 (w. BPW)</a:t>
            </a:r>
            <a:r>
              <a:rPr lang="ja-JP" altLang="en-US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ja-JP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response to 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1064nm</a:t>
            </a:r>
            <a:r>
              <a:rPr kumimoji="1" lang="en-US" altLang="ja-JP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laser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57422" y="5429264"/>
            <a:ext cx="6786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j-lt"/>
                <a:cs typeface="Times New Roman" pitchFamily="18" charset="0"/>
                <a:sym typeface="Wingdings" pitchFamily="2" charset="2"/>
              </a:rPr>
              <a:t>- Signal increases up to 130 V (just below breakdown )</a:t>
            </a:r>
          </a:p>
          <a:p>
            <a:pPr>
              <a:buFontTx/>
              <a:buChar char="-"/>
            </a:pPr>
            <a:r>
              <a:rPr lang="en-US" altLang="ja-JP" sz="2000" dirty="0" smtClean="0">
                <a:latin typeface="+mj-lt"/>
                <a:cs typeface="Times New Roman" pitchFamily="18" charset="0"/>
                <a:sym typeface="Wingdings" pitchFamily="2" charset="2"/>
              </a:rPr>
              <a:t> Back-gate effect is suppressed </a:t>
            </a:r>
          </a:p>
          <a:p>
            <a:r>
              <a:rPr lang="en-US" altLang="ja-JP" sz="2000" dirty="0" smtClean="0">
                <a:latin typeface="+mj-lt"/>
                <a:cs typeface="Times New Roman" pitchFamily="18" charset="0"/>
                <a:sym typeface="Wingdings" pitchFamily="2" charset="2"/>
              </a:rPr>
              <a:t>   BPW only under the peripheral circuit R4 reduces the effect…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285984" y="1142984"/>
            <a:ext cx="5738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                  </a:t>
            </a:r>
            <a:r>
              <a:rPr lang="en-US" altLang="ja-JP" dirty="0" smtClean="0">
                <a:solidFill>
                  <a:prstClr val="black"/>
                </a:solidFill>
                <a:latin typeface="+mj-lt"/>
                <a:cs typeface="Times New Roman" pitchFamily="18" charset="0"/>
                <a:sym typeface="Wingdings" pitchFamily="2" charset="2"/>
              </a:rPr>
              <a:t> penetration depth ~3mm</a:t>
            </a:r>
          </a:p>
        </p:txBody>
      </p:sp>
      <p:pic>
        <p:nvPicPr>
          <p:cNvPr id="21" name="Picture 5" descr="ipix3_res8_lay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571876"/>
            <a:ext cx="1785918" cy="142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フッター プレースホルダ 35"/>
          <p:cNvSpPr txBox="1">
            <a:spLocks/>
          </p:cNvSpPr>
          <p:nvPr/>
        </p:nvSpPr>
        <p:spPr>
          <a:xfrm>
            <a:off x="126599" y="6572272"/>
            <a:ext cx="430532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K. Hara - VERTEX2010, 6-11 June, Loch Lomond, Scotland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32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Cross-talk: BPW design for pixels</a:t>
            </a:r>
            <a:endParaRPr kumimoji="1" lang="ja-JP" altLang="en-US" sz="4000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71736" y="4500570"/>
            <a:ext cx="3929090" cy="19288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kumimoji="1" lang="en-US" altLang="ja-JP" sz="2000" dirty="0" smtClean="0"/>
              <a:t>While injecting laser to one pixel, </a:t>
            </a:r>
          </a:p>
          <a:p>
            <a:r>
              <a:rPr kumimoji="1" lang="en-US" altLang="ja-JP" sz="2000" dirty="0" smtClean="0"/>
              <a:t>adding neighbors (3x3) increases notably  in region 5</a:t>
            </a:r>
          </a:p>
          <a:p>
            <a:r>
              <a:rPr lang="en-US" altLang="ja-JP" sz="2000" dirty="0" smtClean="0"/>
              <a:t>adding further neighbors (5x5) stays similar</a:t>
            </a:r>
          </a:p>
          <a:p>
            <a:pPr>
              <a:buNone/>
            </a:pPr>
            <a:r>
              <a:rPr lang="en-US" altLang="ja-JP" sz="2000" dirty="0" smtClean="0"/>
              <a:t> </a:t>
            </a:r>
            <a:endParaRPr kumimoji="1" lang="ja-JP" altLang="en-US" sz="20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3074" name="Picture 2" descr="C:\cygwin\home\Ken-ichiro KOIKE\soi\EpsFiles\others\ADCgraph_region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00124"/>
            <a:ext cx="4323917" cy="29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cygwin\home\Ken-ichiro KOIKE\soi\EpsFiles\others\ADCgraph_region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240" y="1000108"/>
            <a:ext cx="4366099" cy="29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テキスト ボックス 5"/>
          <p:cNvSpPr txBox="1">
            <a:spLocks noChangeArrowheads="1"/>
          </p:cNvSpPr>
          <p:nvPr/>
        </p:nvSpPr>
        <p:spPr bwMode="auto">
          <a:xfrm>
            <a:off x="714375" y="128587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region 1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77" name="テキスト ボックス 6"/>
          <p:cNvSpPr txBox="1">
            <a:spLocks noChangeArrowheads="1"/>
          </p:cNvSpPr>
          <p:nvPr/>
        </p:nvSpPr>
        <p:spPr bwMode="auto">
          <a:xfrm>
            <a:off x="5429251" y="1495409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region 5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rot="5400000">
            <a:off x="8216133" y="1713693"/>
            <a:ext cx="428625" cy="1588"/>
          </a:xfrm>
          <a:prstGeom prst="straightConnector1">
            <a:avLst/>
          </a:prstGeom>
          <a:ln w="38100">
            <a:solidFill>
              <a:srgbClr val="FD620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643182"/>
            <a:ext cx="1371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174" y="2743197"/>
            <a:ext cx="1371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14422"/>
            <a:ext cx="228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85860"/>
            <a:ext cx="228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678" y="3781431"/>
            <a:ext cx="952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" descr="ipix3_res1_lay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29066"/>
            <a:ext cx="2500330" cy="187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グループ化 32"/>
          <p:cNvGrpSpPr/>
          <p:nvPr/>
        </p:nvGrpSpPr>
        <p:grpSpPr>
          <a:xfrm>
            <a:off x="6072198" y="4000504"/>
            <a:ext cx="2820984" cy="1887133"/>
            <a:chOff x="4714876" y="3929066"/>
            <a:chExt cx="2820984" cy="1887133"/>
          </a:xfrm>
        </p:grpSpPr>
        <p:pic>
          <p:nvPicPr>
            <p:cNvPr id="3086" name="Picture 2" descr="ipix3_res5_layou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14942" y="3929066"/>
              <a:ext cx="2320918" cy="1887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グループ化 54"/>
            <p:cNvGrpSpPr>
              <a:grpSpLocks/>
            </p:cNvGrpSpPr>
            <p:nvPr/>
          </p:nvGrpSpPr>
          <p:grpSpPr bwMode="auto">
            <a:xfrm>
              <a:off x="4714876" y="4071942"/>
              <a:ext cx="928687" cy="357188"/>
              <a:chOff x="1357290" y="3786190"/>
              <a:chExt cx="928694" cy="357190"/>
            </a:xfrm>
          </p:grpSpPr>
          <p:sp>
            <p:nvSpPr>
              <p:cNvPr id="23" name="正方形/長方形 22"/>
              <p:cNvSpPr/>
              <p:nvPr/>
            </p:nvSpPr>
            <p:spPr>
              <a:xfrm>
                <a:off x="1357290" y="3786190"/>
                <a:ext cx="928694" cy="35719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1500166" y="3929066"/>
                <a:ext cx="677867" cy="14605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2000232" y="3929066"/>
                <a:ext cx="136526" cy="11430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1571604" y="3929066"/>
                <a:ext cx="136526" cy="11430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1500166" y="3857628"/>
                <a:ext cx="30168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800"/>
                  <a:t>p+</a:t>
                </a:r>
                <a:endParaRPr lang="ja-JP" altLang="en-US" sz="800"/>
              </a:p>
            </p:txBody>
          </p:sp>
          <p:sp>
            <p:nvSpPr>
              <p:cNvPr id="28" name="テキスト ボックス 50"/>
              <p:cNvSpPr txBox="1">
                <a:spLocks noChangeArrowheads="1"/>
              </p:cNvSpPr>
              <p:nvPr/>
            </p:nvSpPr>
            <p:spPr bwMode="auto">
              <a:xfrm>
                <a:off x="1928794" y="3857628"/>
                <a:ext cx="30168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800"/>
                  <a:t>p+</a:t>
                </a:r>
                <a:endParaRPr lang="ja-JP" altLang="en-US" sz="800"/>
              </a:p>
            </p:txBody>
          </p:sp>
          <p:cxnSp>
            <p:nvCxnSpPr>
              <p:cNvPr id="29" name="直線コネクタ 28"/>
              <p:cNvCxnSpPr/>
              <p:nvPr/>
            </p:nvCxnSpPr>
            <p:spPr>
              <a:xfrm rot="10800000" flipH="1">
                <a:off x="1357290" y="3929066"/>
                <a:ext cx="928694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5037" y="3751729"/>
            <a:ext cx="952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正方形/長方形 33"/>
          <p:cNvSpPr/>
          <p:nvPr/>
        </p:nvSpPr>
        <p:spPr>
          <a:xfrm>
            <a:off x="214282" y="5857892"/>
            <a:ext cx="2625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separate BPW electrodes </a:t>
            </a:r>
            <a:endParaRPr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6429388" y="5934670"/>
            <a:ext cx="2714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large BPW electrode tied to the readout p-implants</a:t>
            </a:r>
            <a:endParaRPr lang="ja-JP" altLang="en-US" dirty="0"/>
          </a:p>
        </p:txBody>
      </p:sp>
      <p:sp>
        <p:nvSpPr>
          <p:cNvPr id="36" name="フッター プレースホルダ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1928794" y="928670"/>
            <a:ext cx="7143800" cy="5286412"/>
          </a:xfrm>
          <a:prstGeom prst="roundRect">
            <a:avLst>
              <a:gd name="adj" fmla="val 3689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3804" y="6492875"/>
            <a:ext cx="4305320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857224" y="1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ja-JP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Higher bias application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000108"/>
            <a:ext cx="6874394" cy="516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857752" y="6211669"/>
            <a:ext cx="386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Better with sq-&gt;</a:t>
            </a:r>
            <a:r>
              <a:rPr kumimoji="1" lang="en-US" altLang="ja-JP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oct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and/or </a:t>
            </a:r>
            <a:r>
              <a:rPr kumimoji="1" lang="en-US" altLang="ja-JP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wo</a:t>
            </a: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-&gt;w BPW</a:t>
            </a: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Circle is available in coming MPWs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1590676" cy="221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214314" y="4714884"/>
            <a:ext cx="192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&lt;IR camera&gt;</a:t>
            </a:r>
          </a:p>
          <a:p>
            <a:r>
              <a:rPr lang="en-US" altLang="ja-JP" dirty="0" smtClean="0"/>
              <a:t>      corner of NS ring is weakest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198275" y="5192136"/>
            <a:ext cx="347666" cy="9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14380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Wafer thinning by DISCO-TAIKO</a:t>
            </a:r>
            <a:endParaRPr kumimoji="1" lang="ja-JP" altLang="en-US" sz="4000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142984"/>
            <a:ext cx="8786842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2400" dirty="0" smtClean="0">
                <a:latin typeface="+mj-lt"/>
              </a:rPr>
              <a:t>OKI-semi process on 725</a:t>
            </a:r>
            <a:r>
              <a:rPr kumimoji="1" lang="en-US" altLang="ja-JP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sz="2400" dirty="0" smtClean="0">
                <a:latin typeface="+mj-lt"/>
              </a:rPr>
              <a:t>m thick 8” wafer</a:t>
            </a:r>
          </a:p>
          <a:p>
            <a:r>
              <a:rPr lang="en-US" altLang="ja-JP" sz="2400" dirty="0" smtClean="0">
                <a:latin typeface="+mj-lt"/>
              </a:rPr>
              <a:t>Usual chips: thinned to 260</a:t>
            </a:r>
            <a:r>
              <a:rPr lang="en-US" altLang="ja-JP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altLang="ja-JP" sz="2400" dirty="0" smtClean="0">
                <a:latin typeface="+mj-lt"/>
              </a:rPr>
              <a:t>m and Al sputtered on back</a:t>
            </a:r>
          </a:p>
          <a:p>
            <a:r>
              <a:rPr lang="en-US" altLang="ja-JP" sz="2400" dirty="0" smtClean="0">
                <a:latin typeface="+mj-lt"/>
              </a:rPr>
              <a:t>One wafer (incl. INTPIX2) thinned to 106 </a:t>
            </a:r>
            <a:r>
              <a:rPr lang="en-US" altLang="ja-JP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altLang="ja-JP" sz="2400" dirty="0" smtClean="0">
                <a:latin typeface="+mj-lt"/>
              </a:rPr>
              <a:t>m</a:t>
            </a:r>
            <a:r>
              <a:rPr lang="ja-JP" altLang="en-US" sz="2400" dirty="0" smtClean="0">
                <a:latin typeface="+mj-lt"/>
              </a:rPr>
              <a:t> </a:t>
            </a:r>
            <a:r>
              <a:rPr lang="en-US" altLang="ja-JP" sz="2400" dirty="0" smtClean="0">
                <a:latin typeface="+mj-lt"/>
              </a:rPr>
              <a:t>by DISCO Co. </a:t>
            </a:r>
          </a:p>
          <a:p>
            <a:pPr>
              <a:buNone/>
            </a:pPr>
            <a:r>
              <a:rPr lang="en-US" altLang="ja-JP" sz="2400" dirty="0" smtClean="0">
                <a:latin typeface="+mj-lt"/>
              </a:rPr>
              <a:t>       process: TAIKO</a:t>
            </a:r>
            <a:r>
              <a:rPr lang="en-US" altLang="ja-JP" sz="2400" baseline="30000" dirty="0" smtClean="0">
                <a:latin typeface="+mj-lt"/>
              </a:rPr>
              <a:t>TM</a:t>
            </a:r>
            <a:r>
              <a:rPr lang="en-US" altLang="ja-JP" sz="2400" dirty="0" smtClean="0">
                <a:latin typeface="+mj-lt"/>
              </a:rPr>
              <a:t> grinding + chemical etching</a:t>
            </a:r>
          </a:p>
          <a:p>
            <a:pPr lvl="1"/>
            <a:r>
              <a:rPr lang="en-US" altLang="ja-JP" sz="2000" dirty="0" smtClean="0">
                <a:latin typeface="+mj-lt"/>
              </a:rPr>
              <a:t>No backside aluminization tried</a:t>
            </a:r>
          </a:p>
          <a:p>
            <a:pPr lvl="1"/>
            <a:r>
              <a:rPr lang="en-US" altLang="ja-JP" sz="2000" dirty="0" smtClean="0">
                <a:latin typeface="+mj-lt"/>
              </a:rPr>
              <a:t>Full depletion expected at 60 V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4282" y="3714752"/>
            <a:ext cx="31959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From DISCO web:</a:t>
            </a:r>
          </a:p>
          <a:p>
            <a:r>
              <a:rPr lang="en-US" altLang="ja-JP" dirty="0" smtClean="0">
                <a:latin typeface="+mj-lt"/>
              </a:rPr>
              <a:t>Grind leaving an edge ~3mm </a:t>
            </a:r>
          </a:p>
          <a:p>
            <a:r>
              <a:rPr lang="en-US" altLang="ja-JP" dirty="0" smtClean="0">
                <a:latin typeface="+mj-lt"/>
              </a:rPr>
              <a:t>50um thickness possible for 8”</a:t>
            </a:r>
          </a:p>
          <a:p>
            <a:endParaRPr kumimoji="1" lang="en-US" altLang="ja-JP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 negligible grind-originate warp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zero edge chipping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 self sustainable</a:t>
            </a:r>
          </a:p>
          <a:p>
            <a:r>
              <a:rPr kumimoji="1" lang="en-US" altLang="ja-JP" dirty="0" smtClean="0">
                <a:latin typeface="+mj-lt"/>
              </a:rPr>
              <a:t>     easier handling</a:t>
            </a:r>
          </a:p>
          <a:p>
            <a:r>
              <a:rPr lang="en-US" altLang="ja-JP" dirty="0" smtClean="0">
                <a:latin typeface="+mj-lt"/>
              </a:rPr>
              <a:t>     </a:t>
            </a:r>
            <a:r>
              <a:rPr kumimoji="1" lang="en-US" altLang="ja-JP" dirty="0" smtClean="0">
                <a:latin typeface="+mj-lt"/>
              </a:rPr>
              <a:t>post process possible</a:t>
            </a:r>
          </a:p>
          <a:p>
            <a:endParaRPr kumimoji="1" lang="ja-JP" altLang="en-US" dirty="0">
              <a:latin typeface="+mj-lt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714744" y="6429396"/>
            <a:ext cx="49292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Photo: http://www.disco.co.jp/jp/solution/library/taiko.html</a:t>
            </a:r>
            <a:endParaRPr lang="ja-JP" altLang="en-US" sz="1200" dirty="0"/>
          </a:p>
        </p:txBody>
      </p:sp>
      <p:pic>
        <p:nvPicPr>
          <p:cNvPr id="20482" name="Picture 2" descr="TAIKOプロセ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500570"/>
            <a:ext cx="4929222" cy="1908764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214686"/>
            <a:ext cx="3057523" cy="13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右カーブ矢印 9"/>
          <p:cNvSpPr/>
          <p:nvPr/>
        </p:nvSpPr>
        <p:spPr>
          <a:xfrm>
            <a:off x="7643834" y="3000372"/>
            <a:ext cx="445768" cy="285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796916" y="3774048"/>
            <a:ext cx="1550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TAIKO=drum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424203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1438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Thinned wafer and chips</a:t>
            </a:r>
            <a:endParaRPr kumimoji="1" lang="ja-JP" altLang="en-US" b="1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087662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" descr="flatness_bloc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1516" y="928670"/>
            <a:ext cx="537683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245367" y="3488296"/>
            <a:ext cx="4755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Typical profile (0.4 mm max for 40x80 mm block)</a:t>
            </a:r>
          </a:p>
          <a:p>
            <a:r>
              <a:rPr lang="en-US" altLang="ja-JP" dirty="0" smtClean="0">
                <a:latin typeface="+mj-lt"/>
              </a:rPr>
              <a:t>Warp introduced by residual strain caused by </a:t>
            </a:r>
          </a:p>
          <a:p>
            <a:r>
              <a:rPr lang="en-US" altLang="ja-JP" dirty="0" smtClean="0">
                <a:latin typeface="+mj-lt"/>
              </a:rPr>
              <a:t>CTE difference between Si and SiO</a:t>
            </a:r>
            <a:r>
              <a:rPr lang="en-US" altLang="ja-JP" baseline="-25000" dirty="0" smtClean="0">
                <a:latin typeface="+mj-lt"/>
              </a:rPr>
              <a:t>2 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6248" y="5143512"/>
            <a:ext cx="4066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IV of 5 INTPIX2 chips (A-E) compared </a:t>
            </a:r>
          </a:p>
          <a:p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b</a:t>
            </a:r>
            <a:r>
              <a:rPr lang="en-US" altLang="ja-JP" dirty="0" smtClean="0">
                <a:solidFill>
                  <a:srgbClr val="0070C0"/>
                </a:solidFill>
                <a:latin typeface="+mj-lt"/>
              </a:rPr>
              <a:t>efore(690um) and after(105um)</a:t>
            </a:r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altLang="ja-JP" dirty="0" smtClean="0">
                <a:latin typeface="+mj-lt"/>
              </a:rPr>
              <a:t>Small change in leakage current plateau</a:t>
            </a:r>
          </a:p>
          <a:p>
            <a:r>
              <a:rPr kumimoji="1" lang="en-US" altLang="ja-JP" dirty="0" smtClean="0">
                <a:latin typeface="+mj-lt"/>
              </a:rPr>
              <a:t>Small change in breakdown onset voltage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d.kek.jp/project/soi/images/SOIPIXcross_X2_BP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4429156" cy="2757495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7772400" cy="6429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Monolithic SOI Pixel Device</a:t>
            </a:r>
            <a:endParaRPr kumimoji="1" lang="ja-JP" altLang="en-US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>
          <a:xfrm>
            <a:off x="5214942" y="1357298"/>
            <a:ext cx="4071966" cy="2643206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Technology  characteristics:</a:t>
            </a:r>
          </a:p>
          <a:p>
            <a:pPr marL="457200" indent="-457200" algn="l">
              <a:buAutoNum type="arabicParenBoth"/>
            </a:pP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bonded SOI wafers by SOITEC Co. with high resistive (~700</a:t>
            </a: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W</a:t>
            </a: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cm)</a:t>
            </a: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“handle wafer” for sensing part </a:t>
            </a:r>
            <a:endParaRPr kumimoji="1" lang="en-US" altLang="ja-JP" sz="20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AutoNum type="arabicParenBoth"/>
            </a:pP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</a:t>
            </a: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ommercial FD-SOI process (0.20</a:t>
            </a: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kumimoji="1"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m) by OKI Semiconductor</a:t>
            </a:r>
          </a:p>
          <a:p>
            <a:pPr marL="457200" indent="-457200" algn="l"/>
            <a:endParaRPr lang="en-US" altLang="ja-JP" sz="20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457200" indent="-457200" algn="l"/>
            <a:endParaRPr kumimoji="1" lang="ja-JP" altLang="en-US" sz="2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2366" y="6492875"/>
            <a:ext cx="451963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K. Hara - VERTEX2010, 6-11 June, Loch Lomond, Scotland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286256"/>
            <a:ext cx="5286412" cy="20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0" y="3857628"/>
            <a:ext cx="37147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Pros: </a:t>
            </a:r>
            <a:endParaRPr lang="en-US" altLang="ja-JP" dirty="0" smtClean="0">
              <a:solidFill>
                <a:srgbClr val="C0000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 monolithic </a:t>
            </a:r>
          </a:p>
          <a:p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(</a:t>
            </a:r>
            <a:r>
              <a:rPr lang="en-US" altLang="ja-JP" sz="1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fab</a:t>
            </a:r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cost, small material, high density,,,)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 SOI features </a:t>
            </a:r>
          </a:p>
          <a:p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(low power, hi-speed, no latch-up,</a:t>
            </a:r>
          </a:p>
          <a:p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4K-300C operational,,,)</a:t>
            </a:r>
          </a:p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Cons:</a:t>
            </a:r>
            <a:endParaRPr lang="en-US" altLang="ja-JP" dirty="0" smtClean="0">
              <a:solidFill>
                <a:srgbClr val="C0000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 back-gate effect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  (readout affected by the bias voltage)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+mj-lt"/>
              </a:rPr>
              <a:t>         BPW, 3D</a:t>
            </a:r>
            <a:endParaRPr lang="ja-JP" altLang="en-US" sz="16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71934" y="6357958"/>
            <a:ext cx="482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MPW runs this year: 5 metal layers, MIM(1.5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fF</a:t>
            </a:r>
            <a:r>
              <a:rPr lang="en-US" altLang="ja-JP" sz="1600" dirty="0" smtClean="0">
                <a:solidFill>
                  <a:schemeClr val="bg1"/>
                </a:solidFill>
              </a:rPr>
              <a:t>/</a:t>
            </a:r>
            <a:r>
              <a:rPr lang="en-US" altLang="ja-JP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1600" dirty="0" smtClean="0">
                <a:solidFill>
                  <a:schemeClr val="bg1"/>
                </a:solidFill>
              </a:rPr>
              <a:t>m</a:t>
            </a:r>
            <a:r>
              <a:rPr lang="en-US" altLang="ja-JP" sz="16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1600" dirty="0" smtClean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23170" y="2100404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lt"/>
              </a:rPr>
              <a:t>200nmBOX</a:t>
            </a:r>
            <a:endParaRPr kumimoji="1" lang="ja-JP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406" y="1928802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lt"/>
              </a:rPr>
              <a:t>40nmSi</a:t>
            </a:r>
            <a:endParaRPr kumimoji="1" lang="ja-JP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142844" y="6215082"/>
            <a:ext cx="285752" cy="28572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86182" y="4000504"/>
            <a:ext cx="277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Main process parameters: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23" descr="Photorespo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6000792" cy="264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275" y="714356"/>
            <a:ext cx="1990725" cy="202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chemeClr val="accent3">
                    <a:lumMod val="50000"/>
                  </a:schemeClr>
                </a:solidFill>
              </a:rPr>
              <a:t>Thinned INTPIX2 response</a:t>
            </a:r>
            <a:endParaRPr kumimoji="1" lang="ja-JP" alt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" name="グループ化 29"/>
          <p:cNvGrpSpPr>
            <a:grpSpLocks noGrp="1"/>
          </p:cNvGrpSpPr>
          <p:nvPr>
            <p:ph idx="1"/>
          </p:nvPr>
        </p:nvGrpSpPr>
        <p:grpSpPr bwMode="auto">
          <a:xfrm>
            <a:off x="214282" y="1214422"/>
            <a:ext cx="6043626" cy="2872812"/>
            <a:chOff x="3395695" y="857232"/>
            <a:chExt cx="5819775" cy="4235966"/>
          </a:xfrm>
        </p:grpSpPr>
        <p:pic>
          <p:nvPicPr>
            <p:cNvPr id="4099" name="Picture 21" descr="Pedestal_AD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5695" y="857232"/>
              <a:ext cx="5819775" cy="391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0" name="テキスト ボックス 24"/>
            <p:cNvSpPr txBox="1">
              <a:spLocks noChangeArrowheads="1"/>
            </p:cNvSpPr>
            <p:nvPr/>
          </p:nvSpPr>
          <p:spPr bwMode="auto">
            <a:xfrm rot="19660770">
              <a:off x="4160184" y="1393836"/>
              <a:ext cx="1937439" cy="54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INTPIX2(</a:t>
              </a:r>
              <a:r>
                <a:rPr lang="en-US" altLang="ja-JP" b="1" dirty="0" smtClean="0">
                  <a:solidFill>
                    <a:srgbClr val="FF0000"/>
                  </a:solidFill>
                  <a:latin typeface="Arial" pitchFamily="34" charset="0"/>
                  <a:ea typeface="ＭＳ Ｐゴシック" pitchFamily="50" charset="-128"/>
                </a:rPr>
                <a:t>105um</a:t>
              </a:r>
              <a:r>
                <a:rPr kumimoji="1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)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01" name="テキスト ボックス 25"/>
            <p:cNvSpPr txBox="1">
              <a:spLocks noChangeArrowheads="1"/>
            </p:cNvSpPr>
            <p:nvPr/>
          </p:nvSpPr>
          <p:spPr bwMode="auto">
            <a:xfrm rot="20985533">
              <a:off x="5411559" y="1522251"/>
              <a:ext cx="1990645" cy="54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INTPIX2(260um)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02" name="テキスト ボックス 26"/>
            <p:cNvSpPr txBox="1">
              <a:spLocks noChangeArrowheads="1"/>
            </p:cNvSpPr>
            <p:nvPr/>
          </p:nvSpPr>
          <p:spPr bwMode="auto">
            <a:xfrm rot="21436654">
              <a:off x="4909119" y="3262044"/>
              <a:ext cx="1888357" cy="54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INTPIX3(260um)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03" name="テキスト ボックス 27"/>
            <p:cNvSpPr txBox="1">
              <a:spLocks noChangeArrowheads="1"/>
            </p:cNvSpPr>
            <p:nvPr/>
          </p:nvSpPr>
          <p:spPr bwMode="auto">
            <a:xfrm>
              <a:off x="3786182" y="4386213"/>
              <a:ext cx="5000660" cy="5445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0       10       20      30      40      50      60     70</a:t>
              </a:r>
              <a:endParaRPr kumimoji="1" lang="ja-JP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04" name="テキスト ボックス 28"/>
            <p:cNvSpPr txBox="1">
              <a:spLocks noChangeArrowheads="1"/>
            </p:cNvSpPr>
            <p:nvPr/>
          </p:nvSpPr>
          <p:spPr bwMode="auto">
            <a:xfrm>
              <a:off x="7798383" y="4754644"/>
              <a:ext cx="11430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Vback</a:t>
              </a:r>
              <a:r>
                <a:rPr kumimoji="1" lang="en-US" altLang="ja-JP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</a:rPr>
                <a:t>[V]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57488" y="785794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smtClean="0">
                <a:solidFill>
                  <a:srgbClr val="00B0F0"/>
                </a:solidFill>
                <a:latin typeface="+mj-lt"/>
              </a:rPr>
              <a:t>Thinned INTPIX2 responded properly</a:t>
            </a:r>
          </a:p>
          <a:p>
            <a:pPr algn="r"/>
            <a:r>
              <a:rPr kumimoji="1" lang="en-US" altLang="ja-JP" sz="2000" dirty="0" smtClean="0">
                <a:solidFill>
                  <a:srgbClr val="00B0F0"/>
                </a:solidFill>
                <a:latin typeface="+mj-lt"/>
              </a:rPr>
              <a:t>This is our first successfully</a:t>
            </a:r>
            <a:r>
              <a:rPr lang="en-US" altLang="ja-JP" sz="20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kumimoji="1" lang="en-US" altLang="ja-JP" sz="2000" dirty="0" smtClean="0">
                <a:solidFill>
                  <a:srgbClr val="00B0F0"/>
                </a:solidFill>
                <a:latin typeface="+mj-lt"/>
              </a:rPr>
              <a:t>thinned chip</a:t>
            </a:r>
            <a:endParaRPr kumimoji="1" lang="ja-JP" altLang="en-US" sz="2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4" name="テキスト ボックス 24"/>
          <p:cNvSpPr txBox="1">
            <a:spLocks noChangeArrowheads="1"/>
          </p:cNvSpPr>
          <p:nvPr/>
        </p:nvSpPr>
        <p:spPr bwMode="auto">
          <a:xfrm rot="1929101">
            <a:off x="1047829" y="5502726"/>
            <a:ext cx="20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</a:rPr>
              <a:t>INTPIX2(</a:t>
            </a:r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105um</a:t>
            </a: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</a:rPr>
              <a:t>)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テキスト ボックス 25"/>
          <p:cNvSpPr txBox="1">
            <a:spLocks noChangeArrowheads="1"/>
          </p:cNvSpPr>
          <p:nvPr/>
        </p:nvSpPr>
        <p:spPr bwMode="auto">
          <a:xfrm rot="1381806">
            <a:off x="3561732" y="5604595"/>
            <a:ext cx="20672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ＭＳ Ｐゴシック" pitchFamily="50" charset="-128"/>
              </a:rPr>
              <a:t>INTPIX2(260um)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43570" y="2442985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Pedestal shifts</a:t>
            </a:r>
          </a:p>
          <a:p>
            <a:r>
              <a:rPr lang="en-US" altLang="ja-JP" dirty="0" smtClean="0">
                <a:latin typeface="+mj-lt"/>
              </a:rPr>
              <a:t>Larger shift due to back-gate effect, although substantial in INTPIX2 of normal thickness.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43570" y="4214818"/>
            <a:ext cx="3286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+mj-lt"/>
              </a:rPr>
              <a:t>Response to white light</a:t>
            </a:r>
          </a:p>
          <a:p>
            <a:r>
              <a:rPr lang="en-US" altLang="ja-JP" dirty="0" smtClean="0">
                <a:latin typeface="+mj-lt"/>
              </a:rPr>
              <a:t>(pedestal adjusted)</a:t>
            </a:r>
          </a:p>
          <a:p>
            <a:r>
              <a:rPr lang="en-US" altLang="ja-JP" dirty="0" smtClean="0">
                <a:latin typeface="+mj-lt"/>
              </a:rPr>
              <a:t>Quicker decrease in thin INTPIX2</a:t>
            </a:r>
          </a:p>
          <a:p>
            <a:r>
              <a:rPr lang="en-US" altLang="ja-JP" dirty="0" smtClean="0">
                <a:latin typeface="+mj-lt"/>
              </a:rPr>
              <a:t>- Flat response expected if no back-gate effect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15008" y="5786454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B050"/>
                </a:solidFill>
                <a:latin typeface="+mj-lt"/>
              </a:rPr>
              <a:t>Thinning INTPIX3 wafer is in progress</a:t>
            </a:r>
            <a:r>
              <a:rPr lang="en-US" altLang="ja-JP" sz="2000" dirty="0" smtClean="0">
                <a:solidFill>
                  <a:srgbClr val="00B050"/>
                </a:solidFill>
                <a:latin typeface="+mj-lt"/>
              </a:rPr>
              <a:t>, where we expect to observe full depletion</a:t>
            </a:r>
            <a:r>
              <a:rPr kumimoji="1" lang="en-US" altLang="ja-JP" sz="2000" dirty="0" smtClean="0">
                <a:solidFill>
                  <a:srgbClr val="00B050"/>
                </a:solidFill>
                <a:latin typeface="+mj-lt"/>
              </a:rPr>
              <a:t> </a:t>
            </a:r>
            <a:endParaRPr kumimoji="1" lang="ja-JP" altLang="en-US" sz="2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071678"/>
            <a:ext cx="1951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193198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78581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3600" b="1" dirty="0" smtClean="0"/>
              <a:t>Radiation Effects to NMOS</a:t>
            </a:r>
            <a:r>
              <a:rPr lang="ja-JP" altLang="en-US" sz="3600" b="1" dirty="0" smtClean="0"/>
              <a:t> </a:t>
            </a:r>
            <a:r>
              <a:rPr lang="en-US" altLang="ja-JP" sz="3600" b="1" dirty="0" smtClean="0"/>
              <a:t>(Co irradiation)</a:t>
            </a:r>
            <a:endParaRPr lang="ja-JP" altLang="en-US" sz="3600" b="1" dirty="0"/>
          </a:p>
        </p:txBody>
      </p:sp>
      <p:sp>
        <p:nvSpPr>
          <p:cNvPr id="47" name="コンテンツ プレースホルダ 1"/>
          <p:cNvSpPr>
            <a:spLocks noGrp="1"/>
          </p:cNvSpPr>
          <p:nvPr>
            <p:ph idx="1"/>
          </p:nvPr>
        </p:nvSpPr>
        <p:spPr>
          <a:xfrm>
            <a:off x="785786" y="1000108"/>
            <a:ext cx="7572397" cy="714373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ja-JP" sz="1800" dirty="0" smtClean="0"/>
              <a:t>(top plots)  </a:t>
            </a:r>
            <a:r>
              <a:rPr lang="en-US" altLang="ja-JP" sz="1800" dirty="0" err="1" smtClean="0"/>
              <a:t>Tr</a:t>
            </a:r>
            <a:r>
              <a:rPr lang="en-US" altLang="ja-JP" sz="1800" dirty="0" smtClean="0"/>
              <a:t> I-V is distorted as </a:t>
            </a:r>
            <a:r>
              <a:rPr lang="en-US" altLang="ja-JP" sz="1800" dirty="0" err="1" smtClean="0"/>
              <a:t>Vback</a:t>
            </a:r>
            <a:r>
              <a:rPr lang="en-US" altLang="ja-JP" sz="1800" dirty="0" smtClean="0"/>
              <a:t> is raised,  if no BPW</a:t>
            </a:r>
          </a:p>
          <a:p>
            <a:pPr eaLnBrk="1" hangingPunct="1">
              <a:buNone/>
            </a:pPr>
            <a:r>
              <a:rPr lang="en-US" altLang="ja-JP" sz="1800" dirty="0" smtClean="0"/>
              <a:t>(bottom) </a:t>
            </a:r>
            <a:r>
              <a:rPr lang="ja-JP" altLang="en-US" sz="1800" dirty="0" smtClean="0"/>
              <a:t>　</a:t>
            </a:r>
            <a:r>
              <a:rPr lang="en-US" altLang="ja-JP" sz="1800" dirty="0" err="1" smtClean="0"/>
              <a:t>Tr</a:t>
            </a:r>
            <a:r>
              <a:rPr lang="en-US" altLang="ja-JP" sz="1800" dirty="0" smtClean="0"/>
              <a:t> I-V is unchanged up to </a:t>
            </a:r>
            <a:r>
              <a:rPr lang="en-US" altLang="ja-JP" sz="1800" dirty="0" err="1" smtClean="0"/>
              <a:t>Vback</a:t>
            </a:r>
            <a:r>
              <a:rPr lang="en-US" altLang="ja-JP" sz="1800" dirty="0" smtClean="0"/>
              <a:t>=100V, if BPW=0V   </a:t>
            </a:r>
            <a:r>
              <a:rPr lang="ja-JP" altLang="en-US" sz="1800" dirty="0" smtClean="0"/>
              <a:t>　　　　　　　　　　　</a:t>
            </a:r>
            <a:r>
              <a:rPr lang="en-US" altLang="ja-JP" sz="1800" dirty="0" smtClean="0"/>
              <a:t> </a:t>
            </a:r>
            <a:endParaRPr lang="ja-JP" altLang="en-US" sz="1800" dirty="0" smtClean="0"/>
          </a:p>
        </p:txBody>
      </p:sp>
      <p:sp>
        <p:nvSpPr>
          <p:cNvPr id="49" name="スライド番号プレースホルダ 4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67590" name="テキスト ボックス 5"/>
          <p:cNvSpPr txBox="1">
            <a:spLocks noChangeArrowheads="1"/>
          </p:cNvSpPr>
          <p:nvPr/>
        </p:nvSpPr>
        <p:spPr bwMode="auto">
          <a:xfrm>
            <a:off x="285720" y="1928802"/>
            <a:ext cx="973137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w/o  BPW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67591" name="テキスト ボックス 9"/>
          <p:cNvSpPr txBox="1">
            <a:spLocks noChangeArrowheads="1"/>
          </p:cNvSpPr>
          <p:nvPr/>
        </p:nvSpPr>
        <p:spPr bwMode="auto">
          <a:xfrm>
            <a:off x="428596" y="4357694"/>
            <a:ext cx="87471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6600"/>
                </a:solidFill>
              </a:rPr>
              <a:t>w/  BPW</a:t>
            </a:r>
          </a:p>
          <a:p>
            <a:r>
              <a:rPr lang="en-US" altLang="ja-JP" sz="1400" dirty="0">
                <a:solidFill>
                  <a:srgbClr val="FF6600"/>
                </a:solidFill>
              </a:rPr>
              <a:t>       =</a:t>
            </a:r>
            <a:r>
              <a:rPr lang="en-US" altLang="ja-JP" sz="1400" b="1" dirty="0">
                <a:solidFill>
                  <a:srgbClr val="FF6600"/>
                </a:solidFill>
              </a:rPr>
              <a:t>0V</a:t>
            </a:r>
            <a:endParaRPr lang="ja-JP" altLang="en-US" sz="1400" b="1" dirty="0">
              <a:solidFill>
                <a:srgbClr val="FF6600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104743" y="2168515"/>
            <a:ext cx="857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96806" y="4252903"/>
            <a:ext cx="93662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1714468" y="6057890"/>
            <a:ext cx="357188" cy="123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3786156" y="6110278"/>
            <a:ext cx="357187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5737193" y="6118215"/>
            <a:ext cx="357188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1714468" y="3967153"/>
            <a:ext cx="357188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3714718" y="3967153"/>
            <a:ext cx="357188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5714968" y="3967153"/>
            <a:ext cx="357188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1571629" y="1966903"/>
            <a:ext cx="357187" cy="19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3571879" y="1966888"/>
            <a:ext cx="35718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4143343" y="4110028"/>
            <a:ext cx="785813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621" name="テキスト ボックス 41"/>
          <p:cNvSpPr txBox="1">
            <a:spLocks noChangeArrowheads="1"/>
          </p:cNvSpPr>
          <p:nvPr/>
        </p:nvSpPr>
        <p:spPr bwMode="auto">
          <a:xfrm>
            <a:off x="1474756" y="3875078"/>
            <a:ext cx="714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</a:rPr>
              <a:t>Vgs [V]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  <p:sp>
        <p:nvSpPr>
          <p:cNvPr id="67622" name="テキスト ボックス 41"/>
          <p:cNvSpPr txBox="1">
            <a:spLocks noChangeArrowheads="1"/>
          </p:cNvSpPr>
          <p:nvPr/>
        </p:nvSpPr>
        <p:spPr bwMode="auto">
          <a:xfrm>
            <a:off x="1500166" y="6072206"/>
            <a:ext cx="715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dirty="0" err="1">
                <a:solidFill>
                  <a:srgbClr val="000000"/>
                </a:solidFill>
              </a:rPr>
              <a:t>Vgs</a:t>
            </a:r>
            <a:r>
              <a:rPr lang="en-US" altLang="ja-JP" sz="1200" b="1" dirty="0">
                <a:solidFill>
                  <a:srgbClr val="000000"/>
                </a:solidFill>
              </a:rPr>
              <a:t> [V]</a:t>
            </a:r>
            <a:endParaRPr lang="ja-JP" altLang="en-US" sz="1200" b="1" dirty="0">
              <a:solidFill>
                <a:srgbClr val="000000"/>
              </a:solidFill>
            </a:endParaRPr>
          </a:p>
        </p:txBody>
      </p:sp>
      <p:sp>
        <p:nvSpPr>
          <p:cNvPr id="67625" name="テキスト ボックス 41"/>
          <p:cNvSpPr txBox="1">
            <a:spLocks noChangeArrowheads="1"/>
          </p:cNvSpPr>
          <p:nvPr/>
        </p:nvSpPr>
        <p:spPr bwMode="auto">
          <a:xfrm>
            <a:off x="5472081" y="3879840"/>
            <a:ext cx="7159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</a:rPr>
              <a:t>Vgs [V]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  <p:sp>
        <p:nvSpPr>
          <p:cNvPr id="67626" name="テキスト ボックス 41"/>
          <p:cNvSpPr txBox="1">
            <a:spLocks noChangeArrowheads="1"/>
          </p:cNvSpPr>
          <p:nvPr/>
        </p:nvSpPr>
        <p:spPr bwMode="auto">
          <a:xfrm>
            <a:off x="5468906" y="5997565"/>
            <a:ext cx="714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</a:rPr>
              <a:t>Vgs [V]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  <p:sp>
        <p:nvSpPr>
          <p:cNvPr id="67628" name="テキスト ボックス 8"/>
          <p:cNvSpPr txBox="1">
            <a:spLocks noChangeArrowheads="1"/>
          </p:cNvSpPr>
          <p:nvPr/>
        </p:nvSpPr>
        <p:spPr bwMode="auto">
          <a:xfrm>
            <a:off x="1142976" y="1857364"/>
            <a:ext cx="123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6600"/>
                </a:solidFill>
              </a:rPr>
              <a:t>0.20 kGy</a:t>
            </a:r>
            <a:endParaRPr lang="ja-JP" altLang="en-US" sz="2000" b="1" baseline="30000" dirty="0">
              <a:solidFill>
                <a:srgbClr val="FF6600"/>
              </a:solidFill>
            </a:endParaRPr>
          </a:p>
        </p:txBody>
      </p:sp>
      <p:sp>
        <p:nvSpPr>
          <p:cNvPr id="67630" name="テキスト ボックス 8"/>
          <p:cNvSpPr txBox="1">
            <a:spLocks noChangeArrowheads="1"/>
          </p:cNvSpPr>
          <p:nvPr/>
        </p:nvSpPr>
        <p:spPr bwMode="auto">
          <a:xfrm>
            <a:off x="3143240" y="1857364"/>
            <a:ext cx="109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6600"/>
                </a:solidFill>
              </a:rPr>
              <a:t>2.0 kGy</a:t>
            </a:r>
            <a:endParaRPr lang="ja-JP" altLang="en-US" sz="2000" b="1" baseline="30000" dirty="0">
              <a:solidFill>
                <a:srgbClr val="FF6600"/>
              </a:solidFill>
            </a:endParaRPr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071678"/>
            <a:ext cx="19494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071678"/>
            <a:ext cx="19827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正方形/長方形 57"/>
          <p:cNvSpPr/>
          <p:nvPr/>
        </p:nvSpPr>
        <p:spPr>
          <a:xfrm>
            <a:off x="7726362" y="4131216"/>
            <a:ext cx="357188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7713662" y="6239416"/>
            <a:ext cx="357188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8" name="テキスト ボックス 41"/>
          <p:cNvSpPr txBox="1">
            <a:spLocks noChangeArrowheads="1"/>
          </p:cNvSpPr>
          <p:nvPr/>
        </p:nvSpPr>
        <p:spPr bwMode="auto">
          <a:xfrm>
            <a:off x="7446962" y="6152103"/>
            <a:ext cx="7159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0000"/>
                </a:solidFill>
              </a:rPr>
              <a:t>Vgs [V]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  <p:sp>
        <p:nvSpPr>
          <p:cNvPr id="72" name="テキスト ボックス 8"/>
          <p:cNvSpPr txBox="1">
            <a:spLocks noChangeArrowheads="1"/>
          </p:cNvSpPr>
          <p:nvPr/>
        </p:nvSpPr>
        <p:spPr bwMode="auto">
          <a:xfrm>
            <a:off x="7572396" y="1928802"/>
            <a:ext cx="102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6600"/>
                </a:solidFill>
              </a:rPr>
              <a:t>22 kGy</a:t>
            </a:r>
            <a:endParaRPr lang="ja-JP" altLang="en-US" sz="2000" b="1" baseline="30000" dirty="0">
              <a:solidFill>
                <a:srgbClr val="FF6600"/>
              </a:solidFill>
            </a:endParaRPr>
          </a:p>
        </p:txBody>
      </p:sp>
      <p:sp>
        <p:nvSpPr>
          <p:cNvPr id="73" name="テキスト ボックス 8"/>
          <p:cNvSpPr txBox="1">
            <a:spLocks noChangeArrowheads="1"/>
          </p:cNvSpPr>
          <p:nvPr/>
        </p:nvSpPr>
        <p:spPr bwMode="auto">
          <a:xfrm>
            <a:off x="5286380" y="1857364"/>
            <a:ext cx="109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6600"/>
                </a:solidFill>
              </a:rPr>
              <a:t>5.0 kGy</a:t>
            </a:r>
            <a:endParaRPr lang="ja-JP" altLang="en-US" sz="2000" b="1" baseline="30000" dirty="0">
              <a:solidFill>
                <a:srgbClr val="FF6600"/>
              </a:solidFill>
            </a:endParaRPr>
          </a:p>
        </p:txBody>
      </p:sp>
      <p:cxnSp>
        <p:nvCxnSpPr>
          <p:cNvPr id="74" name="カギ線コネクタ 73"/>
          <p:cNvCxnSpPr/>
          <p:nvPr/>
        </p:nvCxnSpPr>
        <p:spPr>
          <a:xfrm rot="16200000" flipV="1">
            <a:off x="4893471" y="5893611"/>
            <a:ext cx="1000132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4714876" y="6488668"/>
            <a:ext cx="160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start to deviate</a:t>
            </a:r>
            <a:endParaRPr kumimoji="1" lang="ja-JP" altLang="en-US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929454" y="648866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distortion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 rot="20696516">
            <a:off x="7241548" y="4800781"/>
            <a:ext cx="126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sp>
        <p:nvSpPr>
          <p:cNvPr id="37" name="フッター プレースホルダ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3786182" y="642918"/>
            <a:ext cx="4714908" cy="264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グラフ 11"/>
          <p:cNvGraphicFramePr/>
          <p:nvPr/>
        </p:nvGraphicFramePr>
        <p:xfrm>
          <a:off x="4791110" y="785794"/>
          <a:ext cx="3995732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タイトル 2"/>
          <p:cNvSpPr txBox="1">
            <a:spLocks/>
          </p:cNvSpPr>
          <p:nvPr/>
        </p:nvSpPr>
        <p:spPr>
          <a:xfrm>
            <a:off x="142844" y="0"/>
            <a:ext cx="4357718" cy="1229531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endParaRPr lang="en-US" altLang="ja-JP" sz="2800" dirty="0">
              <a:solidFill>
                <a:schemeClr val="tx2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57158" y="3500438"/>
            <a:ext cx="84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baseline="300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60</a:t>
            </a:r>
            <a:r>
              <a:rPr lang="en-US" altLang="ja-JP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Co </a:t>
            </a:r>
            <a:r>
              <a:rPr lang="en-US" altLang="ja-JP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Symbol" pitchFamily="18" charset="2"/>
              </a:rPr>
              <a:t>g </a:t>
            </a:r>
            <a:endParaRPr lang="en-US" altLang="ja-JP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2198" y="857232"/>
            <a:ext cx="101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re-</a:t>
            </a:r>
            <a:r>
              <a:rPr kumimoji="1" lang="en-US" altLang="ja-JP" dirty="0" err="1" smtClean="0"/>
              <a:t>irrad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5786446" y="1142984"/>
            <a:ext cx="35719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上下矢印 14"/>
          <p:cNvSpPr/>
          <p:nvPr/>
        </p:nvSpPr>
        <p:spPr>
          <a:xfrm>
            <a:off x="4572000" y="3214686"/>
            <a:ext cx="357190" cy="714380"/>
          </a:xfrm>
          <a:prstGeom prst="upDownArrow">
            <a:avLst>
              <a:gd name="adj1" fmla="val 53227"/>
              <a:gd name="adj2" fmla="val 17731"/>
            </a:avLst>
          </a:prstGeom>
          <a:solidFill>
            <a:schemeClr val="tx2">
              <a:lumMod val="20000"/>
              <a:lumOff val="80000"/>
              <a:alpha val="37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上下矢印 15"/>
          <p:cNvSpPr/>
          <p:nvPr/>
        </p:nvSpPr>
        <p:spPr>
          <a:xfrm>
            <a:off x="2857488" y="3214686"/>
            <a:ext cx="357190" cy="714380"/>
          </a:xfrm>
          <a:prstGeom prst="upDownArrow">
            <a:avLst>
              <a:gd name="adj1" fmla="val 53227"/>
              <a:gd name="adj2" fmla="val 17731"/>
            </a:avLst>
          </a:prstGeom>
          <a:solidFill>
            <a:schemeClr val="tx2">
              <a:lumMod val="20000"/>
              <a:lumOff val="80000"/>
              <a:alpha val="37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 1"/>
          <p:cNvSpPr txBox="1">
            <a:spLocks/>
          </p:cNvSpPr>
          <p:nvPr/>
        </p:nvSpPr>
        <p:spPr bwMode="auto">
          <a:xfrm>
            <a:off x="285752" y="5500702"/>
            <a:ext cx="8286776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lnSpc>
                <a:spcPts val="1700"/>
              </a:lnSpc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n-US" altLang="ja-JP" dirty="0" smtClean="0">
                <a:latin typeface="+mj-lt"/>
                <a:ea typeface="+mn-ea"/>
              </a:rPr>
              <a:t>shifts by protons and Co are similar </a:t>
            </a:r>
            <a:r>
              <a:rPr lang="en-US" altLang="ja-JP" dirty="0" smtClean="0">
                <a:latin typeface="+mj-lt"/>
              </a:rPr>
              <a:t>: rebound in NMOS</a:t>
            </a:r>
          </a:p>
          <a:p>
            <a:pPr marL="365125" indent="-255588">
              <a:lnSpc>
                <a:spcPts val="1700"/>
              </a:lnSpc>
              <a:buClr>
                <a:schemeClr val="accent1"/>
              </a:buClr>
              <a:buSzPct val="68000"/>
              <a:defRPr/>
            </a:pPr>
            <a:r>
              <a:rPr lang="en-US" altLang="ja-JP" dirty="0" smtClean="0">
                <a:latin typeface="+mj-lt"/>
                <a:ea typeface="+mn-ea"/>
              </a:rPr>
              <a:t> Main reason for the threshold shifts is charge states trapped in oxide, mainly in BOX (estimated from TCAD simulation).</a:t>
            </a:r>
          </a:p>
          <a:p>
            <a:pPr marL="365125" indent="-255588">
              <a:lnSpc>
                <a:spcPts val="1700"/>
              </a:lnSpc>
              <a:buClr>
                <a:schemeClr val="accent1"/>
              </a:buClr>
              <a:buSzPct val="68000"/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+mj-lt"/>
                <a:ea typeface="+mn-ea"/>
              </a:rPr>
              <a:t>The thresholds shifts are recoverable by annealing (confirmed for samples irradiated to 2 kGy X-ray)</a:t>
            </a: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14356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kumimoji="1" lang="en-US" altLang="ja-JP" sz="3600" b="1" dirty="0" err="1" smtClean="0"/>
              <a:t>Vth</a:t>
            </a:r>
            <a:r>
              <a:rPr kumimoji="1" lang="en-US" altLang="ja-JP" sz="3600" b="1" dirty="0" smtClean="0"/>
              <a:t> shifts by 70-MeV protons and </a:t>
            </a:r>
            <a:r>
              <a:rPr kumimoji="1" lang="en-US" altLang="ja-JP" sz="3600" b="1" baseline="30000" dirty="0" smtClean="0"/>
              <a:t>60</a:t>
            </a:r>
            <a:r>
              <a:rPr kumimoji="1" lang="en-US" altLang="ja-JP" sz="3600" b="1" dirty="0" smtClean="0"/>
              <a:t>Co</a:t>
            </a:r>
            <a:endParaRPr kumimoji="1" lang="ja-JP" altLang="en-US" sz="3600" b="1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785794"/>
            <a:ext cx="6257927" cy="47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正方形/長方形 20"/>
          <p:cNvSpPr/>
          <p:nvPr/>
        </p:nvSpPr>
        <p:spPr>
          <a:xfrm>
            <a:off x="285720" y="1000108"/>
            <a:ext cx="1737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70-MeV protons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7158" y="2000240"/>
            <a:ext cx="1774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Tr3-5: </a:t>
            </a:r>
            <a:r>
              <a:rPr lang="en-US" altLang="ja-JP" dirty="0" err="1" smtClean="0">
                <a:latin typeface="+mj-lt"/>
              </a:rPr>
              <a:t>t</a:t>
            </a:r>
            <a:r>
              <a:rPr lang="en-US" altLang="ja-JP" baseline="-25000" dirty="0" err="1" smtClean="0">
                <a:latin typeface="+mj-lt"/>
              </a:rPr>
              <a:t>OX</a:t>
            </a:r>
            <a:r>
              <a:rPr lang="en-US" altLang="ja-JP" dirty="0" smtClean="0">
                <a:latin typeface="+mj-lt"/>
              </a:rPr>
              <a:t>=</a:t>
            </a:r>
            <a:r>
              <a:rPr kumimoji="1" lang="en-US" altLang="ja-JP" dirty="0" smtClean="0">
                <a:latin typeface="+mj-lt"/>
              </a:rPr>
              <a:t>7.0nm</a:t>
            </a:r>
          </a:p>
          <a:p>
            <a:r>
              <a:rPr lang="en-US" altLang="ja-JP" dirty="0" smtClean="0">
                <a:latin typeface="+mj-lt"/>
              </a:rPr>
              <a:t>Tr6:     </a:t>
            </a:r>
            <a:r>
              <a:rPr lang="en-US" altLang="ja-JP" dirty="0" err="1" smtClean="0">
                <a:latin typeface="+mj-lt"/>
              </a:rPr>
              <a:t>t</a:t>
            </a:r>
            <a:r>
              <a:rPr lang="en-US" altLang="ja-JP" baseline="-25000" dirty="0" err="1" smtClean="0">
                <a:latin typeface="+mj-lt"/>
              </a:rPr>
              <a:t>OX</a:t>
            </a:r>
            <a:r>
              <a:rPr lang="en-US" altLang="ja-JP" dirty="0" smtClean="0">
                <a:latin typeface="+mj-lt"/>
              </a:rPr>
              <a:t>=4.5nm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/>
          </a:bodyPr>
          <a:lstStyle/>
          <a:p>
            <a:r>
              <a:rPr lang="en-US" altLang="ja-JP" sz="3600" b="1" dirty="0" smtClean="0"/>
              <a:t>3D: T-Micro</a:t>
            </a:r>
            <a:endParaRPr kumimoji="1" lang="ja-JP" altLang="en-US" sz="3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2844" y="785794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+mj-lt"/>
              </a:rPr>
              <a:t>Tohoku-Micro Tec  Co.</a:t>
            </a:r>
            <a:endParaRPr kumimoji="1" lang="ja-JP" altLang="en-US" sz="2800" dirty="0">
              <a:latin typeface="+mj-lt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785794"/>
            <a:ext cx="5600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496195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714884"/>
            <a:ext cx="26479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928802"/>
            <a:ext cx="3857652" cy="34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5324416"/>
            <a:ext cx="1500198" cy="13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5357826"/>
            <a:ext cx="24955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14282" y="1857364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VIA first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472" y="5500702"/>
            <a:ext cx="5837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+mj-lt"/>
              </a:rPr>
              <a:t>Koyanagi</a:t>
            </a:r>
            <a:r>
              <a:rPr kumimoji="1" lang="en-US" altLang="ja-JP" dirty="0" smtClean="0">
                <a:latin typeface="+mj-lt"/>
              </a:rPr>
              <a:t> group has technologies for 3D</a:t>
            </a:r>
          </a:p>
          <a:p>
            <a:r>
              <a:rPr lang="en-US" altLang="ja-JP" dirty="0" smtClean="0">
                <a:latin typeface="+mj-lt"/>
              </a:rPr>
              <a:t>   Via, </a:t>
            </a:r>
            <a:r>
              <a:rPr lang="en-US" altLang="ja-JP" dirty="0" err="1" smtClean="0">
                <a:latin typeface="+mj-lt"/>
              </a:rPr>
              <a:t>ConC</a:t>
            </a:r>
            <a:r>
              <a:rPr lang="en-US" altLang="ja-JP" dirty="0" smtClean="0">
                <a:latin typeface="+mj-lt"/>
              </a:rPr>
              <a:t>/</a:t>
            </a:r>
            <a:r>
              <a:rPr lang="en-US" altLang="ja-JP" dirty="0" err="1" smtClean="0">
                <a:latin typeface="+mj-lt"/>
              </a:rPr>
              <a:t>ConW</a:t>
            </a:r>
            <a:r>
              <a:rPr lang="en-US" altLang="ja-JP" dirty="0" smtClean="0">
                <a:latin typeface="+mj-lt"/>
              </a:rPr>
              <a:t> self alignment,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>
                <a:latin typeface="+mj-lt"/>
              </a:rPr>
              <a:t>-bond, adhesive injection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142844" y="1000108"/>
            <a:ext cx="8858312" cy="5786502"/>
          </a:xfrm>
          <a:prstGeom prst="roundRect">
            <a:avLst>
              <a:gd name="adj" fmla="val 4388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latin typeface="Symbol" pitchFamily="18" charset="2"/>
              </a:rPr>
              <a:t>3</a:t>
            </a:r>
            <a:r>
              <a:rPr lang="en-US" altLang="ja-JP" sz="3600" b="1" dirty="0" smtClean="0"/>
              <a:t>D: </a:t>
            </a:r>
            <a:r>
              <a:rPr lang="en-US" altLang="ja-JP" sz="3600" b="1" dirty="0" smtClean="0">
                <a:latin typeface="Symbol" pitchFamily="18" charset="2"/>
              </a:rPr>
              <a:t>m</a:t>
            </a:r>
            <a:r>
              <a:rPr lang="en-US" altLang="ja-JP" sz="3600" b="1" dirty="0" smtClean="0"/>
              <a:t>-Bond Process </a:t>
            </a:r>
            <a:r>
              <a:rPr kumimoji="1" lang="en-US" altLang="ja-JP" sz="3600" b="1" dirty="0" smtClean="0"/>
              <a:t>Flow for SOIPIX</a:t>
            </a:r>
            <a:endParaRPr kumimoji="1" lang="ja-JP" altLang="en-US" sz="3600" b="1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68" y="1041959"/>
            <a:ext cx="842968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6143668" cy="28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角丸四角形 13"/>
          <p:cNvSpPr/>
          <p:nvPr/>
        </p:nvSpPr>
        <p:spPr>
          <a:xfrm>
            <a:off x="4000496" y="3714752"/>
            <a:ext cx="4857784" cy="3143248"/>
          </a:xfrm>
          <a:prstGeom prst="roundRect">
            <a:avLst>
              <a:gd name="adj" fmla="val 5019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/>
              <a:t>Wafer Bonding </a:t>
            </a:r>
            <a:r>
              <a:rPr lang="en-US" altLang="ja-JP" sz="3600" b="1" dirty="0" smtClean="0"/>
              <a:t>by </a:t>
            </a:r>
            <a:r>
              <a:rPr lang="en-US" altLang="ja-JP" sz="3600" b="1" dirty="0" smtClean="0">
                <a:latin typeface="Symbol" pitchFamily="18" charset="2"/>
              </a:rPr>
              <a:t>m</a:t>
            </a:r>
            <a:r>
              <a:rPr lang="en-US" altLang="ja-JP" sz="3600" b="1" dirty="0" smtClean="0"/>
              <a:t>-Bumps</a:t>
            </a:r>
            <a:endParaRPr kumimoji="1" lang="ja-JP" altLang="en-US" sz="36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2282" y="6467269"/>
            <a:ext cx="3948130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857628"/>
            <a:ext cx="47342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28728" y="6215082"/>
            <a:ext cx="240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SEM for test SOI chips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5720" y="4143380"/>
            <a:ext cx="371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 M</a:t>
            </a:r>
            <a:r>
              <a:rPr kumimoji="1" lang="en-US" altLang="ja-JP" dirty="0" smtClean="0">
                <a:latin typeface="+mj-lt"/>
              </a:rPr>
              <a:t>etal bumps (In/Au) are created by lift-off  method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 Good mechanical bonding is provided by adhesive</a:t>
            </a:r>
            <a:endParaRPr kumimoji="1" lang="en-US" altLang="ja-JP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kumimoji="1" lang="ja-JP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14282" y="1071546"/>
            <a:ext cx="8643998" cy="5072098"/>
          </a:xfrm>
          <a:prstGeom prst="roundRect">
            <a:avLst>
              <a:gd name="adj" fmla="val 5019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Bonded SOI</a:t>
            </a:r>
            <a:endParaRPr kumimoji="1" lang="ja-JP" altLang="en-US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8340363" cy="467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285720" y="1071546"/>
            <a:ext cx="8501122" cy="5143536"/>
          </a:xfrm>
          <a:prstGeom prst="roundRect">
            <a:avLst>
              <a:gd name="adj" fmla="val 4298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/>
              <a:t>Schematic of </a:t>
            </a:r>
            <a:r>
              <a:rPr kumimoji="1" lang="en-US" altLang="ja-JP" sz="3600" b="1" dirty="0" smtClean="0">
                <a:latin typeface="Symbol" pitchFamily="18" charset="2"/>
              </a:rPr>
              <a:t>m</a:t>
            </a:r>
            <a:r>
              <a:rPr kumimoji="1" lang="en-US" altLang="ja-JP" sz="3600" b="1" dirty="0" smtClean="0"/>
              <a:t>-bump</a:t>
            </a:r>
            <a:endParaRPr kumimoji="1" lang="ja-JP" altLang="en-US" sz="36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519766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112238" cy="45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298"/>
            <a:ext cx="395916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571472" y="928670"/>
            <a:ext cx="8143932" cy="5643602"/>
          </a:xfrm>
          <a:prstGeom prst="roundRect">
            <a:avLst>
              <a:gd name="adj" fmla="val 3800"/>
            </a:avLst>
          </a:prstGeom>
          <a:solidFill>
            <a:schemeClr val="bg1"/>
          </a:solidFill>
          <a:effectLst>
            <a:outerShdw blurRad="381000" dist="63500" sx="101000" sy="101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/>
          <a:lstStyle/>
          <a:p>
            <a:r>
              <a:rPr kumimoji="1" lang="en-US" altLang="ja-JP" b="1" dirty="0" smtClean="0">
                <a:latin typeface="Symbol" pitchFamily="18" charset="2"/>
              </a:rPr>
              <a:t>m</a:t>
            </a:r>
            <a:r>
              <a:rPr kumimoji="1" lang="en-US" altLang="ja-JP" b="1" dirty="0" smtClean="0"/>
              <a:t>-Bumps</a:t>
            </a:r>
            <a:endParaRPr kumimoji="1" lang="ja-JP" altLang="en-US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376758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416" y="1071546"/>
            <a:ext cx="722934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42910" y="1357298"/>
            <a:ext cx="8072494" cy="48577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dirty="0" smtClean="0">
                <a:latin typeface="+mj-lt"/>
              </a:rPr>
              <a:t>SOI monolithic pixel devices, INTPIX and CNTPIX mainly,  are developed successfully showing ingenious feature in detecting visible/IR light and X-rays.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>
                <a:latin typeface="+mj-lt"/>
              </a:rPr>
              <a:t>Buried p-Well</a:t>
            </a:r>
            <a:r>
              <a:rPr lang="ja-JP" altLang="en-US" dirty="0" smtClean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is a technological breakthrough in suppressing the back-gate effect.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>
                <a:latin typeface="+mj-lt"/>
              </a:rPr>
              <a:t>Further R&amp;D is on-going including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Thinning by TAIKO process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Larger INTPIX and CNTPIX detectors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Charged particle detection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Radiation effect study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>
                <a:latin typeface="+mj-lt"/>
              </a:rPr>
              <a:t>Vertical (3D) integration is one of the key technologies for further SOI pixel</a:t>
            </a:r>
            <a:r>
              <a:rPr lang="ja-JP" altLang="en-US" dirty="0" smtClean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detector developments.</a:t>
            </a:r>
            <a:r>
              <a:rPr lang="ja-JP" altLang="en-US" dirty="0" smtClean="0">
                <a:latin typeface="+mj-lt"/>
              </a:rPr>
              <a:t>　</a:t>
            </a:r>
            <a:endParaRPr lang="en-US" altLang="ja-JP" dirty="0" smtClean="0">
              <a:latin typeface="+mj-lt"/>
            </a:endParaRP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l"/>
            </a:pPr>
            <a:endParaRPr lang="en-US" altLang="ja-JP" dirty="0" smtClean="0">
              <a:latin typeface="+mj-lt"/>
            </a:endParaRP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ja-JP" dirty="0" smtClean="0">
                <a:latin typeface="+mj-lt"/>
              </a:rPr>
              <a:t> We are operating SOI MPW run twice per year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 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welcome more and more participants to make the technology further established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  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857488" y="5545597"/>
            <a:ext cx="3714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  <a:latin typeface="+mj-lt"/>
              </a:rPr>
              <a:t>MPW: </a:t>
            </a:r>
          </a:p>
          <a:p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to boost SOI device developments 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3D process possible (3D_L, 3D_U)</a:t>
            </a:r>
            <a:endParaRPr lang="en-US" altLang="ja-JP" dirty="0" smtClean="0">
              <a:solidFill>
                <a:srgbClr val="C00000"/>
              </a:solidFill>
              <a:latin typeface="+mj-lt"/>
            </a:endParaRPr>
          </a:p>
          <a:p>
            <a:endParaRPr kumimoji="1" lang="ja-JP" altLang="en-US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>
            <a:normAutofit/>
          </a:bodyPr>
          <a:lstStyle/>
          <a:p>
            <a:r>
              <a:rPr lang="en-US" altLang="ja-JP" sz="4000" b="1" dirty="0" smtClean="0"/>
              <a:t>M</a:t>
            </a:r>
            <a:r>
              <a:rPr kumimoji="1" lang="en-US" altLang="ja-JP" sz="4000" b="1" dirty="0" smtClean="0"/>
              <a:t>ulti-project wafer</a:t>
            </a:r>
            <a:endParaRPr kumimoji="1" lang="ja-JP" altLang="en-US" sz="40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2366" y="6492875"/>
            <a:ext cx="5519766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7158" y="92867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20.8mm </a:t>
            </a:r>
            <a:r>
              <a:rPr lang="en-US" altLang="ja-JP" dirty="0" smtClean="0"/>
              <a:t>sq  on 8” wafer</a:t>
            </a:r>
            <a:endParaRPr lang="ja-JP" altLang="en-US" dirty="0" smtClean="0"/>
          </a:p>
          <a:p>
            <a:endParaRPr kumimoji="1" lang="ja-JP" altLang="en-US" dirty="0"/>
          </a:p>
        </p:txBody>
      </p:sp>
      <p:pic>
        <p:nvPicPr>
          <p:cNvPr id="14" name="図 6" descr="MX1350_top_all_plus3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9946"/>
            <a:ext cx="3945409" cy="390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385417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1981563" y="5345684"/>
            <a:ext cx="87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FY09-2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43636" y="5274246"/>
            <a:ext cx="87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FY09-1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/>
              <a:t>Adhesive injection</a:t>
            </a:r>
            <a:endParaRPr kumimoji="1" lang="ja-JP" altLang="en-US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8275"/>
            <a:ext cx="8929718" cy="385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928662" y="0"/>
            <a:ext cx="7143800" cy="7143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3600" dirty="0" smtClean="0"/>
              <a:t>BPW designs for on-pixel electronics</a:t>
            </a:r>
            <a:endParaRPr lang="ja-JP" altLang="en-US" sz="3600" dirty="0"/>
          </a:p>
        </p:txBody>
      </p:sp>
      <p:sp>
        <p:nvSpPr>
          <p:cNvPr id="36" name="フッター プレースホルダ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37" name="スライド番号プレースホル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397BC-A3D0-42A5-AE3B-722388AC0705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grpSp>
        <p:nvGrpSpPr>
          <p:cNvPr id="2" name="グループ化 3"/>
          <p:cNvGrpSpPr>
            <a:grpSpLocks/>
          </p:cNvGrpSpPr>
          <p:nvPr/>
        </p:nvGrpSpPr>
        <p:grpSpPr bwMode="auto">
          <a:xfrm>
            <a:off x="3643313" y="2428875"/>
            <a:ext cx="2143125" cy="2071688"/>
            <a:chOff x="714375" y="3857625"/>
            <a:chExt cx="2714625" cy="2706688"/>
          </a:xfrm>
        </p:grpSpPr>
        <p:pic>
          <p:nvPicPr>
            <p:cNvPr id="72736" name="図 10" descr="INTPIX3_layout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75" y="3857625"/>
              <a:ext cx="2714625" cy="270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7" name="テキスト ボックス 15"/>
            <p:cNvSpPr txBox="1">
              <a:spLocks noChangeArrowheads="1"/>
            </p:cNvSpPr>
            <p:nvPr/>
          </p:nvSpPr>
          <p:spPr bwMode="auto">
            <a:xfrm>
              <a:off x="1500188" y="4572000"/>
              <a:ext cx="3127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2738" name="テキスト ボックス 16"/>
            <p:cNvSpPr txBox="1">
              <a:spLocks noChangeArrowheads="1"/>
            </p:cNvSpPr>
            <p:nvPr/>
          </p:nvSpPr>
          <p:spPr bwMode="auto">
            <a:xfrm>
              <a:off x="2214563" y="4572000"/>
              <a:ext cx="3127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2739" name="テキスト ボックス 19"/>
            <p:cNvSpPr txBox="1">
              <a:spLocks noChangeArrowheads="1"/>
            </p:cNvSpPr>
            <p:nvPr/>
          </p:nvSpPr>
          <p:spPr bwMode="auto">
            <a:xfrm>
              <a:off x="1503363" y="4878388"/>
              <a:ext cx="3127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2740" name="テキスト ボックス 20"/>
            <p:cNvSpPr txBox="1">
              <a:spLocks noChangeArrowheads="1"/>
            </p:cNvSpPr>
            <p:nvPr/>
          </p:nvSpPr>
          <p:spPr bwMode="auto">
            <a:xfrm>
              <a:off x="2212975" y="4905375"/>
              <a:ext cx="312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2741" name="テキスト ボックス 24"/>
            <p:cNvSpPr txBox="1">
              <a:spLocks noChangeArrowheads="1"/>
            </p:cNvSpPr>
            <p:nvPr/>
          </p:nvSpPr>
          <p:spPr bwMode="auto">
            <a:xfrm>
              <a:off x="1500188" y="5214938"/>
              <a:ext cx="3127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2742" name="テキスト ボックス 25"/>
            <p:cNvSpPr txBox="1">
              <a:spLocks noChangeArrowheads="1"/>
            </p:cNvSpPr>
            <p:nvPr/>
          </p:nvSpPr>
          <p:spPr bwMode="auto">
            <a:xfrm>
              <a:off x="2214563" y="5229225"/>
              <a:ext cx="3127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72743" name="テキスト ボックス 26"/>
            <p:cNvSpPr txBox="1">
              <a:spLocks noChangeArrowheads="1"/>
            </p:cNvSpPr>
            <p:nvPr/>
          </p:nvSpPr>
          <p:spPr bwMode="auto">
            <a:xfrm>
              <a:off x="1500188" y="5572125"/>
              <a:ext cx="3127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72744" name="テキスト ボックス 27"/>
            <p:cNvSpPr txBox="1">
              <a:spLocks noChangeArrowheads="1"/>
            </p:cNvSpPr>
            <p:nvPr/>
          </p:nvSpPr>
          <p:spPr bwMode="auto">
            <a:xfrm>
              <a:off x="2214563" y="5572125"/>
              <a:ext cx="3127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4" name="グループ化 13"/>
          <p:cNvGrpSpPr>
            <a:grpSpLocks/>
          </p:cNvGrpSpPr>
          <p:nvPr/>
        </p:nvGrpSpPr>
        <p:grpSpPr bwMode="auto">
          <a:xfrm>
            <a:off x="4500560" y="6143643"/>
            <a:ext cx="3616845" cy="584776"/>
            <a:chOff x="714311" y="3071813"/>
            <a:chExt cx="3616189" cy="583765"/>
          </a:xfrm>
        </p:grpSpPr>
        <p:sp>
          <p:nvSpPr>
            <p:cNvPr id="72733" name="テキスト ボックス 12"/>
            <p:cNvSpPr txBox="1">
              <a:spLocks noChangeArrowheads="1"/>
            </p:cNvSpPr>
            <p:nvPr/>
          </p:nvSpPr>
          <p:spPr bwMode="auto">
            <a:xfrm>
              <a:off x="785813" y="3071814"/>
              <a:ext cx="3544687" cy="58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latin typeface="+mj-lt"/>
                </a:rPr>
                <a:t>Regions  1-3,7 </a:t>
              </a:r>
              <a:r>
                <a:rPr lang="ja-JP" altLang="en-US" sz="1600" dirty="0" smtClean="0">
                  <a:latin typeface="+mj-lt"/>
                </a:rPr>
                <a:t>：</a:t>
              </a:r>
              <a:r>
                <a:rPr lang="en-US" altLang="ja-JP" sz="1600" dirty="0" smtClean="0">
                  <a:latin typeface="+mj-lt"/>
                </a:rPr>
                <a:t>1p readout</a:t>
              </a:r>
              <a:endParaRPr lang="en-US" altLang="ja-JP" sz="1600" dirty="0">
                <a:latin typeface="+mj-lt"/>
              </a:endParaRPr>
            </a:p>
            <a:p>
              <a:r>
                <a:rPr lang="en-US" altLang="ja-JP" sz="1600" dirty="0" smtClean="0">
                  <a:latin typeface="+mj-lt"/>
                </a:rPr>
                <a:t>No BPW in R4 and R8 (under transistors)</a:t>
              </a:r>
              <a:endParaRPr lang="ja-JP" altLang="en-US" sz="1600" dirty="0">
                <a:latin typeface="+mj-lt"/>
              </a:endParaRPr>
            </a:p>
          </p:txBody>
        </p:sp>
        <p:sp>
          <p:nvSpPr>
            <p:cNvPr id="16" name="大かっこ 15"/>
            <p:cNvSpPr/>
            <p:nvPr/>
          </p:nvSpPr>
          <p:spPr>
            <a:xfrm>
              <a:off x="714311" y="3071813"/>
              <a:ext cx="3499802" cy="572097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72709" name="Picture 3" descr="ipix3_res2_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85875"/>
            <a:ext cx="32861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ip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714375"/>
            <a:ext cx="2944812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5" descr="ipix3_res8_lay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3571875"/>
            <a:ext cx="307181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2" descr="ipix3_res5_lay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4286250"/>
            <a:ext cx="30003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テキスト ボックス 27"/>
          <p:cNvSpPr txBox="1">
            <a:spLocks noChangeArrowheads="1"/>
          </p:cNvSpPr>
          <p:nvPr/>
        </p:nvSpPr>
        <p:spPr bwMode="auto">
          <a:xfrm>
            <a:off x="214313" y="928688"/>
            <a:ext cx="1050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/>
              <a:t>Region 2</a:t>
            </a:r>
            <a:endParaRPr lang="ja-JP" altLang="en-US" sz="1600" b="1"/>
          </a:p>
        </p:txBody>
      </p:sp>
      <p:sp>
        <p:nvSpPr>
          <p:cNvPr id="72714" name="テキスト ボックス 28"/>
          <p:cNvSpPr txBox="1">
            <a:spLocks noChangeArrowheads="1"/>
          </p:cNvSpPr>
          <p:nvPr/>
        </p:nvSpPr>
        <p:spPr bwMode="auto">
          <a:xfrm>
            <a:off x="214313" y="3929063"/>
            <a:ext cx="1050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/>
              <a:t>Region 5</a:t>
            </a:r>
            <a:endParaRPr lang="ja-JP" altLang="en-US" sz="1600" b="1"/>
          </a:p>
        </p:txBody>
      </p:sp>
      <p:sp>
        <p:nvSpPr>
          <p:cNvPr id="72715" name="テキスト ボックス 29"/>
          <p:cNvSpPr txBox="1">
            <a:spLocks noChangeArrowheads="1"/>
          </p:cNvSpPr>
          <p:nvPr/>
        </p:nvSpPr>
        <p:spPr bwMode="auto">
          <a:xfrm>
            <a:off x="5857884" y="785794"/>
            <a:ext cx="990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chemeClr val="bg1">
                    <a:lumMod val="85000"/>
                  </a:schemeClr>
                </a:solidFill>
              </a:rPr>
              <a:t>Region </a:t>
            </a:r>
            <a:r>
              <a:rPr lang="en-US" altLang="ja-JP" sz="160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</a:p>
          <a:p>
            <a:r>
              <a:rPr lang="en-US" altLang="ja-JP" sz="1600" b="1" dirty="0" smtClean="0">
                <a:solidFill>
                  <a:schemeClr val="bg1">
                    <a:lumMod val="85000"/>
                  </a:schemeClr>
                </a:solidFill>
              </a:rPr>
              <a:t>(no BPW)</a:t>
            </a:r>
            <a:endParaRPr lang="ja-JP" alt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716" name="テキスト ボックス 31"/>
          <p:cNvSpPr txBox="1">
            <a:spLocks noChangeArrowheads="1"/>
          </p:cNvSpPr>
          <p:nvPr/>
        </p:nvSpPr>
        <p:spPr bwMode="auto">
          <a:xfrm>
            <a:off x="5786438" y="3286125"/>
            <a:ext cx="1050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/>
              <a:t>Region 8</a:t>
            </a:r>
            <a:endParaRPr lang="ja-JP" altLang="en-US" sz="1600" b="1"/>
          </a:p>
        </p:txBody>
      </p:sp>
      <p:sp>
        <p:nvSpPr>
          <p:cNvPr id="72721" name="テキスト ボックス 28"/>
          <p:cNvSpPr txBox="1">
            <a:spLocks noChangeArrowheads="1"/>
          </p:cNvSpPr>
          <p:nvPr/>
        </p:nvSpPr>
        <p:spPr bwMode="auto">
          <a:xfrm>
            <a:off x="3643306" y="1214422"/>
            <a:ext cx="14637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3399"/>
                </a:solidFill>
              </a:rPr>
              <a:t>BPW=yellowish</a:t>
            </a:r>
            <a:endParaRPr lang="ja-JP" altLang="en-US" sz="1600" dirty="0">
              <a:solidFill>
                <a:srgbClr val="FF3399"/>
              </a:solidFill>
            </a:endParaRPr>
          </a:p>
        </p:txBody>
      </p:sp>
      <p:grpSp>
        <p:nvGrpSpPr>
          <p:cNvPr id="5" name="グループ化 54"/>
          <p:cNvGrpSpPr>
            <a:grpSpLocks/>
          </p:cNvGrpSpPr>
          <p:nvPr/>
        </p:nvGrpSpPr>
        <p:grpSpPr bwMode="auto">
          <a:xfrm>
            <a:off x="71438" y="4429125"/>
            <a:ext cx="928687" cy="357188"/>
            <a:chOff x="1357290" y="3786190"/>
            <a:chExt cx="928694" cy="357190"/>
          </a:xfrm>
        </p:grpSpPr>
        <p:sp>
          <p:nvSpPr>
            <p:cNvPr id="47" name="正方形/長方形 46"/>
            <p:cNvSpPr/>
            <p:nvPr/>
          </p:nvSpPr>
          <p:spPr>
            <a:xfrm>
              <a:off x="1357290" y="3786190"/>
              <a:ext cx="928694" cy="35719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500166" y="3929066"/>
              <a:ext cx="677867" cy="1460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2000232" y="3929066"/>
              <a:ext cx="136526" cy="1143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571604" y="3929066"/>
              <a:ext cx="136526" cy="1143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2730" name="テキスト ボックス 49"/>
            <p:cNvSpPr txBox="1">
              <a:spLocks noChangeArrowheads="1"/>
            </p:cNvSpPr>
            <p:nvPr/>
          </p:nvSpPr>
          <p:spPr bwMode="auto">
            <a:xfrm>
              <a:off x="1500166" y="3857628"/>
              <a:ext cx="30168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800"/>
                <a:t>p+</a:t>
              </a:r>
              <a:endParaRPr lang="ja-JP" altLang="en-US" sz="800"/>
            </a:p>
          </p:txBody>
        </p:sp>
        <p:sp>
          <p:nvSpPr>
            <p:cNvPr id="72731" name="テキスト ボックス 50"/>
            <p:cNvSpPr txBox="1">
              <a:spLocks noChangeArrowheads="1"/>
            </p:cNvSpPr>
            <p:nvPr/>
          </p:nvSpPr>
          <p:spPr bwMode="auto">
            <a:xfrm>
              <a:off x="1928794" y="3857628"/>
              <a:ext cx="30168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800"/>
                <a:t>p+</a:t>
              </a:r>
              <a:endParaRPr lang="ja-JP" altLang="en-US" sz="800"/>
            </a:p>
          </p:txBody>
        </p:sp>
        <p:cxnSp>
          <p:nvCxnSpPr>
            <p:cNvPr id="48" name="直線コネクタ 47"/>
            <p:cNvCxnSpPr/>
            <p:nvPr/>
          </p:nvCxnSpPr>
          <p:spPr>
            <a:xfrm rot="10800000" flipH="1">
              <a:off x="1357290" y="3929066"/>
              <a:ext cx="928694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正方形/長方形 52"/>
          <p:cNvSpPr/>
          <p:nvPr/>
        </p:nvSpPr>
        <p:spPr>
          <a:xfrm>
            <a:off x="1104900" y="4857750"/>
            <a:ext cx="2252663" cy="1587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7" name="直線矢印コネクタ 56"/>
          <p:cNvCxnSpPr>
            <a:endCxn id="53" idx="1"/>
          </p:cNvCxnSpPr>
          <p:nvPr/>
        </p:nvCxnSpPr>
        <p:spPr>
          <a:xfrm>
            <a:off x="714375" y="4786313"/>
            <a:ext cx="390525" cy="1508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1185863" y="2406650"/>
            <a:ext cx="2274887" cy="1746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>
            <a:normAutofit/>
          </a:bodyPr>
          <a:lstStyle/>
          <a:p>
            <a:r>
              <a:rPr lang="en-US" altLang="ja-JP" sz="4000" b="1" dirty="0" smtClean="0"/>
              <a:t>Coming MPW – layout plan -</a:t>
            </a:r>
            <a:endParaRPr kumimoji="1" lang="ja-JP" altLang="en-US" sz="40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2366" y="6492875"/>
            <a:ext cx="5519766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86182" y="5054284"/>
            <a:ext cx="50720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B0F0"/>
                </a:solidFill>
                <a:latin typeface="+mj-lt"/>
              </a:rPr>
              <a:t>We schedule twice in this FY (~Mar.2011) :</a:t>
            </a:r>
          </a:p>
          <a:p>
            <a:r>
              <a:rPr lang="en-US" altLang="ja-JP" sz="2000" dirty="0" smtClean="0">
                <a:solidFill>
                  <a:srgbClr val="C00000"/>
                </a:solidFill>
                <a:latin typeface="+mj-lt"/>
              </a:rPr>
              <a:t>     </a:t>
            </a:r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Aug.2010 &amp; Jan.2011 submissions</a:t>
            </a:r>
            <a:endParaRPr lang="en-US" altLang="ja-JP" sz="2000" dirty="0" smtClean="0">
              <a:solidFill>
                <a:srgbClr val="C00000"/>
              </a:solidFill>
              <a:latin typeface="+mj-lt"/>
            </a:endParaRPr>
          </a:p>
          <a:p>
            <a:r>
              <a:rPr lang="en-US" altLang="ja-JP" sz="2000" dirty="0" smtClean="0">
                <a:solidFill>
                  <a:srgbClr val="00B0F0"/>
                </a:solidFill>
                <a:latin typeface="+mj-lt"/>
              </a:rPr>
              <a:t>We call your participation. Please visit:</a:t>
            </a:r>
          </a:p>
          <a:p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   http://rd.kek.jp/project/soi/MPWrun</a:t>
            </a:r>
            <a:endParaRPr lang="ja-JP" altLang="en-US" sz="2000" dirty="0">
              <a:latin typeface="+mj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72066" y="471488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FY09-1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17" name="図 4" descr="1008SubmitPla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142984"/>
            <a:ext cx="3929090" cy="392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lt"/>
              </a:rPr>
              <a:t>K. Hara - VERTEX2010, 6-11 June, Loch Lomond, Scotland 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+mj-lt"/>
              </a:rPr>
              <a:pPr/>
              <a:t>5</a:t>
            </a:fld>
            <a:endParaRPr kumimoji="1" lang="ja-JP" altLang="en-US">
              <a:latin typeface="+mj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94663" y="2002901"/>
            <a:ext cx="62808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+mj-lt"/>
              </a:rPr>
              <a:t>1. Integration-Type Pixel detector (INTPIX)</a:t>
            </a:r>
          </a:p>
          <a:p>
            <a:r>
              <a:rPr kumimoji="1" lang="en-US" altLang="ja-JP" sz="2800" b="1" dirty="0" smtClean="0">
                <a:solidFill>
                  <a:srgbClr val="3333FF"/>
                </a:solidFill>
                <a:latin typeface="+mj-lt"/>
              </a:rPr>
              <a:t>2. Counting-Type Pixel detector(CNTPIX)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17216" y="3774460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FY09-1</a:t>
            </a:r>
          </a:p>
          <a:p>
            <a:r>
              <a:rPr lang="en-US" altLang="ja-JP" sz="2000" b="1" u="sng" dirty="0" smtClean="0">
                <a:solidFill>
                  <a:srgbClr val="FF0000"/>
                </a:solidFill>
                <a:latin typeface="+mj-lt"/>
              </a:rPr>
              <a:t>INTPIX3b</a:t>
            </a:r>
          </a:p>
          <a:p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INTPIX4</a:t>
            </a:r>
          </a:p>
          <a:p>
            <a:r>
              <a:rPr kumimoji="1" lang="en-US" altLang="ja-JP" sz="2000" b="1" u="sng" dirty="0" smtClean="0">
                <a:solidFill>
                  <a:srgbClr val="3333FF"/>
                </a:solidFill>
                <a:latin typeface="+mj-lt"/>
              </a:rPr>
              <a:t>CNTPIX4</a:t>
            </a:r>
          </a:p>
        </p:txBody>
      </p:sp>
      <p:cxnSp>
        <p:nvCxnSpPr>
          <p:cNvPr id="19" name="直線コネクタ 18"/>
          <p:cNvCxnSpPr/>
          <p:nvPr/>
        </p:nvCxnSpPr>
        <p:spPr>
          <a:xfrm>
            <a:off x="204203" y="3701681"/>
            <a:ext cx="8230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36810" y="3289218"/>
            <a:ext cx="826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+mj-lt"/>
              </a:rPr>
              <a:t>2005             2006             2007             2008             2009                             2010</a:t>
            </a:r>
            <a:endParaRPr kumimoji="1" lang="ja-JP" altLang="en-US" sz="2000" dirty="0">
              <a:latin typeface="+mj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34823" y="3781387"/>
            <a:ext cx="11575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+mj-lt"/>
              </a:rPr>
              <a:t>FY05</a:t>
            </a:r>
          </a:p>
          <a:p>
            <a:r>
              <a:rPr kumimoji="1" lang="en-US" altLang="ja-JP" sz="2000" dirty="0" smtClean="0">
                <a:latin typeface="+mj-lt"/>
              </a:rPr>
              <a:t>MPW</a:t>
            </a:r>
          </a:p>
          <a:p>
            <a:r>
              <a:rPr lang="en-US" altLang="ja-JP" sz="2000" dirty="0" smtClean="0">
                <a:latin typeface="+mj-lt"/>
              </a:rPr>
              <a:t>(VDEC)</a:t>
            </a:r>
            <a:endParaRPr kumimoji="1" lang="en-US" altLang="ja-JP" sz="2000" dirty="0" smtClean="0">
              <a:latin typeface="+mj-lt"/>
            </a:endParaRPr>
          </a:p>
          <a:p>
            <a:endParaRPr lang="en-US" altLang="ja-JP" sz="2000" dirty="0" smtClean="0">
              <a:latin typeface="+mj-lt"/>
            </a:endParaRPr>
          </a:p>
          <a:p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PIXELTEG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(INTPIX)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28662" y="241964"/>
            <a:ext cx="7611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latin typeface="+mj-lt"/>
              </a:rPr>
              <a:t>SOI pixel detector development –Overview-</a:t>
            </a:r>
            <a:endParaRPr kumimoji="1" lang="ja-JP" altLang="en-US" sz="3200" b="1" dirty="0">
              <a:latin typeface="+mj-lt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61051" y="3792520"/>
            <a:ext cx="109196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FY06</a:t>
            </a:r>
          </a:p>
          <a:p>
            <a:r>
              <a:rPr lang="en-US" altLang="ja-JP" sz="2000" dirty="0" smtClean="0">
                <a:latin typeface="+mj-lt"/>
              </a:rPr>
              <a:t>MPW</a:t>
            </a:r>
          </a:p>
          <a:p>
            <a:r>
              <a:rPr lang="en-US" altLang="ja-JP" sz="2000" dirty="0" smtClean="0">
                <a:latin typeface="+mj-lt"/>
              </a:rPr>
              <a:t>0.15um</a:t>
            </a:r>
          </a:p>
          <a:p>
            <a:r>
              <a:rPr lang="en-US" altLang="ja-JP" sz="2000" dirty="0" smtClean="0">
                <a:latin typeface="+mj-lt"/>
              </a:rPr>
              <a:t>Process</a:t>
            </a:r>
          </a:p>
          <a:p>
            <a:endParaRPr lang="en-US" altLang="ja-JP" sz="2000" dirty="0" smtClean="0">
              <a:latin typeface="+mj-lt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INTPIX1</a:t>
            </a:r>
          </a:p>
          <a:p>
            <a:r>
              <a:rPr kumimoji="1" lang="en-US" altLang="ja-JP" sz="2000" b="1" dirty="0" smtClean="0">
                <a:solidFill>
                  <a:srgbClr val="3333FF"/>
                </a:solidFill>
                <a:latin typeface="+mj-lt"/>
              </a:rPr>
              <a:t>CNTPIX1</a:t>
            </a:r>
            <a:endParaRPr kumimoji="1" lang="ja-JP" altLang="en-US" sz="20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62785" y="3792026"/>
            <a:ext cx="109196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+mj-lt"/>
              </a:rPr>
              <a:t>FY07</a:t>
            </a:r>
          </a:p>
          <a:p>
            <a:r>
              <a:rPr lang="en-US" altLang="ja-JP" sz="2000" dirty="0" smtClean="0">
                <a:latin typeface="+mj-lt"/>
              </a:rPr>
              <a:t>MPW</a:t>
            </a:r>
          </a:p>
          <a:p>
            <a:r>
              <a:rPr kumimoji="1" lang="en-US" altLang="ja-JP" sz="2000" dirty="0" smtClean="0">
                <a:latin typeface="+mj-lt"/>
              </a:rPr>
              <a:t>0.2um</a:t>
            </a:r>
          </a:p>
          <a:p>
            <a:r>
              <a:rPr lang="en-US" altLang="ja-JP" sz="2000" dirty="0" smtClean="0">
                <a:latin typeface="+mj-lt"/>
              </a:rPr>
              <a:t>Process</a:t>
            </a:r>
          </a:p>
          <a:p>
            <a:endParaRPr kumimoji="1" lang="en-US" altLang="ja-JP" sz="2000" dirty="0" smtClean="0">
              <a:latin typeface="+mj-lt"/>
            </a:endParaRPr>
          </a:p>
          <a:p>
            <a:r>
              <a:rPr kumimoji="1" lang="en-US" altLang="ja-JP" sz="2000" b="1" u="sng" dirty="0" smtClean="0">
                <a:solidFill>
                  <a:srgbClr val="FF0000"/>
                </a:solidFill>
                <a:latin typeface="+mj-lt"/>
              </a:rPr>
              <a:t>INTPIX2</a:t>
            </a:r>
          </a:p>
          <a:p>
            <a:r>
              <a:rPr lang="en-US" altLang="ja-JP" sz="2000" b="1" u="sng" dirty="0" smtClean="0">
                <a:solidFill>
                  <a:srgbClr val="3333FF"/>
                </a:solidFill>
                <a:latin typeface="+mj-lt"/>
              </a:rPr>
              <a:t>CNTPIX2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22757" y="3792025"/>
            <a:ext cx="1091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lt"/>
              </a:rPr>
              <a:t>FY08</a:t>
            </a:r>
          </a:p>
          <a:p>
            <a:r>
              <a:rPr lang="en-US" altLang="ja-JP" sz="2000" b="1" u="sng" dirty="0" smtClean="0">
                <a:solidFill>
                  <a:srgbClr val="FF0000"/>
                </a:solidFill>
                <a:latin typeface="+mj-lt"/>
              </a:rPr>
              <a:t>INTPIX3</a:t>
            </a:r>
          </a:p>
          <a:p>
            <a:r>
              <a:rPr kumimoji="1" lang="en-US" altLang="ja-JP" sz="2000" b="1" dirty="0" smtClean="0">
                <a:solidFill>
                  <a:srgbClr val="3333FF"/>
                </a:solidFill>
                <a:latin typeface="+mj-lt"/>
              </a:rPr>
              <a:t>CNTPIX3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14414" y="1357298"/>
            <a:ext cx="497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j-lt"/>
              </a:rPr>
              <a:t>Two main types of pixel detectors designed by KEK: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797677" y="3786190"/>
            <a:ext cx="11320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lt"/>
                <a:ea typeface="+mj-ea"/>
              </a:rPr>
              <a:t>FY09-2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+mj-lt"/>
                <a:ea typeface="+mj-ea"/>
              </a:rPr>
              <a:t>INTPIX3c</a:t>
            </a:r>
            <a:endParaRPr kumimoji="1" lang="en-US" altLang="ja-JP" sz="2000" b="1" dirty="0" smtClean="0">
              <a:solidFill>
                <a:srgbClr val="FF0000"/>
              </a:solidFill>
              <a:latin typeface="+mj-lt"/>
              <a:ea typeface="+mj-ea"/>
            </a:endParaRPr>
          </a:p>
          <a:p>
            <a:r>
              <a:rPr kumimoji="1" lang="en-US" altLang="ja-JP" sz="2000" b="1" u="sng" dirty="0" smtClean="0">
                <a:solidFill>
                  <a:srgbClr val="3333FF"/>
                </a:solidFill>
                <a:latin typeface="+mj-lt"/>
                <a:ea typeface="+mj-ea"/>
              </a:rPr>
              <a:t>CNTPIX5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SEABAS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DAQ system</a:t>
            </a:r>
            <a:r>
              <a:rPr kumimoji="1" lang="en-US" altLang="ja-JP" sz="4000" b="1" dirty="0" smtClean="0"/>
              <a:t> </a:t>
            </a:r>
            <a:endParaRPr kumimoji="1" lang="ja-JP" altLang="en-US" sz="40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4282" y="6512133"/>
            <a:ext cx="4519665" cy="274453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000504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右矢印 4"/>
          <p:cNvSpPr>
            <a:spLocks noChangeArrowheads="1"/>
          </p:cNvSpPr>
          <p:nvPr/>
        </p:nvSpPr>
        <p:spPr bwMode="auto">
          <a:xfrm>
            <a:off x="5857884" y="4429132"/>
            <a:ext cx="357190" cy="563562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ja-JP" altLang="en-US" dirty="0"/>
          </a:p>
        </p:txBody>
      </p:sp>
      <p:sp>
        <p:nvSpPr>
          <p:cNvPr id="31" name="テキスト ボックス 5"/>
          <p:cNvSpPr txBox="1">
            <a:spLocks noChangeArrowheads="1"/>
          </p:cNvSpPr>
          <p:nvPr/>
        </p:nvSpPr>
        <p:spPr bwMode="auto">
          <a:xfrm>
            <a:off x="6072198" y="3571876"/>
            <a:ext cx="1346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u="sng" dirty="0" smtClean="0">
                <a:latin typeface="Times New Roman" pitchFamily="18" charset="0"/>
                <a:cs typeface="Times New Roman" pitchFamily="18" charset="0"/>
              </a:rPr>
              <a:t>Ethernet</a:t>
            </a:r>
            <a:endParaRPr lang="ja-JP" alt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テキスト ボックス 7"/>
          <p:cNvSpPr txBox="1">
            <a:spLocks noChangeArrowheads="1"/>
          </p:cNvSpPr>
          <p:nvPr/>
        </p:nvSpPr>
        <p:spPr bwMode="auto">
          <a:xfrm>
            <a:off x="6357950" y="5786454"/>
            <a:ext cx="234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ROOT GUI software</a:t>
            </a:r>
            <a:endParaRPr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9"/>
          <p:cNvSpPr txBox="1">
            <a:spLocks noChangeArrowheads="1"/>
          </p:cNvSpPr>
          <p:nvPr/>
        </p:nvSpPr>
        <p:spPr bwMode="auto">
          <a:xfrm>
            <a:off x="3571868" y="928670"/>
            <a:ext cx="4867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Times New Roman" pitchFamily="18" charset="0"/>
                <a:cs typeface="Times New Roman" pitchFamily="18" charset="0"/>
              </a:rPr>
              <a:t>SEABAS=Soipix EvAluation BoArd with </a:t>
            </a:r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SiTCP*</a:t>
            </a:r>
            <a:endParaRPr lang="ja-JP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12"/>
          <p:cNvSpPr txBox="1">
            <a:spLocks noChangeArrowheads="1"/>
          </p:cNvSpPr>
          <p:nvPr/>
        </p:nvSpPr>
        <p:spPr bwMode="auto">
          <a:xfrm>
            <a:off x="4521468" y="1347132"/>
            <a:ext cx="43460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-packaged chip is mounted on sub-board</a:t>
            </a:r>
          </a:p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-65MHz 12-bit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ADC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(for INTPIX)</a:t>
            </a:r>
          </a:p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- 4 ch 12bit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DAC</a:t>
            </a:r>
            <a:endParaRPr lang="en-US" altLang="ja-JP" sz="20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-User FPGA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controls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ja-JP" sz="2000" u="sng" dirty="0">
                <a:latin typeface="Times New Roman" pitchFamily="18" charset="0"/>
                <a:cs typeface="Times New Roman" pitchFamily="18" charset="0"/>
              </a:rPr>
              <a:t>SiTCP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(network processor) for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TCP/IP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-light weight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DAQ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system (portable)</a:t>
            </a:r>
            <a:endParaRPr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C:\Documents and Settings\miyoshi\My Documents\学会\seabas_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24236"/>
            <a:ext cx="3345960" cy="19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Documents and Settings\miyoshi\My Documents\seabas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536" y="3357562"/>
            <a:ext cx="4418411" cy="277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テキスト ボックス 11"/>
          <p:cNvSpPr txBox="1">
            <a:spLocks noChangeArrowheads="1"/>
          </p:cNvSpPr>
          <p:nvPr/>
        </p:nvSpPr>
        <p:spPr bwMode="auto">
          <a:xfrm>
            <a:off x="92053" y="4169639"/>
            <a:ext cx="126523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sub-board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左矢印 39"/>
          <p:cNvSpPr/>
          <p:nvPr/>
        </p:nvSpPr>
        <p:spPr>
          <a:xfrm>
            <a:off x="1071538" y="4071942"/>
            <a:ext cx="478877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928662" y="2143116"/>
            <a:ext cx="857256" cy="1653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 rot="18640387">
            <a:off x="42801" y="2083970"/>
            <a:ext cx="1178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Packaged </a:t>
            </a:r>
          </a:p>
          <a:p>
            <a:r>
              <a:rPr kumimoji="1" lang="en-US" altLang="ja-JP" dirty="0" smtClean="0"/>
              <a:t>chip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4749421" y="6211669"/>
            <a:ext cx="4394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* T. Uchida and M. Tanaka, “Development of a TCP/IP Processing Hardware”, IEEE Nuclear Science Symposium, San Diego, USA, Oct. 29 - Nov. 4, </a:t>
            </a:r>
            <a:r>
              <a:rPr lang="pt-BR" altLang="ja-JP" sz="1200" dirty="0" smtClean="0">
                <a:latin typeface="Times New Roman" pitchFamily="18" charset="0"/>
                <a:cs typeface="Times New Roman" pitchFamily="18" charset="0"/>
              </a:rPr>
              <a:t>2006, NSSproc. N33-6, 1411 – 1414.</a:t>
            </a:r>
            <a:endParaRPr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22213" y="693683"/>
            <a:ext cx="482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All the data acquisition are done with the </a:t>
            </a:r>
            <a:r>
              <a:rPr kumimoji="1" lang="en-US" altLang="ja-JP" u="sng" dirty="0" smtClean="0"/>
              <a:t>SEABAS</a:t>
            </a:r>
            <a:endParaRPr kumimoji="1" lang="ja-JP" altLang="en-US" u="sng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142984"/>
            <a:ext cx="256891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Integration type pixel (INTPIX)</a:t>
            </a:r>
            <a:endParaRPr kumimoji="1" lang="ja-JP" altLang="en-US" sz="40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3804" y="6492875"/>
            <a:ext cx="4519634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4385419" cy="244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1979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14282" y="3621289"/>
            <a:ext cx="235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INTPIX3 (128x128 pixels)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0" y="857232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pixel (20x20</a:t>
            </a:r>
            <a:r>
              <a:rPr kumimoji="1" lang="en-US" altLang="ja-JP" sz="1400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kumimoji="1" lang="en-US" altLang="ja-JP" sz="1400" dirty="0" smtClean="0">
                <a:solidFill>
                  <a:srgbClr val="C00000"/>
                </a:solidFill>
              </a:rPr>
              <a:t>m) </a:t>
            </a:r>
            <a:r>
              <a:rPr lang="en-US" altLang="ja-JP" sz="1400" dirty="0" smtClean="0">
                <a:solidFill>
                  <a:srgbClr val="C00000"/>
                </a:solidFill>
              </a:rPr>
              <a:t>with 4 p</a:t>
            </a:r>
            <a:r>
              <a:rPr lang="en-US" altLang="ja-JP" sz="1400" baseline="30000" dirty="0" smtClean="0">
                <a:solidFill>
                  <a:srgbClr val="C00000"/>
                </a:solidFill>
              </a:rPr>
              <a:t>+</a:t>
            </a:r>
            <a:r>
              <a:rPr lang="en-US" altLang="ja-JP" sz="1400" dirty="0" smtClean="0">
                <a:solidFill>
                  <a:srgbClr val="C00000"/>
                </a:solidFill>
              </a:rPr>
              <a:t> contacts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28728" y="857232"/>
            <a:ext cx="2449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APS type readout on each pixel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5400000">
            <a:off x="6608777" y="2106603"/>
            <a:ext cx="178595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7572396" y="157161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20</a:t>
            </a:r>
            <a:r>
              <a:rPr lang="en-US" altLang="ja-JP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altLang="ja-JP" dirty="0" smtClean="0">
                <a:solidFill>
                  <a:srgbClr val="C00000"/>
                </a:solidFill>
              </a:rPr>
              <a:t>m</a:t>
            </a:r>
            <a:endParaRPr lang="ja-JP" altLang="en-US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0206" y="3429000"/>
            <a:ext cx="4273826" cy="321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テキスト ボックス 35"/>
          <p:cNvSpPr txBox="1"/>
          <p:nvPr/>
        </p:nvSpPr>
        <p:spPr>
          <a:xfrm>
            <a:off x="6786578" y="3286124"/>
            <a:ext cx="235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Block diagram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857628"/>
            <a:ext cx="2614616" cy="25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テキスト ボックス 36"/>
          <p:cNvSpPr txBox="1"/>
          <p:nvPr/>
        </p:nvSpPr>
        <p:spPr>
          <a:xfrm>
            <a:off x="2357422" y="3500438"/>
            <a:ext cx="235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Mask image </a:t>
            </a:r>
            <a:r>
              <a:rPr lang="en-US" altLang="ja-JP" sz="1400" dirty="0" smtClean="0">
                <a:solidFill>
                  <a:srgbClr val="C00000"/>
                </a:solidFill>
              </a:rPr>
              <a:t>for r</a:t>
            </a:r>
            <a:r>
              <a:rPr kumimoji="1" lang="en-US" altLang="ja-JP" sz="1400" dirty="0" smtClean="0">
                <a:solidFill>
                  <a:srgbClr val="C00000"/>
                </a:solidFill>
              </a:rPr>
              <a:t>ed laser 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04" y="928670"/>
            <a:ext cx="491561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/>
              <a:t>Counting type pixel (CNTPIX)</a:t>
            </a:r>
            <a:endParaRPr kumimoji="1" lang="ja-JP" altLang="en-US" sz="4000" b="1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6316" y="1071546"/>
            <a:ext cx="371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Signals within energy window (dual thresholds) are counted per pixel via a 16-bit counter (designed after Medipix2)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420210"/>
            <a:ext cx="2714644" cy="243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85720" y="5143512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CNTPIX2.1  (128x128)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7158" y="5429264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</a:rPr>
              <a:t>Brass mask image to 8 keV X-ray</a:t>
            </a:r>
          </a:p>
          <a:p>
            <a:r>
              <a:rPr lang="en-US" altLang="ja-JP" dirty="0" smtClean="0">
                <a:latin typeface="+mj-lt"/>
              </a:rPr>
              <a:t>T</a:t>
            </a:r>
            <a:r>
              <a:rPr lang="en-US" altLang="ja-JP" baseline="-25000" dirty="0" smtClean="0">
                <a:latin typeface="+mj-lt"/>
              </a:rPr>
              <a:t>int</a:t>
            </a:r>
            <a:r>
              <a:rPr lang="en-US" altLang="ja-JP" dirty="0" smtClean="0">
                <a:latin typeface="+mj-lt"/>
              </a:rPr>
              <a:t>=16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>
                <a:latin typeface="+mj-lt"/>
              </a:rPr>
              <a:t>s</a:t>
            </a:r>
          </a:p>
          <a:p>
            <a:r>
              <a:rPr kumimoji="1" lang="en-US" altLang="ja-JP" dirty="0" err="1" smtClean="0">
                <a:latin typeface="+mj-lt"/>
              </a:rPr>
              <a:t>V</a:t>
            </a:r>
            <a:r>
              <a:rPr kumimoji="1" lang="en-US" altLang="ja-JP" baseline="-25000" dirty="0" err="1" smtClean="0">
                <a:latin typeface="+mj-lt"/>
              </a:rPr>
              <a:t>back</a:t>
            </a:r>
            <a:r>
              <a:rPr kumimoji="1" lang="en-US" altLang="ja-JP" dirty="0" smtClean="0">
                <a:latin typeface="+mj-lt"/>
              </a:rPr>
              <a:t>=20V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grpSp>
        <p:nvGrpSpPr>
          <p:cNvPr id="17" name="グループ化 10"/>
          <p:cNvGrpSpPr>
            <a:grpSpLocks/>
          </p:cNvGrpSpPr>
          <p:nvPr/>
        </p:nvGrpSpPr>
        <p:grpSpPr bwMode="auto">
          <a:xfrm>
            <a:off x="5357818" y="2702454"/>
            <a:ext cx="3786182" cy="3714776"/>
            <a:chOff x="228600" y="228600"/>
            <a:chExt cx="6365875" cy="608171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228600"/>
              <a:ext cx="6365875" cy="60817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2714625" y="2998788"/>
              <a:ext cx="2367427" cy="6082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rgbClr val="FFFF00"/>
                  </a:solidFill>
                  <a:latin typeface="+mj-lt"/>
                </a:rPr>
                <a:t>p-n junctions</a:t>
              </a: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H="1" flipV="1">
              <a:off x="2170113" y="1903413"/>
              <a:ext cx="841375" cy="1146175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4305300" y="1903413"/>
              <a:ext cx="533400" cy="1146175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>
              <a:off x="2246313" y="3505200"/>
              <a:ext cx="841375" cy="1066800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4229100" y="3505200"/>
              <a:ext cx="609600" cy="1066800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2705101" y="762001"/>
              <a:ext cx="1397155" cy="6082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Analog</a:t>
              </a: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954087" y="2667000"/>
              <a:ext cx="1578056" cy="1061723"/>
            </a:xfrm>
            <a:prstGeom prst="rect">
              <a:avLst/>
            </a:prstGeom>
            <a:solidFill>
              <a:srgbClr val="EBF1DE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16b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Counter</a:t>
              </a: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1241425" y="5180014"/>
              <a:ext cx="2066426" cy="6082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9b Register</a:t>
              </a:r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800100" y="2209800"/>
              <a:ext cx="5410200" cy="2133600"/>
            </a:xfrm>
            <a:prstGeom prst="rect">
              <a:avLst/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800100" y="4960938"/>
              <a:ext cx="3581400" cy="1211262"/>
            </a:xfrm>
            <a:custGeom>
              <a:avLst/>
              <a:gdLst>
                <a:gd name="T0" fmla="*/ 2147483647 w 2160"/>
                <a:gd name="T1" fmla="*/ 0 h 667"/>
                <a:gd name="T2" fmla="*/ 2147483647 w 2160"/>
                <a:gd name="T3" fmla="*/ 0 h 667"/>
                <a:gd name="T4" fmla="*/ 2147483647 w 2160"/>
                <a:gd name="T5" fmla="*/ 2147483647 h 667"/>
                <a:gd name="T6" fmla="*/ 2147483647 w 2160"/>
                <a:gd name="T7" fmla="*/ 2147483647 h 667"/>
                <a:gd name="T8" fmla="*/ 2147483647 w 2160"/>
                <a:gd name="T9" fmla="*/ 2147483647 h 667"/>
                <a:gd name="T10" fmla="*/ 0 w 2160"/>
                <a:gd name="T11" fmla="*/ 2147483647 h 667"/>
                <a:gd name="T12" fmla="*/ 2147483647 w 2160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"/>
                <a:gd name="T22" fmla="*/ 0 h 667"/>
                <a:gd name="T23" fmla="*/ 2160 w 2160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" h="667">
                  <a:moveTo>
                    <a:pt x="11" y="0"/>
                  </a:moveTo>
                  <a:lnTo>
                    <a:pt x="2158" y="0"/>
                  </a:lnTo>
                  <a:lnTo>
                    <a:pt x="2160" y="331"/>
                  </a:lnTo>
                  <a:lnTo>
                    <a:pt x="1680" y="331"/>
                  </a:lnTo>
                  <a:lnTo>
                    <a:pt x="1680" y="667"/>
                  </a:lnTo>
                  <a:lnTo>
                    <a:pt x="0" y="667"/>
                  </a:lnTo>
                  <a:lnTo>
                    <a:pt x="11" y="0"/>
                  </a:lnTo>
                </a:path>
              </a:pathLst>
            </a:custGeom>
            <a:noFill/>
            <a:ln w="381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685800" y="381000"/>
              <a:ext cx="5867400" cy="121920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30" name="AutoShape 16"/>
            <p:cNvSpPr>
              <a:spLocks noChangeArrowheads="1"/>
            </p:cNvSpPr>
            <p:nvPr/>
          </p:nvSpPr>
          <p:spPr bwMode="auto">
            <a:xfrm>
              <a:off x="3733800" y="4948238"/>
              <a:ext cx="2667000" cy="1223962"/>
            </a:xfrm>
            <a:custGeom>
              <a:avLst/>
              <a:gdLst>
                <a:gd name="T0" fmla="*/ 2147483647 w 1680"/>
                <a:gd name="T1" fmla="*/ 0 h 675"/>
                <a:gd name="T2" fmla="*/ 2147483647 w 1680"/>
                <a:gd name="T3" fmla="*/ 2147483647 h 675"/>
                <a:gd name="T4" fmla="*/ 0 w 1680"/>
                <a:gd name="T5" fmla="*/ 2147483647 h 675"/>
                <a:gd name="T6" fmla="*/ 0 w 1680"/>
                <a:gd name="T7" fmla="*/ 2147483647 h 675"/>
                <a:gd name="T8" fmla="*/ 2147483647 w 1680"/>
                <a:gd name="T9" fmla="*/ 2147483647 h 675"/>
                <a:gd name="T10" fmla="*/ 2147483647 w 1680"/>
                <a:gd name="T11" fmla="*/ 2147483647 h 675"/>
                <a:gd name="T12" fmla="*/ 2147483647 w 1680"/>
                <a:gd name="T13" fmla="*/ 0 h 6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80"/>
                <a:gd name="T22" fmla="*/ 0 h 675"/>
                <a:gd name="T23" fmla="*/ 1680 w 1680"/>
                <a:gd name="T24" fmla="*/ 675 h 6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80" h="675">
                  <a:moveTo>
                    <a:pt x="460" y="0"/>
                  </a:moveTo>
                  <a:lnTo>
                    <a:pt x="453" y="377"/>
                  </a:lnTo>
                  <a:lnTo>
                    <a:pt x="0" y="387"/>
                  </a:lnTo>
                  <a:lnTo>
                    <a:pt x="0" y="675"/>
                  </a:lnTo>
                  <a:lnTo>
                    <a:pt x="1680" y="675"/>
                  </a:lnTo>
                  <a:lnTo>
                    <a:pt x="1680" y="3"/>
                  </a:lnTo>
                  <a:lnTo>
                    <a:pt x="453" y="0"/>
                  </a:lnTo>
                </a:path>
              </a:pathLst>
            </a:custGeom>
            <a:noFill/>
            <a:ln w="3816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5027614" y="5299075"/>
              <a:ext cx="949751" cy="608229"/>
            </a:xfrm>
            <a:prstGeom prst="rect">
              <a:avLst/>
            </a:prstGeom>
            <a:solidFill>
              <a:srgbClr val="E6B9B8">
                <a:alpha val="5999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ja-JP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DDL</a:t>
              </a:r>
            </a:p>
          </p:txBody>
        </p:sp>
      </p:grpSp>
      <p:cxnSp>
        <p:nvCxnSpPr>
          <p:cNvPr id="32" name="直線矢印コネクタ 12"/>
          <p:cNvCxnSpPr>
            <a:cxnSpLocks noChangeShapeType="1"/>
          </p:cNvCxnSpPr>
          <p:nvPr/>
        </p:nvCxnSpPr>
        <p:spPr bwMode="auto">
          <a:xfrm>
            <a:off x="5540442" y="2561155"/>
            <a:ext cx="3595620" cy="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3" name="テキスト ボックス 13"/>
          <p:cNvSpPr txBox="1">
            <a:spLocks noChangeArrowheads="1"/>
          </p:cNvSpPr>
          <p:nvPr/>
        </p:nvSpPr>
        <p:spPr bwMode="auto">
          <a:xfrm>
            <a:off x="6599552" y="2216679"/>
            <a:ext cx="829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j-lt"/>
                <a:cs typeface="Times New Roman" pitchFamily="18" charset="0"/>
              </a:rPr>
              <a:t>64um</a:t>
            </a:r>
            <a:endParaRPr lang="ja-JP" alt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4" name="テキスト ボックス 14"/>
          <p:cNvSpPr txBox="1">
            <a:spLocks noChangeArrowheads="1"/>
          </p:cNvSpPr>
          <p:nvPr/>
        </p:nvSpPr>
        <p:spPr bwMode="auto">
          <a:xfrm>
            <a:off x="6000760" y="6488668"/>
            <a:ext cx="2857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j-lt"/>
                <a:cs typeface="Times New Roman" pitchFamily="18" charset="0"/>
              </a:rPr>
              <a:t>~600 transistors/pixel</a:t>
            </a:r>
            <a:endParaRPr lang="ja-JP" altLang="en-US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00132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issues</a:t>
            </a:r>
            <a:endParaRPr kumimoji="1"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500034" y="1357298"/>
            <a:ext cx="8286808" cy="478634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Larger area (with SEABASII)</a:t>
            </a: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Process optimization</a:t>
            </a:r>
          </a:p>
          <a:p>
            <a:pPr lvl="1"/>
            <a:r>
              <a:rPr kumimoji="1"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Optimization of BPW, including nested BWs</a:t>
            </a:r>
          </a:p>
          <a:p>
            <a:pPr lvl="1"/>
            <a:r>
              <a:rPr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Cross-talk suppression</a:t>
            </a:r>
          </a:p>
          <a:p>
            <a:pPr lvl="1"/>
            <a:r>
              <a:rPr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Higher bias application (electrode shape optimization)</a:t>
            </a:r>
            <a:endParaRPr kumimoji="1" lang="en-US" altLang="ja-JP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FZ wafers (P-bulk) SOI</a:t>
            </a:r>
            <a:endParaRPr kumimoji="1" lang="en-US" altLang="ja-JP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kumimoji="1"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Wafer thinning (full depletion, backside illumination)</a:t>
            </a:r>
          </a:p>
          <a:p>
            <a:pPr lvl="1"/>
            <a:r>
              <a:rPr lang="en-US" altLang="ja-JP" sz="2200" dirty="0" smtClean="0">
                <a:solidFill>
                  <a:schemeClr val="accent6">
                    <a:lumMod val="50000"/>
                  </a:schemeClr>
                </a:solidFill>
              </a:rPr>
              <a:t>Lower noise (CDS)</a:t>
            </a:r>
            <a:endParaRPr kumimoji="1" lang="en-US" altLang="ja-JP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Radiation tolerance</a:t>
            </a:r>
          </a:p>
          <a:p>
            <a:r>
              <a:rPr lang="en-US" altLang="ja-JP" dirty="0" smtClean="0">
                <a:solidFill>
                  <a:srgbClr val="0070C0"/>
                </a:solidFill>
              </a:rPr>
              <a:t>3D integration</a:t>
            </a:r>
          </a:p>
          <a:p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88722" y="6499167"/>
            <a:ext cx="4805386" cy="365125"/>
          </a:xfrm>
        </p:spPr>
        <p:txBody>
          <a:bodyPr/>
          <a:lstStyle/>
          <a:p>
            <a:r>
              <a:rPr kumimoji="1" lang="en-US" altLang="ja-JP" dirty="0" smtClean="0"/>
              <a:t>K. Hara - VERTEX2010, 6-11 June, Loch Lomond, Scotland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15140" y="5643578"/>
            <a:ext cx="223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CDS: Correlated double sampling</a:t>
            </a:r>
            <a:endParaRPr kumimoji="1" lang="ja-JP" altLang="en-US" sz="1200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70312" y="6491836"/>
            <a:ext cx="7620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2789</TotalTime>
  <Words>2044</Words>
  <Application>Microsoft Office PowerPoint</Application>
  <PresentationFormat>画面に合わせる (4:3)</PresentationFormat>
  <Paragraphs>399</Paragraphs>
  <Slides>31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2" baseType="lpstr">
      <vt:lpstr>リゾート</vt:lpstr>
      <vt:lpstr>Results and Plans  of the SOIPIX Collaboration</vt:lpstr>
      <vt:lpstr>Monolithic SOI Pixel Device</vt:lpstr>
      <vt:lpstr>Multi-project wafer</vt:lpstr>
      <vt:lpstr>Coming MPW – layout plan -</vt:lpstr>
      <vt:lpstr>スライド 5</vt:lpstr>
      <vt:lpstr>SEABAS DAQ system </vt:lpstr>
      <vt:lpstr>Integration type pixel (INTPIX)</vt:lpstr>
      <vt:lpstr>Counting type pixel (CNTPIX)</vt:lpstr>
      <vt:lpstr>R&amp;D issues</vt:lpstr>
      <vt:lpstr>スライド 10</vt:lpstr>
      <vt:lpstr>スライド 11</vt:lpstr>
      <vt:lpstr>スライド 12</vt:lpstr>
      <vt:lpstr>スライド 13</vt:lpstr>
      <vt:lpstr>BPW effectiveness</vt:lpstr>
      <vt:lpstr>スライド 15</vt:lpstr>
      <vt:lpstr>Cross-talk: BPW design for pixels</vt:lpstr>
      <vt:lpstr>スライド 17</vt:lpstr>
      <vt:lpstr>Wafer thinning by DISCO-TAIKO</vt:lpstr>
      <vt:lpstr>Thinned wafer and chips</vt:lpstr>
      <vt:lpstr>Thinned INTPIX2 response</vt:lpstr>
      <vt:lpstr>Radiation Effects to NMOS (Co irradiation)</vt:lpstr>
      <vt:lpstr>Vth shifts by 70-MeV protons and 60Co</vt:lpstr>
      <vt:lpstr>3D: T-Micro</vt:lpstr>
      <vt:lpstr>3D: m-Bond Process Flow for SOIPIX</vt:lpstr>
      <vt:lpstr>Wafer Bonding by m-Bumps</vt:lpstr>
      <vt:lpstr>Bonded SOI</vt:lpstr>
      <vt:lpstr>Schematic of m-bump</vt:lpstr>
      <vt:lpstr>m-Bumps</vt:lpstr>
      <vt:lpstr>Summary</vt:lpstr>
      <vt:lpstr>Adhesive injection</vt:lpstr>
      <vt:lpstr>BPW designs for on-pixel electronics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of the SOIPIX Collaboration</dc:title>
  <cp:lastModifiedBy>hara</cp:lastModifiedBy>
  <cp:revision>58</cp:revision>
  <cp:lastPrinted>2010-06-04T02:24:23Z</cp:lastPrinted>
  <dcterms:modified xsi:type="dcterms:W3CDTF">2010-06-22T08:04:57Z</dcterms:modified>
</cp:coreProperties>
</file>