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1" r:id="rId3"/>
    <p:sldId id="279" r:id="rId4"/>
    <p:sldId id="273" r:id="rId5"/>
    <p:sldId id="257" r:id="rId6"/>
    <p:sldId id="262" r:id="rId7"/>
    <p:sldId id="272" r:id="rId8"/>
    <p:sldId id="289" r:id="rId9"/>
    <p:sldId id="281" r:id="rId10"/>
    <p:sldId id="280" r:id="rId11"/>
    <p:sldId id="285" r:id="rId12"/>
    <p:sldId id="287" r:id="rId13"/>
    <p:sldId id="290" r:id="rId14"/>
    <p:sldId id="263" r:id="rId15"/>
    <p:sldId id="282" r:id="rId16"/>
    <p:sldId id="267" r:id="rId17"/>
    <p:sldId id="268" r:id="rId18"/>
    <p:sldId id="284" r:id="rId19"/>
    <p:sldId id="258" r:id="rId20"/>
    <p:sldId id="274" r:id="rId21"/>
    <p:sldId id="275" r:id="rId22"/>
    <p:sldId id="276" r:id="rId23"/>
    <p:sldId id="277" r:id="rId24"/>
    <p:sldId id="278" r:id="rId25"/>
    <p:sldId id="269" r:id="rId26"/>
  </p:sldIdLst>
  <p:sldSz cx="9906000" cy="6858000" type="A4"/>
  <p:notesSz cx="7099300" cy="10234613"/>
  <p:defaultTextStyle>
    <a:defPPr>
      <a:defRPr lang="en-GB"/>
    </a:defPPr>
    <a:lvl1pPr algn="l" defTabSz="426935" rtl="0" fontAlgn="base">
      <a:spcBef>
        <a:spcPct val="0"/>
      </a:spcBef>
      <a:spcAft>
        <a:spcPct val="0"/>
      </a:spcAft>
      <a:defRPr kumimoji="1" sz="2300" kern="1200">
        <a:solidFill>
          <a:schemeClr val="bg1"/>
        </a:solidFill>
        <a:latin typeface="HG-MinchoL-Sun"/>
        <a:ea typeface="ＭＳ Ｐゴシック" charset="-128"/>
        <a:cs typeface="+mn-cs"/>
      </a:defRPr>
    </a:lvl1pPr>
    <a:lvl2pPr marL="408831" indent="-205170" algn="l" defTabSz="426935" rtl="0" fontAlgn="base">
      <a:spcBef>
        <a:spcPct val="0"/>
      </a:spcBef>
      <a:spcAft>
        <a:spcPct val="0"/>
      </a:spcAft>
      <a:defRPr kumimoji="1" sz="2300" kern="1200">
        <a:solidFill>
          <a:schemeClr val="bg1"/>
        </a:solidFill>
        <a:latin typeface="HG-MinchoL-Sun"/>
        <a:ea typeface="ＭＳ Ｐゴシック" charset="-128"/>
        <a:cs typeface="+mn-cs"/>
      </a:defRPr>
    </a:lvl2pPr>
    <a:lvl3pPr marL="614001" indent="-205170" algn="l" defTabSz="426935" rtl="0" fontAlgn="base">
      <a:spcBef>
        <a:spcPct val="0"/>
      </a:spcBef>
      <a:spcAft>
        <a:spcPct val="0"/>
      </a:spcAft>
      <a:defRPr kumimoji="1" sz="2300" kern="1200">
        <a:solidFill>
          <a:schemeClr val="bg1"/>
        </a:solidFill>
        <a:latin typeface="HG-MinchoL-Sun"/>
        <a:ea typeface="ＭＳ Ｐゴシック" charset="-128"/>
        <a:cs typeface="+mn-cs"/>
      </a:defRPr>
    </a:lvl3pPr>
    <a:lvl4pPr marL="819171" indent="-203662" algn="l" defTabSz="426935" rtl="0" fontAlgn="base">
      <a:spcBef>
        <a:spcPct val="0"/>
      </a:spcBef>
      <a:spcAft>
        <a:spcPct val="0"/>
      </a:spcAft>
      <a:defRPr kumimoji="1" sz="2300" kern="1200">
        <a:solidFill>
          <a:schemeClr val="bg1"/>
        </a:solidFill>
        <a:latin typeface="HG-MinchoL-Sun"/>
        <a:ea typeface="ＭＳ Ｐゴシック" charset="-128"/>
        <a:cs typeface="+mn-cs"/>
      </a:defRPr>
    </a:lvl4pPr>
    <a:lvl5pPr marL="1024341" indent="-205170" algn="l" defTabSz="426935" rtl="0" fontAlgn="base">
      <a:spcBef>
        <a:spcPct val="0"/>
      </a:spcBef>
      <a:spcAft>
        <a:spcPct val="0"/>
      </a:spcAft>
      <a:defRPr kumimoji="1" sz="2300" kern="1200">
        <a:solidFill>
          <a:schemeClr val="bg1"/>
        </a:solidFill>
        <a:latin typeface="HG-MinchoL-Sun"/>
        <a:ea typeface="ＭＳ Ｐゴシック" charset="-128"/>
        <a:cs typeface="+mn-cs"/>
      </a:defRPr>
    </a:lvl5pPr>
    <a:lvl6pPr marL="2172386" algn="l" defTabSz="868954" rtl="0" eaLnBrk="1" latinLnBrk="0" hangingPunct="1">
      <a:defRPr kumimoji="1" sz="2300" kern="1200">
        <a:solidFill>
          <a:schemeClr val="bg1"/>
        </a:solidFill>
        <a:latin typeface="HG-MinchoL-Sun"/>
        <a:ea typeface="ＭＳ Ｐゴシック" charset="-128"/>
        <a:cs typeface="+mn-cs"/>
      </a:defRPr>
    </a:lvl6pPr>
    <a:lvl7pPr marL="2606863" algn="l" defTabSz="868954" rtl="0" eaLnBrk="1" latinLnBrk="0" hangingPunct="1">
      <a:defRPr kumimoji="1" sz="2300" kern="1200">
        <a:solidFill>
          <a:schemeClr val="bg1"/>
        </a:solidFill>
        <a:latin typeface="HG-MinchoL-Sun"/>
        <a:ea typeface="ＭＳ Ｐゴシック" charset="-128"/>
        <a:cs typeface="+mn-cs"/>
      </a:defRPr>
    </a:lvl7pPr>
    <a:lvl8pPr marL="3041340" algn="l" defTabSz="868954" rtl="0" eaLnBrk="1" latinLnBrk="0" hangingPunct="1">
      <a:defRPr kumimoji="1" sz="2300" kern="1200">
        <a:solidFill>
          <a:schemeClr val="bg1"/>
        </a:solidFill>
        <a:latin typeface="HG-MinchoL-Sun"/>
        <a:ea typeface="ＭＳ Ｐゴシック" charset="-128"/>
        <a:cs typeface="+mn-cs"/>
      </a:defRPr>
    </a:lvl8pPr>
    <a:lvl9pPr marL="3475817" algn="l" defTabSz="868954" rtl="0" eaLnBrk="1" latinLnBrk="0" hangingPunct="1">
      <a:defRPr kumimoji="1" sz="2300" kern="1200">
        <a:solidFill>
          <a:schemeClr val="bg1"/>
        </a:solidFill>
        <a:latin typeface="HG-MinchoL-Sun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CC33"/>
    <a:srgbClr val="FF0000"/>
    <a:srgbClr val="FF00FF"/>
    <a:srgbClr val="006600"/>
    <a:srgbClr val="00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879" autoAdjust="0"/>
    <p:restoredTop sz="94660"/>
  </p:normalViewPr>
  <p:slideViewPr>
    <p:cSldViewPr>
      <p:cViewPr>
        <p:scale>
          <a:sx n="66" d="100"/>
          <a:sy n="66" d="100"/>
        </p:scale>
        <p:origin x="-936" y="-354"/>
      </p:cViewPr>
      <p:guideLst>
        <p:guide orient="horz" pos="1960"/>
        <p:guide pos="283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7"/>
        <p:guide pos="20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latin typeface="HG-MinchoL-Sun" pitchFamily="49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5" cy="51117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latin typeface="HG-MinchoL-Sun" pitchFamily="49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D507016-9396-4B09-969E-E77C9AABF1F4}" type="datetimeFigureOut">
              <a:rPr lang="ja-JP" altLang="en-US"/>
              <a:pPr>
                <a:defRPr/>
              </a:pPr>
              <a:t>2009/8/30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6575" cy="51117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latin typeface="HG-MinchoL-Sun" pitchFamily="49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K. Hara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latin typeface="HG-MinchoL-Sun" pitchFamily="49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7DF21D4-BC18-4256-997B-D2B7DBCA8AB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425" tIns="45712" rIns="91425" bIns="4571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kumimoji="0" lang="ja-JP" altLang="en-US">
              <a:latin typeface="HG-MinchoL-Sun" pitchFamily="49" charset="0"/>
              <a:ea typeface="ＭＳ Ｐゴシック" pitchFamily="50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982663"/>
            <a:ext cx="5111750" cy="354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98551" y="4868864"/>
            <a:ext cx="4905375" cy="392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2693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06025" indent="-271548" algn="l" defTabSz="42693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086193" indent="-217239" algn="l" defTabSz="42693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20670" indent="-217239" algn="l" defTabSz="42693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955147" indent="-217239" algn="l" defTabSz="42693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172386" algn="l" defTabSz="8689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606863" algn="l" defTabSz="8689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3041340" algn="l" defTabSz="8689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75817" algn="l" defTabSz="8689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233489" y="982664"/>
            <a:ext cx="4632325" cy="3543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5" tIns="45712" rIns="91425" bIns="4571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982663"/>
            <a:ext cx="5111750" cy="35401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33489" y="982664"/>
            <a:ext cx="4632325" cy="3543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5" tIns="45712" rIns="91425" bIns="4571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33489" y="982664"/>
            <a:ext cx="4632325" cy="3543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5" tIns="45712" rIns="91425" bIns="4571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33489" y="982664"/>
            <a:ext cx="4632325" cy="3543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5" tIns="45712" rIns="91425" bIns="4571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233489" y="982664"/>
            <a:ext cx="4632325" cy="3543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5" tIns="45712" rIns="91425" bIns="4571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233489" y="982664"/>
            <a:ext cx="4632325" cy="3543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5" tIns="45712" rIns="91425" bIns="4571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982663"/>
            <a:ext cx="5113337" cy="3541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233489" y="982664"/>
            <a:ext cx="4632325" cy="3543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5" tIns="45712" rIns="91425" bIns="4571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982663"/>
            <a:ext cx="5111750" cy="35401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233489" y="982664"/>
            <a:ext cx="4632325" cy="3543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5" tIns="45712" rIns="91425" bIns="4571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982663"/>
            <a:ext cx="5111750" cy="35401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3738" y="290513"/>
            <a:ext cx="5054600" cy="3500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3075" y="4132263"/>
            <a:ext cx="5500688" cy="3795712"/>
          </a:xfrm>
          <a:noFill/>
          <a:ln/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982663"/>
            <a:ext cx="5111750" cy="35401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982663"/>
            <a:ext cx="5111750" cy="35401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982663"/>
            <a:ext cx="5111750" cy="35401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982663"/>
            <a:ext cx="5111750" cy="35401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982663"/>
            <a:ext cx="5113337" cy="3541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982663"/>
            <a:ext cx="5111750" cy="35401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982663"/>
            <a:ext cx="5111750" cy="35401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233489" y="982664"/>
            <a:ext cx="4632325" cy="3543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5" tIns="45712" rIns="91425" bIns="4571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233489" y="982664"/>
            <a:ext cx="4632325" cy="3543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5" tIns="45712" rIns="91425" bIns="4571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982663"/>
            <a:ext cx="5111750" cy="35401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982663"/>
            <a:ext cx="5113337" cy="3541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8551" y="4868864"/>
            <a:ext cx="4906963" cy="3929062"/>
          </a:xfrm>
          <a:noFill/>
          <a:ln/>
        </p:spPr>
        <p:txBody>
          <a:bodyPr wrap="none" lIns="86827" tIns="43412" rIns="86827" bIns="43412" anchor="ctr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982663"/>
            <a:ext cx="5111750" cy="354012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560" y="2129984"/>
            <a:ext cx="8420880" cy="1470394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6681" y="3885528"/>
            <a:ext cx="69342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34477" indent="0" algn="ctr">
              <a:buNone/>
              <a:defRPr/>
            </a:lvl2pPr>
            <a:lvl3pPr marL="868954" indent="0" algn="ctr">
              <a:buNone/>
              <a:defRPr/>
            </a:lvl3pPr>
            <a:lvl4pPr marL="1303431" indent="0" algn="ctr">
              <a:buNone/>
              <a:defRPr/>
            </a:lvl4pPr>
            <a:lvl5pPr marL="1737909" indent="0" algn="ctr">
              <a:buNone/>
              <a:defRPr/>
            </a:lvl5pPr>
            <a:lvl6pPr marL="2172386" indent="0" algn="ctr">
              <a:buNone/>
              <a:defRPr/>
            </a:lvl6pPr>
            <a:lvl7pPr marL="2606863" indent="0" algn="ctr">
              <a:buNone/>
              <a:defRPr/>
            </a:lvl7pPr>
            <a:lvl8pPr marL="3041340" indent="0" algn="ctr">
              <a:buNone/>
              <a:defRPr/>
            </a:lvl8pPr>
            <a:lvl9pPr marL="3475817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71480" y="504053"/>
            <a:ext cx="2113800" cy="5720281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28521" y="504053"/>
            <a:ext cx="6193200" cy="5720281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8521" y="504053"/>
            <a:ext cx="8456760" cy="114204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350964"/>
            <a:ext cx="437515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350964"/>
            <a:ext cx="437515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18600" y="6636217"/>
            <a:ext cx="4179240" cy="364359"/>
          </a:xfrm>
          <a:prstGeom prst="rect">
            <a:avLst/>
          </a:prstGeom>
        </p:spPr>
        <p:txBody>
          <a:bodyPr lIns="95785" tIns="47892" rIns="95785" bIns="47892"/>
          <a:lstStyle>
            <a:lvl1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kumimoji="0">
                <a:latin typeface="HG-MinchoL-Sun" pitchFamily="49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GB" smtClean="0"/>
              <a:t>K. Hara, Hiroshima STD7  Aug.29-Sep.1, 2009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94080" y="6518125"/>
            <a:ext cx="2311920" cy="365798"/>
          </a:xfrm>
          <a:prstGeom prst="rect">
            <a:avLst/>
          </a:prstGeom>
        </p:spPr>
        <p:txBody>
          <a:bodyPr lIns="95785" tIns="47892" rIns="95785" bIns="47892"/>
          <a:lstStyle>
            <a:lvl1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kumimoji="0">
                <a:latin typeface="HG-MinchoL-Sun" pitchFamily="49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7C3BABF-AD02-48A7-B371-601EBA086E19}" type="slidenum">
              <a:rPr lang="en-GB"/>
              <a:pPr>
                <a:defRPr/>
              </a:pPr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3120" y="4406863"/>
            <a:ext cx="8419320" cy="136238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3120" y="2906225"/>
            <a:ext cx="8419320" cy="1500638"/>
          </a:xfrm>
        </p:spPr>
        <p:txBody>
          <a:bodyPr anchor="b"/>
          <a:lstStyle>
            <a:lvl1pPr marL="0" indent="0">
              <a:buNone/>
              <a:defRPr sz="1900"/>
            </a:lvl1pPr>
            <a:lvl2pPr marL="434477" indent="0">
              <a:buNone/>
              <a:defRPr sz="1700"/>
            </a:lvl2pPr>
            <a:lvl3pPr marL="868954" indent="0">
              <a:buNone/>
              <a:defRPr sz="1500"/>
            </a:lvl3pPr>
            <a:lvl4pPr marL="1303431" indent="0">
              <a:buNone/>
              <a:defRPr sz="1300"/>
            </a:lvl4pPr>
            <a:lvl5pPr marL="1737909" indent="0">
              <a:buNone/>
              <a:defRPr sz="1300"/>
            </a:lvl5pPr>
            <a:lvl6pPr marL="2172386" indent="0">
              <a:buNone/>
              <a:defRPr sz="1300"/>
            </a:lvl6pPr>
            <a:lvl7pPr marL="2606863" indent="0">
              <a:buNone/>
              <a:defRPr sz="1300"/>
            </a:lvl7pPr>
            <a:lvl8pPr marL="3041340" indent="0">
              <a:buNone/>
              <a:defRPr sz="1300"/>
            </a:lvl8pPr>
            <a:lvl9pPr marL="3475817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28521" y="1906761"/>
            <a:ext cx="4152720" cy="43175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1000" y="1906761"/>
            <a:ext cx="4154280" cy="43175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081" y="275070"/>
            <a:ext cx="89154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6080" y="1535201"/>
            <a:ext cx="437580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477" indent="0">
              <a:buNone/>
              <a:defRPr sz="1900" b="1"/>
            </a:lvl2pPr>
            <a:lvl3pPr marL="868954" indent="0">
              <a:buNone/>
              <a:defRPr sz="1700" b="1"/>
            </a:lvl3pPr>
            <a:lvl4pPr marL="1303431" indent="0">
              <a:buNone/>
              <a:defRPr sz="1500" b="1"/>
            </a:lvl4pPr>
            <a:lvl5pPr marL="1737909" indent="0">
              <a:buNone/>
              <a:defRPr sz="1500" b="1"/>
            </a:lvl5pPr>
            <a:lvl6pPr marL="2172386" indent="0">
              <a:buNone/>
              <a:defRPr sz="1500" b="1"/>
            </a:lvl6pPr>
            <a:lvl7pPr marL="2606863" indent="0">
              <a:buNone/>
              <a:defRPr sz="1500" b="1"/>
            </a:lvl7pPr>
            <a:lvl8pPr marL="3041340" indent="0">
              <a:buNone/>
              <a:defRPr sz="1500" b="1"/>
            </a:lvl8pPr>
            <a:lvl9pPr marL="3475817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6080" y="2174628"/>
            <a:ext cx="437580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561" y="1535201"/>
            <a:ext cx="43789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477" indent="0">
              <a:buNone/>
              <a:defRPr sz="1900" b="1"/>
            </a:lvl2pPr>
            <a:lvl3pPr marL="868954" indent="0">
              <a:buNone/>
              <a:defRPr sz="1700" b="1"/>
            </a:lvl3pPr>
            <a:lvl4pPr marL="1303431" indent="0">
              <a:buNone/>
              <a:defRPr sz="1500" b="1"/>
            </a:lvl4pPr>
            <a:lvl5pPr marL="1737909" indent="0">
              <a:buNone/>
              <a:defRPr sz="1500" b="1"/>
            </a:lvl5pPr>
            <a:lvl6pPr marL="2172386" indent="0">
              <a:buNone/>
              <a:defRPr sz="1500" b="1"/>
            </a:lvl6pPr>
            <a:lvl7pPr marL="2606863" indent="0">
              <a:buNone/>
              <a:defRPr sz="1500" b="1"/>
            </a:lvl7pPr>
            <a:lvl8pPr marL="3041340" indent="0">
              <a:buNone/>
              <a:defRPr sz="1500" b="1"/>
            </a:lvl8pPr>
            <a:lvl9pPr marL="3475817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561" y="2174628"/>
            <a:ext cx="43789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080" y="273629"/>
            <a:ext cx="3258840" cy="116076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81" y="273629"/>
            <a:ext cx="5538000" cy="585277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6080" y="1434391"/>
            <a:ext cx="325884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34477" indent="0">
              <a:buNone/>
              <a:defRPr sz="1100"/>
            </a:lvl2pPr>
            <a:lvl3pPr marL="868954" indent="0">
              <a:buNone/>
              <a:defRPr sz="1000"/>
            </a:lvl3pPr>
            <a:lvl4pPr marL="1303431" indent="0">
              <a:buNone/>
              <a:defRPr sz="900"/>
            </a:lvl4pPr>
            <a:lvl5pPr marL="1737909" indent="0">
              <a:buNone/>
              <a:defRPr sz="900"/>
            </a:lvl5pPr>
            <a:lvl6pPr marL="2172386" indent="0">
              <a:buNone/>
              <a:defRPr sz="900"/>
            </a:lvl6pPr>
            <a:lvl7pPr marL="2606863" indent="0">
              <a:buNone/>
              <a:defRPr sz="900"/>
            </a:lvl7pPr>
            <a:lvl8pPr marL="3041340" indent="0">
              <a:buNone/>
              <a:defRPr sz="900"/>
            </a:lvl8pPr>
            <a:lvl9pPr marL="3475817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2201" y="4800025"/>
            <a:ext cx="594360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2201" y="612065"/>
            <a:ext cx="5943600" cy="4115952"/>
          </a:xfrm>
        </p:spPr>
        <p:txBody>
          <a:bodyPr/>
          <a:lstStyle>
            <a:lvl1pPr marL="0" indent="0">
              <a:buNone/>
              <a:defRPr sz="3000"/>
            </a:lvl1pPr>
            <a:lvl2pPr marL="434477" indent="0">
              <a:buNone/>
              <a:defRPr sz="2700"/>
            </a:lvl2pPr>
            <a:lvl3pPr marL="868954" indent="0">
              <a:buNone/>
              <a:defRPr sz="2300"/>
            </a:lvl3pPr>
            <a:lvl4pPr marL="1303431" indent="0">
              <a:buNone/>
              <a:defRPr sz="1900"/>
            </a:lvl4pPr>
            <a:lvl5pPr marL="1737909" indent="0">
              <a:buNone/>
              <a:defRPr sz="1900"/>
            </a:lvl5pPr>
            <a:lvl6pPr marL="2172386" indent="0">
              <a:buNone/>
              <a:defRPr sz="1900"/>
            </a:lvl6pPr>
            <a:lvl7pPr marL="2606863" indent="0">
              <a:buNone/>
              <a:defRPr sz="1900"/>
            </a:lvl7pPr>
            <a:lvl8pPr marL="3041340" indent="0">
              <a:buNone/>
              <a:defRPr sz="1900"/>
            </a:lvl8pPr>
            <a:lvl9pPr marL="3475817" indent="0">
              <a:buNone/>
              <a:defRPr sz="19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2201" y="5367444"/>
            <a:ext cx="59436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4477" indent="0">
              <a:buNone/>
              <a:defRPr sz="1100"/>
            </a:lvl2pPr>
            <a:lvl3pPr marL="868954" indent="0">
              <a:buNone/>
              <a:defRPr sz="1000"/>
            </a:lvl3pPr>
            <a:lvl4pPr marL="1303431" indent="0">
              <a:buNone/>
              <a:defRPr sz="900"/>
            </a:lvl4pPr>
            <a:lvl5pPr marL="1737909" indent="0">
              <a:buNone/>
              <a:defRPr sz="900"/>
            </a:lvl5pPr>
            <a:lvl6pPr marL="2172386" indent="0">
              <a:buNone/>
              <a:defRPr sz="900"/>
            </a:lvl6pPr>
            <a:lvl7pPr marL="2606863" indent="0">
              <a:buNone/>
              <a:defRPr sz="900"/>
            </a:lvl7pPr>
            <a:lvl8pPr marL="3041340" indent="0">
              <a:buNone/>
              <a:defRPr sz="900"/>
            </a:lvl8pPr>
            <a:lvl9pPr marL="3475817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397801" y="1718101"/>
            <a:ext cx="9506640" cy="5139899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86895" tIns="43448" rIns="86895" bIns="43448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kumimoji="0" lang="ja-JP" altLang="en-US">
              <a:latin typeface="HG-MinchoL-Sun" pitchFamily="49" charset="0"/>
              <a:ea typeface="ＭＳ Ｐゴシック" pitchFamily="50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8521" y="504053"/>
            <a:ext cx="845676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521" y="1906761"/>
            <a:ext cx="8456760" cy="4317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" y="0"/>
            <a:ext cx="179400" cy="833848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895" tIns="43448" rIns="86895" bIns="43448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kumimoji="0" lang="ja-JP" altLang="en-US">
              <a:latin typeface="HG-MinchoL-Sun" pitchFamily="49" charset="0"/>
              <a:ea typeface="ＭＳ Ｐゴシック" pitchFamily="50" charset="-128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" y="2160227"/>
            <a:ext cx="179400" cy="833848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895" tIns="43448" rIns="86895" bIns="43448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kumimoji="0" lang="ja-JP" altLang="en-US">
              <a:latin typeface="HG-MinchoL-Sun" pitchFamily="49" charset="0"/>
              <a:ea typeface="ＭＳ Ｐゴシック" pitchFamily="50" charset="-128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1" y="1059952"/>
            <a:ext cx="179400" cy="833848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895" tIns="43448" rIns="86895" bIns="43448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kumimoji="0" lang="ja-JP" altLang="en-US">
              <a:latin typeface="HG-MinchoL-Sun" pitchFamily="49" charset="0"/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2" r:id="rId13"/>
  </p:sldLayoutIdLst>
  <p:hf sldNum="0" hdr="0" dt="0"/>
  <p:txStyles>
    <p:titleStyle>
      <a:lvl1pPr algn="ctr" defTabSz="426935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defTabSz="426935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G-MinchoL-Sun" pitchFamily="49" charset="0"/>
          <a:ea typeface="ＭＳ Ｐゴシック" pitchFamily="50" charset="-128"/>
        </a:defRPr>
      </a:lvl2pPr>
      <a:lvl3pPr algn="ctr" defTabSz="426935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G-MinchoL-Sun" pitchFamily="49" charset="0"/>
          <a:ea typeface="ＭＳ Ｐゴシック" pitchFamily="50" charset="-128"/>
        </a:defRPr>
      </a:lvl3pPr>
      <a:lvl4pPr algn="ctr" defTabSz="426935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G-MinchoL-Sun" pitchFamily="49" charset="0"/>
          <a:ea typeface="ＭＳ Ｐゴシック" pitchFamily="50" charset="-128"/>
        </a:defRPr>
      </a:lvl4pPr>
      <a:lvl5pPr algn="ctr" defTabSz="426935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G-MinchoL-Sun" pitchFamily="49" charset="0"/>
          <a:ea typeface="ＭＳ Ｐゴシック" pitchFamily="50" charset="-128"/>
        </a:defRPr>
      </a:lvl5pPr>
      <a:lvl6pPr marL="434477" algn="ctr" defTabSz="426935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G-MinchoL-Sun" pitchFamily="49" charset="0"/>
          <a:ea typeface="ＭＳ Ｐゴシック" pitchFamily="50" charset="-128"/>
        </a:defRPr>
      </a:lvl6pPr>
      <a:lvl7pPr marL="868954" algn="ctr" defTabSz="426935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G-MinchoL-Sun" pitchFamily="49" charset="0"/>
          <a:ea typeface="ＭＳ Ｐゴシック" pitchFamily="50" charset="-128"/>
        </a:defRPr>
      </a:lvl7pPr>
      <a:lvl8pPr marL="1303431" algn="ctr" defTabSz="426935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G-MinchoL-Sun" pitchFamily="49" charset="0"/>
          <a:ea typeface="ＭＳ Ｐゴシック" pitchFamily="50" charset="-128"/>
        </a:defRPr>
      </a:lvl8pPr>
      <a:lvl9pPr marL="1737909" algn="ctr" defTabSz="426935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G-MinchoL-Sun" pitchFamily="49" charset="0"/>
          <a:ea typeface="ＭＳ Ｐゴシック" pitchFamily="50" charset="-128"/>
        </a:defRPr>
      </a:lvl9pPr>
    </p:titleStyle>
    <p:bodyStyle>
      <a:lvl1pPr marL="408831" indent="-307755" algn="l" defTabSz="426935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E594D"/>
        </a:buClr>
        <a:buSzPct val="45000"/>
        <a:buFont typeface="Wingdings" pitchFamily="2" charset="2"/>
        <a:buChar char="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19171" indent="-271548" algn="l" defTabSz="426935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700">
          <a:solidFill>
            <a:srgbClr val="000000"/>
          </a:solidFill>
          <a:latin typeface="+mn-lt"/>
          <a:ea typeface="+mn-ea"/>
        </a:defRPr>
      </a:lvl2pPr>
      <a:lvl3pPr marL="1229510" indent="-205170" algn="l" defTabSz="426935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300">
          <a:solidFill>
            <a:srgbClr val="000000"/>
          </a:solidFill>
          <a:latin typeface="+mn-lt"/>
          <a:ea typeface="+mn-ea"/>
        </a:defRPr>
      </a:lvl3pPr>
      <a:lvl4pPr marL="1639850" indent="-203662" algn="l" defTabSz="426935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1900">
          <a:solidFill>
            <a:srgbClr val="000000"/>
          </a:solidFill>
          <a:latin typeface="+mn-lt"/>
          <a:ea typeface="+mn-ea"/>
        </a:defRPr>
      </a:lvl4pPr>
      <a:lvl5pPr marL="2050190" indent="-205170" algn="l" defTabSz="426935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1900">
          <a:solidFill>
            <a:srgbClr val="000000"/>
          </a:solidFill>
          <a:latin typeface="+mn-lt"/>
          <a:ea typeface="+mn-ea"/>
        </a:defRPr>
      </a:lvl5pPr>
      <a:lvl6pPr marL="2484667" indent="-205170" algn="l" defTabSz="426935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1900">
          <a:solidFill>
            <a:srgbClr val="000000"/>
          </a:solidFill>
          <a:latin typeface="+mn-lt"/>
          <a:ea typeface="+mn-ea"/>
        </a:defRPr>
      </a:lvl6pPr>
      <a:lvl7pPr marL="2919144" indent="-205170" algn="l" defTabSz="426935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1900">
          <a:solidFill>
            <a:srgbClr val="000000"/>
          </a:solidFill>
          <a:latin typeface="+mn-lt"/>
          <a:ea typeface="+mn-ea"/>
        </a:defRPr>
      </a:lvl7pPr>
      <a:lvl8pPr marL="3353621" indent="-205170" algn="l" defTabSz="426935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1900">
          <a:solidFill>
            <a:srgbClr val="000000"/>
          </a:solidFill>
          <a:latin typeface="+mn-lt"/>
          <a:ea typeface="+mn-ea"/>
        </a:defRPr>
      </a:lvl8pPr>
      <a:lvl9pPr marL="3788098" indent="-205170" algn="l" defTabSz="426935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6895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477" algn="l" defTabSz="86895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954" algn="l" defTabSz="86895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431" algn="l" defTabSz="86895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909" algn="l" defTabSz="86895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2386" algn="l" defTabSz="86895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863" algn="l" defTabSz="86895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1340" algn="l" defTabSz="86895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5817" algn="l" defTabSz="86895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8520" y="504053"/>
            <a:ext cx="8459880" cy="3054561"/>
          </a:xfrm>
        </p:spPr>
        <p:txBody>
          <a:bodyPr/>
          <a:lstStyle/>
          <a:p>
            <a:pPr marL="203662" indent="-203662" eaLnBrk="1">
              <a:lnSpc>
                <a:spcPct val="80000"/>
              </a:lnSpc>
              <a:tabLst>
                <a:tab pos="203662" algn="l"/>
                <a:tab pos="885549" algn="l"/>
                <a:tab pos="1568945" algn="l"/>
                <a:tab pos="2252342" algn="l"/>
                <a:tab pos="2935738" algn="l"/>
                <a:tab pos="3619135" algn="l"/>
                <a:tab pos="4302531" algn="l"/>
                <a:tab pos="4985928" algn="l"/>
                <a:tab pos="5669323" algn="l"/>
                <a:tab pos="6352720" algn="l"/>
                <a:tab pos="7036116" algn="l"/>
                <a:tab pos="7719513" algn="l"/>
                <a:tab pos="8402909" algn="l"/>
                <a:tab pos="9086306" algn="l"/>
                <a:tab pos="9769702" algn="l"/>
                <a:tab pos="10453099" algn="l"/>
              </a:tabLst>
              <a:defRPr/>
            </a:pPr>
            <a:r>
              <a:rPr lang="en-US" dirty="0" smtClean="0">
                <a:latin typeface="Arial Black" pitchFamily="34" charset="0"/>
                <a:ea typeface="Arial Unicode MS" pitchFamily="50" charset="-128"/>
                <a:cs typeface="Arial Unicode MS" pitchFamily="50" charset="-128"/>
              </a:rPr>
              <a:t>Testing of bulk radiation damage of n-in-p silicon sensor for very high radiation environment </a:t>
            </a:r>
            <a:endParaRPr lang="en-GB" altLang="ja-JP" dirty="0">
              <a:latin typeface="Arial Black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36480" y="3947455"/>
            <a:ext cx="8773440" cy="2616754"/>
          </a:xfrm>
        </p:spPr>
        <p:txBody>
          <a:bodyPr anchor="ctr"/>
          <a:lstStyle/>
          <a:p>
            <a:pPr marL="0" indent="0" algn="ctr" eaLnBrk="1">
              <a:lnSpc>
                <a:spcPct val="105000"/>
              </a:lnSpc>
              <a:buClr>
                <a:srgbClr val="000000"/>
              </a:buClr>
              <a:buNone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endParaRPr lang="ja-JP" altLang="en-GB" sz="2300" dirty="0">
              <a:latin typeface="Arial" charset="0"/>
            </a:endParaRPr>
          </a:p>
          <a:p>
            <a:pPr marL="0" indent="0" algn="ctr" eaLnBrk="1">
              <a:lnSpc>
                <a:spcPct val="105000"/>
              </a:lnSpc>
              <a:buClr>
                <a:srgbClr val="000000"/>
              </a:buClr>
              <a:buNone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lang="en-GB" altLang="ja-JP" sz="23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K. Hara (U. Tsukuba)</a:t>
            </a:r>
            <a:r>
              <a:rPr lang="en-GB" altLang="ja-JP" sz="23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‏</a:t>
            </a:r>
          </a:p>
          <a:p>
            <a:pPr marL="0" indent="0" algn="ctr" eaLnBrk="1">
              <a:lnSpc>
                <a:spcPct val="105000"/>
              </a:lnSpc>
              <a:buClr>
                <a:srgbClr val="000000"/>
              </a:buClr>
              <a:buNone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endParaRPr lang="en-GB" altLang="ja-JP" sz="2300" dirty="0">
              <a:latin typeface="Arial" charset="0"/>
            </a:endParaRPr>
          </a:p>
          <a:p>
            <a:pPr marL="0" indent="0" algn="ctr" eaLnBrk="1">
              <a:lnSpc>
                <a:spcPct val="105000"/>
              </a:lnSpc>
              <a:buClr>
                <a:srgbClr val="000000"/>
              </a:buClr>
              <a:buNone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lang="en-GB" altLang="ja-JP" sz="23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On behalf of </a:t>
            </a:r>
            <a:r>
              <a:rPr lang="en-US" altLang="ja-JP" sz="23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ATLAS R&amp;D group: </a:t>
            </a:r>
          </a:p>
          <a:p>
            <a:pPr marL="0" indent="0" algn="ctr" eaLnBrk="1">
              <a:lnSpc>
                <a:spcPct val="105000"/>
              </a:lnSpc>
              <a:buClr>
                <a:srgbClr val="000000"/>
              </a:buClr>
              <a:buNone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lang="en-US" altLang="ja-JP" sz="23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"</a:t>
            </a:r>
            <a:r>
              <a:rPr lang="en-US" altLang="ja-JP" sz="23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ＭＳ 明朝" pitchFamily="17" charset="-128"/>
              </a:rPr>
              <a:t>Development of non-inverting silicon strip detectors for the ATLAS ID upgrade”</a:t>
            </a:r>
            <a:endParaRPr lang="en-GB" altLang="ja-JP" sz="23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auto">
          <a:xfrm>
            <a:off x="109166" y="1218364"/>
            <a:ext cx="9796834" cy="42772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895" tIns="43448" rIns="86895" bIns="43448" numCol="1" rtlCol="0" anchor="t" anchorCtr="0" compatLnSpc="1">
            <a:prstTxWarp prst="textNoShape">
              <a:avLst/>
            </a:prstTxWarp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</a:pPr>
            <a:endParaRPr kumimoji="0" lang="ja-JP" altLang="en-US" dirty="0" smtClean="0">
              <a:latin typeface="HG-MinchoL-Sun" pitchFamily="49" charset="0"/>
              <a:ea typeface="ＭＳ Ｐゴシック" pitchFamily="50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49600" y="123853"/>
            <a:ext cx="8985600" cy="7546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3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CC: </a:t>
            </a:r>
            <a:r>
              <a:rPr kumimoji="0" lang="en-GB" sz="3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proton irradiated samples</a:t>
            </a:r>
            <a:endParaRPr kumimoji="0" lang="en-US" altLang="ja-JP" sz="34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1000" y="1419975"/>
            <a:ext cx="5265000" cy="71287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1900" dirty="0" smtClean="0">
                <a:latin typeface="Arial Black" pitchFamily="34" charset="0"/>
              </a:rPr>
              <a:t>1.3×10</a:t>
            </a:r>
            <a:r>
              <a:rPr lang="en-US" altLang="ja-JP" sz="1900" baseline="30000" dirty="0" smtClean="0">
                <a:latin typeface="Arial Black" pitchFamily="34" charset="0"/>
              </a:rPr>
              <a:t>15</a:t>
            </a:r>
            <a:r>
              <a:rPr lang="en-US" altLang="ja-JP" sz="1900" dirty="0" smtClean="0">
                <a:latin typeface="Arial Black" pitchFamily="34" charset="0"/>
              </a:rPr>
              <a:t> </a:t>
            </a:r>
            <a:r>
              <a:rPr lang="en-US" altLang="ja-JP" sz="1900" dirty="0" err="1" smtClean="0">
                <a:latin typeface="Arial Black" pitchFamily="34" charset="0"/>
              </a:rPr>
              <a:t>n</a:t>
            </a:r>
            <a:r>
              <a:rPr lang="en-US" altLang="ja-JP" sz="1900" baseline="-25000" dirty="0" err="1" smtClean="0">
                <a:latin typeface="Arial Black" pitchFamily="34" charset="0"/>
              </a:rPr>
              <a:t>eq</a:t>
            </a:r>
            <a:r>
              <a:rPr lang="en-US" altLang="ja-JP" sz="1900" dirty="0" smtClean="0">
                <a:latin typeface="Arial Black" pitchFamily="34" charset="0"/>
              </a:rPr>
              <a:t> cm</a:t>
            </a:r>
            <a:r>
              <a:rPr lang="en-US" altLang="ja-JP" sz="1900" baseline="30000" dirty="0" smtClean="0">
                <a:latin typeface="Arial Black" pitchFamily="34" charset="0"/>
              </a:rPr>
              <a:t>-2</a:t>
            </a:r>
            <a:r>
              <a:rPr lang="en-US" altLang="ja-JP" sz="1900" dirty="0" smtClean="0">
                <a:latin typeface="Arial Black" pitchFamily="34" charset="0"/>
              </a:rPr>
              <a:t> </a:t>
            </a:r>
            <a:br>
              <a:rPr lang="en-US" altLang="ja-JP" sz="1900" dirty="0" smtClean="0">
                <a:latin typeface="Arial Black" pitchFamily="34" charset="0"/>
              </a:rPr>
            </a:br>
            <a:r>
              <a:rPr lang="en-US" altLang="ja-JP" sz="1900" dirty="0" smtClean="0">
                <a:latin typeface="Arial Black" pitchFamily="34" charset="0"/>
              </a:rPr>
              <a:t>70 MeV Proton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" y="1355168"/>
            <a:ext cx="5265000" cy="712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US" altLang="ja-JP" sz="19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6.0×10</a:t>
            </a:r>
            <a:r>
              <a:rPr kumimoji="0" lang="en-US" altLang="ja-JP" sz="1900" b="1" kern="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14</a:t>
            </a:r>
            <a:r>
              <a:rPr kumimoji="0" lang="en-US" altLang="ja-JP" sz="19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altLang="ja-JP" sz="19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n</a:t>
            </a:r>
            <a:r>
              <a:rPr kumimoji="0" lang="en-US" altLang="ja-JP" sz="1900" b="1" kern="0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eq</a:t>
            </a:r>
            <a:r>
              <a:rPr kumimoji="0" lang="en-US" altLang="ja-JP" sz="19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 cm</a:t>
            </a:r>
            <a:r>
              <a:rPr kumimoji="0" lang="en-US" altLang="ja-JP" sz="1900" b="1" kern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-2</a:t>
            </a:r>
            <a:r>
              <a:rPr kumimoji="0" lang="en-US" altLang="ja-JP" sz="19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en-US" altLang="ja-JP" sz="19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kumimoji="0" lang="en-US" altLang="ja-JP" sz="19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70 MeV Proton</a:t>
            </a:r>
          </a:p>
        </p:txBody>
      </p:sp>
      <p:pic>
        <p:nvPicPr>
          <p:cNvPr id="28677" name="Picture 4" descr="C:\Documents and Settings\affolder.livad\Desktop\micron-hpk comparisons\with annealing on 70 MeV\13e14protons-hpk-cor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90484"/>
            <a:ext cx="4953000" cy="33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Content Placeholder 4"/>
          <p:cNvSpPr>
            <a:spLocks noGrp="1"/>
          </p:cNvSpPr>
          <p:nvPr>
            <p:ph sz="half" idx="1"/>
          </p:nvPr>
        </p:nvSpPr>
        <p:spPr>
          <a:xfrm>
            <a:off x="3478789" y="5632447"/>
            <a:ext cx="5865606" cy="1101715"/>
          </a:xfrm>
        </p:spPr>
        <p:txBody>
          <a:bodyPr/>
          <a:lstStyle/>
          <a:p>
            <a:pPr lvl="2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GB" altLang="ja-JP" sz="1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Similar reduction in CC for protons</a:t>
            </a:r>
            <a:r>
              <a:rPr lang="ja-JP" altLang="en-US" sz="1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＠</a:t>
            </a:r>
            <a:r>
              <a:rPr lang="en-US" altLang="ja-JP" sz="1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500V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GB" altLang="ja-JP" sz="1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(10~12ke</a:t>
            </a:r>
            <a:r>
              <a:rPr lang="en-GB" altLang="ja-JP" sz="19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</a:t>
            </a:r>
            <a:r>
              <a:rPr lang="en-GB" altLang="ja-JP" sz="1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for neutrons at 1x10</a:t>
            </a:r>
            <a:r>
              <a:rPr lang="en-GB" altLang="ja-JP" sz="19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15 </a:t>
            </a:r>
            <a:r>
              <a:rPr lang="en-GB" altLang="ja-JP" sz="1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cm</a:t>
            </a:r>
            <a:r>
              <a:rPr lang="en-GB" altLang="ja-JP" sz="19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</a:t>
            </a:r>
            <a:r>
              <a:rPr lang="en-GB" altLang="ja-JP" sz="1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</a:p>
          <a:p>
            <a:pPr lvl="1" eaLnBrk="1" hangingPunct="1"/>
            <a:endParaRPr lang="en-GB" altLang="ja-JP" sz="19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lvl="1" eaLnBrk="1" hangingPunct="1">
              <a:buFontTx/>
              <a:buNone/>
            </a:pPr>
            <a:endParaRPr lang="en-GB" altLang="ja-JP" sz="19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8679" name="テキスト ボックス 7"/>
          <p:cNvSpPr txBox="1">
            <a:spLocks noChangeArrowheads="1"/>
          </p:cNvSpPr>
          <p:nvPr/>
        </p:nvSpPr>
        <p:spPr bwMode="auto">
          <a:xfrm>
            <a:off x="9165000" y="6482121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0D23D01E-2FC0-47FD-AC84-60E44D2EC40D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10</a:t>
            </a:fld>
            <a:endParaRPr lang="en-US" altLang="ja-JP" sz="1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514603" y="4401108"/>
            <a:ext cx="417456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6895" tIns="43448" rIns="86895" bIns="43448"/>
          <a:lstStyle/>
          <a:p>
            <a:endParaRPr lang="ja-JP" alt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690819" y="4336301"/>
            <a:ext cx="1959630" cy="3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pPr defTabSz="868954"/>
            <a:r>
              <a:rPr lang="en-US" altLang="ja-JP" sz="1900" dirty="0" smtClean="0">
                <a:solidFill>
                  <a:srgbClr val="FF0000"/>
                </a:solidFill>
                <a:latin typeface="Arial" charset="0"/>
              </a:rPr>
              <a:t>S/N=10 for short</a:t>
            </a:r>
            <a:endParaRPr lang="en-US" altLang="ja-JP" sz="19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下矢印 13"/>
          <p:cNvSpPr/>
          <p:nvPr/>
        </p:nvSpPr>
        <p:spPr bwMode="auto">
          <a:xfrm rot="10800000">
            <a:off x="7339816" y="4401108"/>
            <a:ext cx="280802" cy="453651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895" tIns="43448" rIns="86895" bIns="43448" numCol="1" rtlCol="0" anchor="t" anchorCtr="0" compatLnSpc="1">
            <a:prstTxWarp prst="textNoShape">
              <a:avLst/>
            </a:prstTxWarp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</a:pPr>
            <a:endParaRPr kumimoji="0" lang="ja-JP" altLang="en-US" dirty="0" smtClean="0">
              <a:latin typeface="HG-MinchoL-Sun" pitchFamily="49" charset="0"/>
              <a:ea typeface="ＭＳ Ｐゴシック" pitchFamily="50" charset="-128"/>
            </a:endParaRPr>
          </a:p>
        </p:txBody>
      </p:sp>
      <p:pic>
        <p:nvPicPr>
          <p:cNvPr id="1026" name="Picture 3" descr="C:\Documents and Settings\affolder.livad\Desktop\micron-hpk comparisons\with annealing on 70 MeV\6e14protons-hpk-cor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97662"/>
            <a:ext cx="5021750" cy="33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00569" y="4012265"/>
            <a:ext cx="417456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6895" tIns="43448" rIns="86895" bIns="43448"/>
          <a:lstStyle/>
          <a:p>
            <a:endParaRPr lang="ja-JP" alt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06584" y="3688228"/>
            <a:ext cx="1879480" cy="3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pPr defTabSz="868954"/>
            <a:r>
              <a:rPr lang="en-US" altLang="ja-JP" sz="1900" dirty="0" smtClean="0">
                <a:solidFill>
                  <a:srgbClr val="FF0000"/>
                </a:solidFill>
                <a:latin typeface="Arial" charset="0"/>
              </a:rPr>
              <a:t>S/N=10 for long</a:t>
            </a:r>
            <a:endParaRPr lang="en-US" altLang="ja-JP" sz="19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下矢印 16"/>
          <p:cNvSpPr/>
          <p:nvPr/>
        </p:nvSpPr>
        <p:spPr bwMode="auto">
          <a:xfrm rot="10800000">
            <a:off x="2425782" y="4012265"/>
            <a:ext cx="280802" cy="453651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895" tIns="43448" rIns="86895" bIns="43448" numCol="1" rtlCol="0" anchor="t" anchorCtr="0" compatLnSpc="1">
            <a:prstTxWarp prst="textNoShape">
              <a:avLst/>
            </a:prstTxWarp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</a:pPr>
            <a:endParaRPr kumimoji="0" lang="ja-JP" altLang="en-US" dirty="0" smtClean="0">
              <a:latin typeface="HG-MinchoL-Sun" pitchFamily="49" charset="0"/>
              <a:ea typeface="ＭＳ Ｐゴシック" pitchFamily="50" charset="-128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716738" y="6371197"/>
            <a:ext cx="3801480" cy="3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pPr defTabSz="868954"/>
            <a:r>
              <a:rPr lang="en-US" altLang="ja-JP" sz="1900" dirty="0" smtClean="0">
                <a:solidFill>
                  <a:srgbClr val="FF0000"/>
                </a:solidFill>
                <a:latin typeface="Arial" charset="0"/>
              </a:rPr>
              <a:t>S/N=16~20 is achievable at 500V</a:t>
            </a:r>
            <a:endParaRPr lang="ja-JP" altLang="en-US" sz="19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30400" y="318274"/>
            <a:ext cx="9055800" cy="756079"/>
          </a:xfrm>
        </p:spPr>
        <p:txBody>
          <a:bodyPr lIns="86895" tIns="43448" rIns="86895" bIns="43448" anchor="b"/>
          <a:lstStyle/>
          <a:p>
            <a:pPr eaLnBrk="1" hangingPunct="1">
              <a:lnSpc>
                <a:spcPct val="105000"/>
              </a:lnSpc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lang="en-GB" altLang="ja-JP" sz="3400" dirty="0" smtClean="0">
                <a:latin typeface="Arial Black" pitchFamily="34" charset="0"/>
              </a:rPr>
              <a:t>Comparison with other sensors</a:t>
            </a:r>
            <a:endParaRPr lang="en-GB" altLang="ja-JP" sz="3400" dirty="0">
              <a:latin typeface="Arial Black" pitchFamily="34" charset="0"/>
            </a:endParaRPr>
          </a:p>
        </p:txBody>
      </p:sp>
      <p:pic>
        <p:nvPicPr>
          <p:cNvPr id="29698" name="Picture 7" descr="C:\Documents and Settings\affolder.livad\Desktop\micron-hpk comparisons\with annealing on 70 MeV\neutron500V-summary-new2.tif"/>
          <p:cNvPicPr>
            <a:picLocks noChangeAspect="1" noChangeArrowheads="1"/>
          </p:cNvPicPr>
          <p:nvPr/>
        </p:nvPicPr>
        <p:blipFill>
          <a:blip r:embed="rId3" cstate="print"/>
          <a:srcRect l="1443" t="2077" r="5223" b="461"/>
          <a:stretch>
            <a:fillRect/>
          </a:stretch>
        </p:blipFill>
        <p:spPr bwMode="auto">
          <a:xfrm>
            <a:off x="1934400" y="1614410"/>
            <a:ext cx="6879600" cy="441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741000" y="966342"/>
            <a:ext cx="8985600" cy="7546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US" altLang="ja-JP" sz="3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50" charset="-128"/>
                <a:cs typeface="Arial" pitchFamily="34" charset="0"/>
              </a:rPr>
              <a:t>n</a:t>
            </a:r>
            <a:r>
              <a:rPr kumimoji="0" lang="en-US" altLang="ja-JP" sz="3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50" charset="-128"/>
                <a:cs typeface="Arial" pitchFamily="34" charset="0"/>
              </a:rPr>
              <a:t>eutron </a:t>
            </a:r>
            <a:r>
              <a:rPr kumimoji="0" lang="en-US" altLang="ja-JP" sz="3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50" charset="-128"/>
                <a:cs typeface="Arial" pitchFamily="34" charset="0"/>
              </a:rPr>
              <a:t>Irradiations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7129200" y="5049171"/>
            <a:ext cx="1477126" cy="38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Vb</a:t>
            </a:r>
            <a:r>
              <a:rPr kumimoji="0" lang="en-GB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=500 V</a:t>
            </a:r>
          </a:p>
        </p:txBody>
      </p:sp>
      <p:sp>
        <p:nvSpPr>
          <p:cNvPr id="29702" name="Content Placeholder 4"/>
          <p:cNvSpPr>
            <a:spLocks noGrp="1"/>
          </p:cNvSpPr>
          <p:nvPr>
            <p:ph sz="half" idx="1"/>
          </p:nvPr>
        </p:nvSpPr>
        <p:spPr>
          <a:xfrm>
            <a:off x="1021772" y="6021290"/>
            <a:ext cx="8564460" cy="71289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GB" altLang="ja-JP" sz="1900" baseline="30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buNone/>
            </a:pPr>
            <a:r>
              <a:rPr lang="en-GB" altLang="ja-JP" sz="1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HPK data shown from all sites (no annealing, to compare with Micron data)</a:t>
            </a:r>
          </a:p>
          <a:p>
            <a:pPr eaLnBrk="1" hangingPunct="1">
              <a:buNone/>
            </a:pPr>
            <a:r>
              <a:rPr lang="en-GB" altLang="ja-JP" sz="1900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Micron and Hamamatsu (n-in-p FZ)  are similar.  </a:t>
            </a:r>
            <a:endParaRPr lang="en-GB" altLang="ja-JP" sz="1900" baseline="30000" dirty="0" smtClean="0">
              <a:solidFill>
                <a:schemeClr val="accent2">
                  <a:lumMod val="75000"/>
                </a:schemeClr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lvl="1" eaLnBrk="1" hangingPunct="1"/>
            <a:endParaRPr lang="en-GB" altLang="ja-JP" sz="1700" baseline="30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9703" name="テキスト ボックス 7"/>
          <p:cNvSpPr txBox="1">
            <a:spLocks noChangeArrowheads="1"/>
          </p:cNvSpPr>
          <p:nvPr/>
        </p:nvSpPr>
        <p:spPr bwMode="auto">
          <a:xfrm>
            <a:off x="9165000" y="6482121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2DF615DC-A9AA-4012-AE49-7EC95DD45CBA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11</a:t>
            </a:fld>
            <a:endParaRPr lang="en-US" altLang="ja-JP" sz="1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74203" y="1808819"/>
            <a:ext cx="3159000" cy="78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r>
              <a:rPr lang="en-GB" sz="1500" dirty="0">
                <a:solidFill>
                  <a:srgbClr val="33CC33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Micron data from A. </a:t>
            </a:r>
            <a:r>
              <a:rPr lang="en-GB" sz="1500" dirty="0" err="1">
                <a:solidFill>
                  <a:srgbClr val="33CC33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Affolder</a:t>
            </a:r>
            <a:r>
              <a:rPr lang="en-GB" sz="1500" dirty="0">
                <a:solidFill>
                  <a:srgbClr val="33CC33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P.P. </a:t>
            </a:r>
            <a:r>
              <a:rPr lang="en-GB" sz="1500" dirty="0" err="1">
                <a:solidFill>
                  <a:srgbClr val="33CC33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Allport</a:t>
            </a:r>
            <a:r>
              <a:rPr lang="en-GB" sz="1500" dirty="0">
                <a:solidFill>
                  <a:srgbClr val="33CC33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&amp; G. </a:t>
            </a:r>
            <a:r>
              <a:rPr lang="en-GB" sz="1500" dirty="0" err="1">
                <a:solidFill>
                  <a:srgbClr val="33CC33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Casse</a:t>
            </a:r>
            <a:r>
              <a:rPr lang="en-GB" sz="1500" dirty="0">
                <a:solidFill>
                  <a:srgbClr val="33CC33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NIM A </a:t>
            </a:r>
            <a:r>
              <a:rPr lang="en-GB" sz="1500" b="1" dirty="0">
                <a:solidFill>
                  <a:srgbClr val="33CC33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604</a:t>
            </a:r>
            <a:r>
              <a:rPr lang="en-GB" sz="1500" dirty="0">
                <a:solidFill>
                  <a:srgbClr val="33CC33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(2009) 250-253.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5655001" y="1808830"/>
            <a:ext cx="3408600" cy="66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Micron data from A. </a:t>
            </a:r>
            <a:r>
              <a:rPr kumimoji="0" lang="en-GB" sz="1500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Affolder</a:t>
            </a:r>
            <a:r>
              <a:rPr kumimoji="0" lang="en-GB" sz="15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P.P. </a:t>
            </a:r>
            <a:r>
              <a:rPr kumimoji="0" lang="en-GB" sz="1500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Allport</a:t>
            </a:r>
            <a:r>
              <a:rPr kumimoji="0" lang="en-GB" sz="15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&amp; G. </a:t>
            </a:r>
            <a:r>
              <a:rPr kumimoji="0" lang="en-GB" sz="1500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Casse</a:t>
            </a:r>
            <a:r>
              <a:rPr kumimoji="0" lang="en-GB" sz="15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to be published in the proceedings of TIPP09.</a:t>
            </a:r>
          </a:p>
        </p:txBody>
      </p:sp>
      <p:sp>
        <p:nvSpPr>
          <p:cNvPr id="31746" name="TextBox 8"/>
          <p:cNvSpPr txBox="1">
            <a:spLocks noChangeArrowheads="1"/>
          </p:cNvSpPr>
          <p:nvPr/>
        </p:nvSpPr>
        <p:spPr bwMode="auto">
          <a:xfrm>
            <a:off x="7651801" y="5043410"/>
            <a:ext cx="1041109" cy="43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GB" altLang="ja-JP" sz="2700" dirty="0">
                <a:solidFill>
                  <a:srgbClr val="FF0000"/>
                </a:solidFill>
              </a:rPr>
              <a:t>500 V</a:t>
            </a:r>
          </a:p>
        </p:txBody>
      </p:sp>
      <p:pic>
        <p:nvPicPr>
          <p:cNvPr id="31747" name="Picture 2" descr="C:\Documents and Settings\affolder.livad\Desktop\micron-hpk comparisons\with annealing on 70 MeV\protons500v-compare-micron-hpk-new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80" y="1549603"/>
            <a:ext cx="7385040" cy="454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496000" y="3817841"/>
            <a:ext cx="2246400" cy="104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Micron data from A. </a:t>
            </a:r>
            <a:r>
              <a:rPr kumimoji="0" lang="en-GB" sz="1500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Affolder</a:t>
            </a:r>
            <a:r>
              <a:rPr kumimoji="0" lang="en-GB" sz="15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P.P. </a:t>
            </a:r>
            <a:r>
              <a:rPr kumimoji="0" lang="en-GB" sz="1500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Allport</a:t>
            </a:r>
            <a:r>
              <a:rPr kumimoji="0" lang="en-GB" sz="15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&amp; G. </a:t>
            </a:r>
            <a:r>
              <a:rPr kumimoji="0" lang="en-GB" sz="1500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Casse</a:t>
            </a:r>
            <a:r>
              <a:rPr kumimoji="0" lang="en-GB" sz="15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to be published in the proceedings of TIPP09.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637801" y="4789943"/>
            <a:ext cx="1748034" cy="44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2700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Vb</a:t>
            </a:r>
            <a:r>
              <a:rPr kumimoji="0" lang="en-GB" sz="27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=500 V</a:t>
            </a: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530400" y="318274"/>
            <a:ext cx="9055800" cy="756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6895" tIns="43448" rIns="86895" bIns="43448" anchor="b"/>
          <a:lstStyle/>
          <a:p>
            <a:pPr algn="ctr">
              <a:lnSpc>
                <a:spcPct val="105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kumimoji="0" lang="en-GB" altLang="ja-JP" sz="3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Comparison with other sensors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41000" y="966342"/>
            <a:ext cx="8985600" cy="5832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US" altLang="ja-JP" sz="3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50" charset="-128"/>
                <a:cs typeface="Arial" pitchFamily="34" charset="0"/>
              </a:rPr>
              <a:t>p</a:t>
            </a:r>
            <a:r>
              <a:rPr kumimoji="0" lang="en-US" altLang="ja-JP" sz="3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50" charset="-128"/>
                <a:cs typeface="Arial" pitchFamily="34" charset="0"/>
              </a:rPr>
              <a:t>roton</a:t>
            </a:r>
            <a:r>
              <a:rPr kumimoji="0" lang="en-US" altLang="ja-JP" sz="3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50" charset="-128"/>
                <a:cs typeface="Arial" pitchFamily="34" charset="0"/>
              </a:rPr>
              <a:t> </a:t>
            </a:r>
            <a:r>
              <a:rPr kumimoji="0" lang="en-US" altLang="ja-JP" sz="3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50" charset="-128"/>
                <a:cs typeface="Arial" pitchFamily="34" charset="0"/>
              </a:rPr>
              <a:t>Irradiations</a:t>
            </a:r>
          </a:p>
        </p:txBody>
      </p:sp>
      <p:sp>
        <p:nvSpPr>
          <p:cNvPr id="31753" name="テキスト ボックス 9"/>
          <p:cNvSpPr txBox="1">
            <a:spLocks noChangeArrowheads="1"/>
          </p:cNvSpPr>
          <p:nvPr/>
        </p:nvSpPr>
        <p:spPr bwMode="auto">
          <a:xfrm>
            <a:off x="9165000" y="6482121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26DAB133-E77F-4CA1-8609-1AE23D68B79B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12</a:t>
            </a:fld>
            <a:endParaRPr lang="en-US" altLang="ja-JP" sz="15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670770" y="6021290"/>
            <a:ext cx="8915462" cy="712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8831" indent="-307755">
              <a:lnSpc>
                <a:spcPct val="83000"/>
              </a:lnSpc>
              <a:buClr>
                <a:srgbClr val="0E594D"/>
              </a:buClr>
              <a:buSzPct val="45000"/>
              <a:defRPr/>
            </a:pPr>
            <a:endParaRPr kumimoji="0" lang="en-GB" altLang="ja-JP" sz="1900" kern="0" baseline="30000" dirty="0" smtClean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408831" indent="-307755">
              <a:lnSpc>
                <a:spcPct val="83000"/>
              </a:lnSpc>
              <a:buClr>
                <a:srgbClr val="0E594D"/>
              </a:buClr>
              <a:buSzPct val="45000"/>
            </a:pPr>
            <a:r>
              <a:rPr kumimoji="0" lang="en-GB" altLang="ja-JP" sz="1900" kern="0" dirty="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HPK data shown from all sites (no annealing; </a:t>
            </a:r>
            <a:r>
              <a:rPr lang="en-GB" altLang="ja-JP" sz="19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CC reduced by -20%+/-10%)</a:t>
            </a:r>
            <a:endParaRPr kumimoji="0" lang="en-GB" altLang="ja-JP" sz="1900" kern="0" dirty="0" smtClean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408831" indent="-307755">
              <a:lnSpc>
                <a:spcPct val="83000"/>
              </a:lnSpc>
              <a:buClr>
                <a:srgbClr val="0E594D"/>
              </a:buClr>
              <a:buSzPct val="45000"/>
              <a:defRPr/>
            </a:pPr>
            <a:r>
              <a:rPr kumimoji="0" lang="en-GB" altLang="ja-JP" sz="1900" kern="0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Micron and Hamamatsu (n-in-p FZ)  are similar.  </a:t>
            </a:r>
            <a:endParaRPr kumimoji="0" lang="en-GB" altLang="ja-JP" sz="1900" kern="0" baseline="30000" dirty="0" smtClean="0">
              <a:solidFill>
                <a:schemeClr val="accent2">
                  <a:lumMod val="75000"/>
                </a:schemeClr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819171" lvl="1" indent="-271548">
              <a:lnSpc>
                <a:spcPct val="83000"/>
              </a:lnSpc>
              <a:buClr>
                <a:srgbClr val="000000"/>
              </a:buClr>
              <a:buSzPct val="75000"/>
              <a:buFont typeface="Symbol" pitchFamily="18" charset="2"/>
              <a:buChar char=""/>
              <a:defRPr/>
            </a:pPr>
            <a:endParaRPr kumimoji="0" lang="en-GB" altLang="ja-JP" sz="1700" kern="0" baseline="30000" dirty="0" smtClean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ffolder.livad\Desktop\micron-hpk comparisons\with annealing on 70 MeV\ninpFZcompare-hpk-micron-annealed-500v-new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777" y="1333521"/>
            <a:ext cx="6999716" cy="430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30400" y="318275"/>
            <a:ext cx="9055800" cy="518435"/>
          </a:xfrm>
        </p:spPr>
        <p:txBody>
          <a:bodyPr lIns="86895" tIns="43448" rIns="86895" bIns="43448" anchor="b"/>
          <a:lstStyle/>
          <a:p>
            <a:pPr lvl="0">
              <a:defRPr/>
            </a:pPr>
            <a:r>
              <a:rPr lang="en-GB" sz="3400" dirty="0" smtClean="0">
                <a:latin typeface="Arial Black" pitchFamily="34" charset="0"/>
                <a:cs typeface="Arial" pitchFamily="34" charset="0"/>
              </a:rPr>
              <a:t>Dependence on irradiation sources</a:t>
            </a:r>
            <a:endParaRPr lang="en-GB" sz="3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テキスト ボックス 7"/>
          <p:cNvSpPr txBox="1">
            <a:spLocks noChangeArrowheads="1"/>
          </p:cNvSpPr>
          <p:nvPr/>
        </p:nvSpPr>
        <p:spPr bwMode="auto">
          <a:xfrm>
            <a:off x="9165000" y="6482121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2DF615DC-A9AA-4012-AE49-7EC95DD45CBA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13</a:t>
            </a:fld>
            <a:endParaRPr lang="en-US" altLang="ja-JP" sz="1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010852" y="668216"/>
            <a:ext cx="8087040" cy="10369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3000"/>
              </a:lnSpc>
              <a:buClr>
                <a:srgbClr val="000000"/>
              </a:buClr>
              <a:buSzPct val="45000"/>
              <a:defRPr/>
            </a:pPr>
            <a:endParaRPr kumimoji="0" lang="en-GB" sz="38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935807" y="4401109"/>
            <a:ext cx="2283437" cy="94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r>
              <a:rPr lang="en-GB" sz="2700" dirty="0" smtClean="0"/>
              <a:t>500</a:t>
            </a:r>
            <a:r>
              <a:rPr kumimoji="0" lang="en-GB" sz="2700" dirty="0" smtClean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Vb=500 V</a:t>
            </a:r>
          </a:p>
          <a:p>
            <a:r>
              <a:rPr lang="en-GB" sz="2700" dirty="0" smtClean="0"/>
              <a:t> </a:t>
            </a:r>
            <a:r>
              <a:rPr lang="en-GB" sz="2700" dirty="0"/>
              <a:t>V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09166" y="5567639"/>
            <a:ext cx="9687668" cy="1290361"/>
          </a:xfrm>
          <a:prstGeom prst="rect">
            <a:avLst/>
          </a:prstGeom>
        </p:spPr>
        <p:txBody>
          <a:bodyPr lIns="86895" tIns="43448" rIns="86895" bIns="43448"/>
          <a:lstStyle/>
          <a:p>
            <a:pPr marL="325858" indent="-325858">
              <a:spcBef>
                <a:spcPct val="20000"/>
              </a:spcBef>
            </a:pPr>
            <a:endParaRPr lang="en-GB" sz="1900" baseline="30000" dirty="0">
              <a:latin typeface="Calibri" pitchFamily="34" charset="0"/>
            </a:endParaRPr>
          </a:p>
          <a:p>
            <a:pPr marL="325858" indent="-325858">
              <a:lnSpc>
                <a:spcPts val="1806"/>
              </a:lnSpc>
              <a:spcBef>
                <a:spcPct val="20000"/>
              </a:spcBef>
            </a:pP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	HPK </a:t>
            </a:r>
            <a:r>
              <a:rPr lang="en-GB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data shown from all sites </a:t>
            </a: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(no annealing; proton CC </a:t>
            </a:r>
            <a:r>
              <a:rPr lang="en-GB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reduced by -20%+/-10%). </a:t>
            </a:r>
            <a:r>
              <a:rPr lang="en-GB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Pion</a:t>
            </a: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GB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irradiation measurements corrected for annealing during </a:t>
            </a:r>
            <a:r>
              <a:rPr lang="en-GB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run.</a:t>
            </a:r>
            <a:r>
              <a:rPr lang="en-GB" sz="19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</a:p>
          <a:p>
            <a:pPr marL="325858" indent="-325858">
              <a:lnSpc>
                <a:spcPts val="1806"/>
              </a:lnSpc>
              <a:spcBef>
                <a:spcPct val="20000"/>
              </a:spcBef>
            </a:pPr>
            <a:r>
              <a:rPr lang="en-GB" sz="19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  </a:t>
            </a:r>
            <a:r>
              <a:rPr lang="en-GB" sz="1900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n-in-p FZ sensors (Micron and Hamamatsu) are the same after all measured irradiation sources. </a:t>
            </a:r>
            <a:endParaRPr lang="en-GB" sz="1900" baseline="30000" dirty="0">
              <a:solidFill>
                <a:schemeClr val="accent2">
                  <a:lumMod val="75000"/>
                </a:schemeClr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5795405" y="1549589"/>
            <a:ext cx="2737819" cy="85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Micron data from A. </a:t>
            </a:r>
            <a:r>
              <a:rPr kumimoji="0" lang="en-GB" sz="1500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Affolder</a:t>
            </a:r>
            <a:r>
              <a:rPr kumimoji="0" lang="en-GB" sz="15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P.P. </a:t>
            </a:r>
            <a:r>
              <a:rPr kumimoji="0" lang="en-GB" sz="1500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Allport</a:t>
            </a:r>
            <a:r>
              <a:rPr kumimoji="0" lang="en-GB" sz="15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&amp; G. </a:t>
            </a:r>
            <a:r>
              <a:rPr kumimoji="0" lang="en-GB" sz="1500" dirty="0" err="1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Casse</a:t>
            </a:r>
            <a:r>
              <a:rPr kumimoji="0" lang="en-GB" sz="1500" dirty="0">
                <a:solidFill>
                  <a:schemeClr val="accent1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to be published in the proceedings of TIPP09.</a:t>
            </a: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670770" y="901517"/>
            <a:ext cx="9055800" cy="44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6895" tIns="43448" rIns="86895" bIns="43448" numCol="1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3000"/>
              </a:lnSpc>
              <a:buClr>
                <a:srgbClr val="000000"/>
              </a:buClr>
              <a:buSzPct val="45000"/>
              <a:defRPr/>
            </a:pPr>
            <a:r>
              <a:rPr kumimoji="0" lang="en-GB" sz="3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n-in-p FZ Irradiations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19767" y="82073"/>
            <a:ext cx="9477066" cy="1143480"/>
          </a:xfrm>
        </p:spPr>
        <p:txBody>
          <a:bodyPr/>
          <a:lstStyle/>
          <a:p>
            <a:pPr eaLnBrk="1" hangingPunct="1"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lang="en-GB" altLang="ja-JP" sz="2700" dirty="0" smtClean="0">
                <a:latin typeface="Arial Black" pitchFamily="34" charset="0"/>
              </a:rPr>
              <a:t>C-V and CC for </a:t>
            </a:r>
            <a:r>
              <a:rPr lang="en-GB" altLang="ja-JP" sz="3400" dirty="0" smtClean="0">
                <a:latin typeface="Arial Black" pitchFamily="34" charset="0"/>
              </a:rPr>
              <a:t/>
            </a:r>
            <a:br>
              <a:rPr lang="en-GB" altLang="ja-JP" sz="3400" dirty="0" smtClean="0">
                <a:latin typeface="Arial Black" pitchFamily="34" charset="0"/>
              </a:rPr>
            </a:br>
            <a:r>
              <a:rPr lang="en-GB" altLang="ja-JP" sz="3400" dirty="0" smtClean="0">
                <a:latin typeface="Arial Black" pitchFamily="34" charset="0"/>
              </a:rPr>
              <a:t>Full Depletion Voltage Evaluation</a:t>
            </a:r>
            <a:endParaRPr lang="en-GB" altLang="ja-JP" sz="1900" dirty="0" smtClean="0">
              <a:latin typeface="Arial Black" pitchFamily="34" charset="0"/>
            </a:endParaRPr>
          </a:p>
        </p:txBody>
      </p:sp>
      <p:sp>
        <p:nvSpPr>
          <p:cNvPr id="37891" name="テキスト ボックス 17"/>
          <p:cNvSpPr txBox="1">
            <a:spLocks noChangeArrowheads="1"/>
          </p:cNvSpPr>
          <p:nvPr/>
        </p:nvSpPr>
        <p:spPr bwMode="auto">
          <a:xfrm>
            <a:off x="1021772" y="6009437"/>
            <a:ext cx="8353858" cy="8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ja-JP" sz="17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ifference </a:t>
            </a:r>
            <a:r>
              <a:rPr lang="en-US" altLang="ja-JP" sz="17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 C-V observed between w/ &amp; w/o p-spray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at </a:t>
            </a:r>
            <a:r>
              <a:rPr lang="en-US" altLang="ja-JP" sz="17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1.2x10</a:t>
            </a:r>
            <a:r>
              <a:rPr lang="en-US" altLang="ja-JP" sz="1700" baseline="300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 </a:t>
            </a:r>
            <a:r>
              <a:rPr lang="en-US" altLang="ja-JP" sz="1700" dirty="0" err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r>
              <a:rPr lang="en-US" altLang="ja-JP" sz="1700" baseline="-25000" dirty="0" err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eq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/cm</a:t>
            </a:r>
            <a:r>
              <a:rPr lang="en-US" altLang="ja-JP" sz="1700" baseline="300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ja-JP" sz="17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(no difference at higher fluence)</a:t>
            </a:r>
            <a:r>
              <a:rPr lang="ja-JP" altLang="en-US" sz="17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⇒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CC-V curve is not distorted for both.</a:t>
            </a:r>
            <a:endParaRPr lang="en-US" altLang="ja-JP" sz="1700" baseline="300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ja-JP" sz="1700" baseline="300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ja-JP" sz="17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shoulders </a:t>
            </a:r>
            <a:r>
              <a:rPr lang="en-US" altLang="ja-JP" sz="17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 C</a:t>
            </a:r>
            <a:r>
              <a:rPr lang="en-US" altLang="ja-JP" sz="1700" baseline="300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</a:t>
            </a:r>
            <a:r>
              <a:rPr lang="en-US" altLang="ja-JP" sz="17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-V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(enhanced </a:t>
            </a:r>
            <a:r>
              <a:rPr lang="en-US" altLang="ja-JP" sz="1700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at higher </a:t>
            </a:r>
            <a:r>
              <a:rPr lang="en-US" altLang="ja-JP" sz="17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fluence) is not see in CC-V curves.</a:t>
            </a:r>
            <a:endParaRPr lang="ja-JP" altLang="en-US" sz="1700" baseline="300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7901" name="テキスト ボックス 13"/>
          <p:cNvSpPr txBox="1">
            <a:spLocks noChangeArrowheads="1"/>
          </p:cNvSpPr>
          <p:nvPr/>
        </p:nvSpPr>
        <p:spPr bwMode="auto">
          <a:xfrm>
            <a:off x="9165000" y="6482121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03A4C393-535F-4B83-B736-A4A5F87B8085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14</a:t>
            </a:fld>
            <a:endParaRPr lang="en-US" altLang="ja-JP" sz="15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973" y="1225553"/>
            <a:ext cx="7454016" cy="473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6918613" y="1160746"/>
            <a:ext cx="1393769" cy="349355"/>
          </a:xfrm>
          <a:prstGeom prst="rect">
            <a:avLst/>
          </a:prstGeom>
          <a:noFill/>
        </p:spPr>
        <p:txBody>
          <a:bodyPr wrap="none" lIns="86895" tIns="43448" rIns="86895" bIns="43448" rtlCol="0">
            <a:spAutoFit/>
          </a:bodyPr>
          <a:lstStyle/>
          <a:p>
            <a:r>
              <a:rPr lang="en-US" altLang="ja-JP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f=1kHz for C</a:t>
            </a:r>
            <a:endParaRPr lang="ja-JP" altLang="en-US" sz="17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5233801" y="1484782"/>
            <a:ext cx="3229223" cy="2009025"/>
          </a:xfrm>
          <a:prstGeom prst="rect">
            <a:avLst/>
          </a:prstGeom>
          <a:solidFill>
            <a:srgbClr val="00B8FF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895" tIns="43448" rIns="86895" bIns="43448" numCol="1" rtlCol="0" anchor="t" anchorCtr="0" compatLnSpc="1">
            <a:prstTxWarp prst="textNoShape">
              <a:avLst/>
            </a:prstTxWarp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</a:pPr>
            <a:endParaRPr kumimoji="0" lang="ja-JP" altLang="en-US" dirty="0" smtClean="0">
              <a:latin typeface="HG-MinchoL-Sun" pitchFamily="49" charset="0"/>
              <a:ea typeface="ＭＳ Ｐゴシック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0569" y="966324"/>
            <a:ext cx="5848515" cy="349355"/>
          </a:xfrm>
          <a:prstGeom prst="rect">
            <a:avLst/>
          </a:prstGeom>
          <a:noFill/>
        </p:spPr>
        <p:txBody>
          <a:bodyPr wrap="none" lIns="86895" tIns="43448" rIns="86895" bIns="43448" rtlCol="0">
            <a:spAutoFit/>
          </a:bodyPr>
          <a:lstStyle/>
          <a:p>
            <a:r>
              <a:rPr lang="en-US" altLang="ja-JP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June2009 proton irradiation (after 80min@60</a:t>
            </a:r>
            <a:r>
              <a:rPr lang="en-US" altLang="ja-JP" sz="17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ja-JP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 annealing)</a:t>
            </a:r>
            <a:endParaRPr lang="ja-JP" altLang="en-US" sz="17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21800" y="253467"/>
            <a:ext cx="8143200" cy="890013"/>
          </a:xfrm>
        </p:spPr>
        <p:txBody>
          <a:bodyPr/>
          <a:lstStyle/>
          <a:p>
            <a:pPr eaLnBrk="1" hangingPunct="1"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lang="en-GB" altLang="ja-JP" sz="3400" dirty="0" smtClean="0">
                <a:latin typeface="Arial Black" pitchFamily="34" charset="0"/>
              </a:rPr>
              <a:t>Full Depletion Voltage</a:t>
            </a:r>
            <a:endParaRPr lang="en-GB" altLang="ja-JP" sz="1900" dirty="0">
              <a:latin typeface="Arial Black" pitchFamily="34" charset="0"/>
            </a:endParaRPr>
          </a:p>
        </p:txBody>
      </p:sp>
      <p:sp>
        <p:nvSpPr>
          <p:cNvPr id="39938" name="Text Box 11"/>
          <p:cNvSpPr txBox="1">
            <a:spLocks noChangeArrowheads="1"/>
          </p:cNvSpPr>
          <p:nvPr/>
        </p:nvSpPr>
        <p:spPr bwMode="auto">
          <a:xfrm>
            <a:off x="1723778" y="5697253"/>
            <a:ext cx="7224360" cy="966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527" tIns="44474" rIns="85527" bIns="44474">
            <a:spAutoFit/>
          </a:bodyPr>
          <a:lstStyle/>
          <a:p>
            <a:pPr hangingPunct="0"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b="1" dirty="0">
                <a:solidFill>
                  <a:srgbClr val="00000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FDVs </a:t>
            </a:r>
            <a:r>
              <a:rPr kumimoji="0" lang="en-US" altLang="ja-JP" sz="1900" b="1" dirty="0" smtClean="0">
                <a:solidFill>
                  <a:srgbClr val="00000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of </a:t>
            </a:r>
            <a:r>
              <a:rPr kumimoji="0" lang="en-US" altLang="ja-JP" sz="1900" b="1" dirty="0">
                <a:solidFill>
                  <a:srgbClr val="00000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neutron irradiated samples </a:t>
            </a:r>
            <a:r>
              <a:rPr kumimoji="0" lang="en-US" altLang="ja-JP" sz="1900" b="1" dirty="0" smtClean="0">
                <a:solidFill>
                  <a:srgbClr val="00000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seem larger</a:t>
            </a:r>
          </a:p>
          <a:p>
            <a:pPr hangingPunct="0"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b="1" dirty="0" smtClean="0">
                <a:solidFill>
                  <a:srgbClr val="00000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(CC-V curve shapes are not identical…)</a:t>
            </a:r>
          </a:p>
          <a:p>
            <a:pPr hangingPunct="0"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b="1" dirty="0" smtClean="0">
                <a:solidFill>
                  <a:srgbClr val="00000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CC@500V is similar for proton/neutron</a:t>
            </a:r>
            <a:endParaRPr kumimoji="0" lang="en-US" altLang="ja-JP" sz="1900" b="1" dirty="0">
              <a:solidFill>
                <a:srgbClr val="000000"/>
              </a:solidFill>
              <a:latin typeface="Arial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9940" name="テキスト ボックス 4"/>
          <p:cNvSpPr txBox="1">
            <a:spLocks noChangeArrowheads="1"/>
          </p:cNvSpPr>
          <p:nvPr/>
        </p:nvSpPr>
        <p:spPr bwMode="auto">
          <a:xfrm>
            <a:off x="9165000" y="6482121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D7430292-60C7-4518-A804-673B1A1261F5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15</a:t>
            </a:fld>
            <a:endParaRPr lang="en-US" altLang="ja-JP" sz="1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122" y="1873625"/>
            <a:ext cx="4095477" cy="343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670770" y="1160746"/>
            <a:ext cx="8564460" cy="672520"/>
          </a:xfrm>
          <a:prstGeom prst="rect">
            <a:avLst/>
          </a:prstGeom>
        </p:spPr>
        <p:txBody>
          <a:bodyPr wrap="square" lIns="86895" tIns="43448" rIns="86895" bIns="43448">
            <a:spAutoFit/>
          </a:bodyPr>
          <a:lstStyle/>
          <a:p>
            <a:r>
              <a:rPr lang="en-GB" altLang="ja-JP" sz="19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FDV determines signal collection time, Lorentz angle</a:t>
            </a:r>
          </a:p>
          <a:p>
            <a:r>
              <a:rPr lang="en-GB" altLang="ja-JP" sz="19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FDV evaluated for annealed samples (HPK FZ) from C-V and CC-V curves</a:t>
            </a:r>
            <a:endParaRPr lang="ja-JP" altLang="en-US" sz="19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169" y="1873626"/>
            <a:ext cx="5140005" cy="3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 bwMode="auto">
          <a:xfrm>
            <a:off x="179367" y="1419975"/>
            <a:ext cx="9726634" cy="41476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895" tIns="43448" rIns="86895" bIns="43448" numCol="1" rtlCol="0" anchor="t" anchorCtr="0" compatLnSpc="1">
            <a:prstTxWarp prst="textNoShape">
              <a:avLst/>
            </a:prstTxWarp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</a:pPr>
            <a:endParaRPr kumimoji="0" lang="ja-JP" altLang="en-US" dirty="0" smtClean="0">
              <a:latin typeface="HG-MinchoL-Sun" pitchFamily="49" charset="0"/>
              <a:ea typeface="ＭＳ Ｐゴシック" pitchFamily="50" charset="-128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40971" y="383059"/>
            <a:ext cx="8458320" cy="712874"/>
          </a:xfrm>
        </p:spPr>
        <p:txBody>
          <a:bodyPr/>
          <a:lstStyle/>
          <a:p>
            <a:pPr eaLnBrk="1"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lang="en-US" altLang="ja-JP" sz="3400" dirty="0">
                <a:latin typeface="Arial Black" pitchFamily="34" charset="0"/>
              </a:rPr>
              <a:t>Bulk </a:t>
            </a:r>
            <a:r>
              <a:rPr lang="en-US" sz="3400" dirty="0" smtClean="0">
                <a:latin typeface="Arial Black" pitchFamily="34" charset="0"/>
              </a:rPr>
              <a:t>Annealing</a:t>
            </a:r>
            <a:br>
              <a:rPr lang="en-US" sz="3400" dirty="0" smtClean="0">
                <a:latin typeface="Arial Black" pitchFamily="34" charset="0"/>
              </a:rPr>
            </a:br>
            <a:r>
              <a:rPr lang="en-US" sz="2700" dirty="0" smtClean="0">
                <a:latin typeface="Arial Black" pitchFamily="34" charset="0"/>
              </a:rPr>
              <a:t>evolution of full depletion voltage</a:t>
            </a:r>
            <a:endParaRPr lang="en-US" sz="2700" dirty="0">
              <a:latin typeface="Arial Black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00" y="1808830"/>
            <a:ext cx="5626920" cy="34635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706601" y="2003251"/>
            <a:ext cx="1575224" cy="3069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7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Tsukuba/KEK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69401" y="5697253"/>
            <a:ext cx="9336600" cy="762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527" tIns="44474" rIns="85527" bIns="44474">
            <a:spAutoFit/>
          </a:bodyPr>
          <a:lstStyle/>
          <a:p>
            <a:pPr hangingPunct="0">
              <a:lnSpc>
                <a:spcPct val="115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b="1" dirty="0" err="1" smtClean="0">
                <a:solidFill>
                  <a:srgbClr val="000000"/>
                </a:solidFill>
                <a:latin typeface="Arial" charset="0"/>
              </a:rPr>
              <a:t>FZ_pure</a:t>
            </a:r>
            <a:r>
              <a:rPr kumimoji="0" lang="en-US" altLang="ja-JP" sz="1900" b="1" dirty="0" smtClean="0">
                <a:solidFill>
                  <a:srgbClr val="000000"/>
                </a:solidFill>
                <a:latin typeface="Arial" charset="0"/>
              </a:rPr>
              <a:t> (proton) and FZ(neutron) are same wafers </a:t>
            </a:r>
            <a:endParaRPr kumimoji="0" lang="en-US" altLang="ja-JP" sz="1900" b="1" dirty="0">
              <a:solidFill>
                <a:srgbClr val="000000"/>
              </a:solidFill>
              <a:latin typeface="Arial" charset="0"/>
            </a:endParaRPr>
          </a:p>
          <a:p>
            <a:pPr hangingPunct="0">
              <a:lnSpc>
                <a:spcPct val="115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b="1" dirty="0">
                <a:solidFill>
                  <a:srgbClr val="000000"/>
                </a:solidFill>
                <a:latin typeface="Arial" charset="0"/>
              </a:rPr>
              <a:t>The magnitude and time scale are similar to n-bulk </a:t>
            </a:r>
            <a:r>
              <a:rPr kumimoji="0" lang="en-US" altLang="ja-JP" sz="1900" b="1" dirty="0" smtClean="0">
                <a:solidFill>
                  <a:srgbClr val="000000"/>
                </a:solidFill>
                <a:latin typeface="Arial" charset="0"/>
              </a:rPr>
              <a:t>sensors</a:t>
            </a:r>
            <a:endParaRPr kumimoji="0" lang="en-US" altLang="ja-JP" sz="1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9600" y="1549603"/>
            <a:ext cx="5554006" cy="3452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5527" tIns="44474" rIns="85527" bIns="4447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kumimoji="0" lang="en-US" sz="19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i</a:t>
            </a:r>
            <a:r>
              <a:rPr kumimoji="0" lang="en-US" sz="1900" dirty="0" smtClean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rradiated </a:t>
            </a:r>
            <a:r>
              <a:rPr kumimoji="0" lang="en-US" sz="19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with 70 MeV </a:t>
            </a:r>
            <a:r>
              <a:rPr kumimoji="0" lang="en-US" sz="1900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protons</a:t>
            </a:r>
            <a:r>
              <a:rPr kumimoji="0" lang="en-US" sz="19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to </a:t>
            </a:r>
            <a:r>
              <a:rPr kumimoji="0" lang="en-US" sz="19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2x10</a:t>
            </a:r>
            <a:r>
              <a:rPr kumimoji="0" lang="en-US" sz="1900" baseline="300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14</a:t>
            </a:r>
            <a:r>
              <a:rPr kumimoji="0" lang="en-US" altLang="ja-JP" sz="19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0" lang="en-US" altLang="ja-JP" sz="19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r>
              <a:rPr kumimoji="0" lang="en-US" altLang="ja-JP" sz="1900" kern="0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eq</a:t>
            </a:r>
            <a:r>
              <a:rPr kumimoji="0" lang="en-US" altLang="ja-JP" sz="19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cm</a:t>
            </a:r>
            <a:r>
              <a:rPr kumimoji="0" lang="en-US" altLang="ja-JP" sz="1900" kern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</a:t>
            </a:r>
            <a:r>
              <a:rPr kumimoji="0" lang="en-US" altLang="ja-JP" sz="19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kumimoji="0" lang="en-US" sz="1900" baseline="300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115200" y="1549589"/>
            <a:ext cx="3822763" cy="3452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5527" tIns="44474" rIns="85527" bIns="4447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kumimoji="0" lang="en-US" sz="19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with </a:t>
            </a:r>
            <a:r>
              <a:rPr kumimoji="0" lang="en-US" sz="1900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neutrons</a:t>
            </a:r>
            <a:r>
              <a:rPr kumimoji="0" lang="en-US" sz="19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 to 2x10</a:t>
            </a:r>
            <a:r>
              <a:rPr kumimoji="0" lang="en-US" sz="1900" baseline="30000" dirty="0">
                <a:solidFill>
                  <a:srgbClr val="000000"/>
                </a:solidFill>
                <a:latin typeface="Arial" charset="0"/>
                <a:ea typeface="ＭＳ Ｐゴシック" pitchFamily="50" charset="-128"/>
              </a:rPr>
              <a:t>14</a:t>
            </a:r>
            <a:r>
              <a:rPr kumimoji="0" lang="en-US" altLang="ja-JP" sz="19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ＭＳ Ｐゴシック" pitchFamily="50" charset="-128"/>
              </a:rPr>
              <a:t> </a:t>
            </a:r>
            <a:r>
              <a:rPr kumimoji="0" lang="en-US" altLang="ja-JP" sz="1900" kern="0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r>
              <a:rPr kumimoji="0" lang="en-US" altLang="ja-JP" sz="1900" kern="0" baseline="-25000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eq</a:t>
            </a:r>
            <a:r>
              <a:rPr kumimoji="0" lang="en-US" altLang="ja-JP" sz="1900" kern="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cm</a:t>
            </a:r>
            <a:r>
              <a:rPr kumimoji="0" lang="en-US" altLang="ja-JP" sz="1900" kern="0" baseline="300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</a:t>
            </a:r>
            <a:r>
              <a:rPr kumimoji="0" lang="en-US" altLang="ja-JP" sz="1900" kern="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kumimoji="0" lang="en-US" sz="1900" baseline="300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3802" name="テキスト ボックス 10"/>
          <p:cNvSpPr txBox="1">
            <a:spLocks noChangeArrowheads="1"/>
          </p:cNvSpPr>
          <p:nvPr/>
        </p:nvSpPr>
        <p:spPr bwMode="auto">
          <a:xfrm>
            <a:off x="9165000" y="6482121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7791AE0E-AA8D-4B64-A7A7-DCFC72C4A94E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16</a:t>
            </a:fld>
            <a:endParaRPr lang="en-US" altLang="ja-JP" sz="15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9768" y="5178796"/>
            <a:ext cx="3650798" cy="318577"/>
          </a:xfrm>
          <a:prstGeom prst="rect">
            <a:avLst/>
          </a:prstGeom>
          <a:noFill/>
        </p:spPr>
        <p:txBody>
          <a:bodyPr wrap="none" lIns="86895" tIns="43448" rIns="86895" bIns="43448" rtlCol="0">
            <a:spAutoFit/>
          </a:bodyPr>
          <a:lstStyle/>
          <a:p>
            <a:r>
              <a:rPr lang="en-US" altLang="ja-JP" sz="1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K. Hara et al., IEEE2008 NS Symposium</a:t>
            </a:r>
            <a:endParaRPr lang="ja-JP" altLang="en-US" sz="15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13176" y="2003240"/>
            <a:ext cx="632787" cy="3069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7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HPK</a:t>
            </a:r>
            <a:endParaRPr kumimoji="0" lang="en-US" altLang="ja-JP" sz="17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5782089" y="1938433"/>
            <a:ext cx="4123911" cy="3305170"/>
            <a:chOff x="5884017" y="2136763"/>
            <a:chExt cx="4196608" cy="364333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84017" y="2136763"/>
              <a:ext cx="4196608" cy="364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7254890" y="4351341"/>
              <a:ext cx="997330" cy="3435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tabLst>
                  <a:tab pos="0" algn="l"/>
                  <a:tab pos="681888" algn="l"/>
                  <a:tab pos="1365285" algn="l"/>
                  <a:tab pos="2048680" algn="l"/>
                  <a:tab pos="2732077" algn="l"/>
                  <a:tab pos="3415473" algn="l"/>
                  <a:tab pos="4098870" algn="l"/>
                  <a:tab pos="4782266" algn="l"/>
                  <a:tab pos="5465663" algn="l"/>
                  <a:tab pos="6149059" algn="l"/>
                  <a:tab pos="6832456" algn="l"/>
                  <a:tab pos="7515851" algn="l"/>
                  <a:tab pos="8199248" algn="l"/>
                  <a:tab pos="8882644" algn="l"/>
                  <a:tab pos="9566041" algn="l"/>
                  <a:tab pos="10249437" algn="l"/>
                </a:tabLst>
              </a:pPr>
              <a:r>
                <a:rPr kumimoji="0" lang="en-US" altLang="ja-JP" sz="17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HPK-FZ</a:t>
              </a:r>
              <a:endParaRPr kumimoji="0" lang="en-US" altLang="ja-JP" sz="17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 bwMode="auto">
            <a:xfrm rot="16200000" flipH="1">
              <a:off x="9313068" y="2945606"/>
              <a:ext cx="328616" cy="4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線コネクタ 19"/>
            <p:cNvCxnSpPr/>
            <p:nvPr/>
          </p:nvCxnSpPr>
          <p:spPr bwMode="auto">
            <a:xfrm rot="5400000">
              <a:off x="9382112" y="3040080"/>
              <a:ext cx="126996" cy="3144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直線コネクタ 21"/>
            <p:cNvCxnSpPr/>
            <p:nvPr/>
          </p:nvCxnSpPr>
          <p:spPr bwMode="auto">
            <a:xfrm rot="5400000">
              <a:off x="9375731" y="2855935"/>
              <a:ext cx="126996" cy="3144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848640" y="162738"/>
            <a:ext cx="8087040" cy="783442"/>
          </a:xfrm>
        </p:spPr>
        <p:txBody>
          <a:bodyPr lIns="86895" tIns="43448" rIns="86895" bIns="43448" anchor="b"/>
          <a:lstStyle/>
          <a:p>
            <a:pPr eaLnBrk="1" hangingPunct="1"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lang="en-GB" altLang="ja-JP" dirty="0" smtClean="0">
                <a:latin typeface="Arial Black" pitchFamily="34" charset="0"/>
              </a:rPr>
              <a:t>Summary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30400" y="1744025"/>
            <a:ext cx="9266400" cy="5351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5527" tIns="44474" rIns="85527" bIns="44474">
            <a:spAutoFit/>
          </a:bodyPr>
          <a:lstStyle/>
          <a:p>
            <a:pPr marL="434477" indent="-434477" hangingPunct="0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Char char="u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 P-bulk sensor is a good candidate for high radiation level experiments such as at </a:t>
            </a:r>
            <a:r>
              <a:rPr kumimoji="0" lang="en-US" altLang="ja-JP" b="1" dirty="0" err="1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sLHC</a:t>
            </a: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. </a:t>
            </a:r>
          </a:p>
          <a:p>
            <a:pPr marL="434477" indent="-434477" hangingPunct="0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Char char="u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 p-bulk FZ wafer available to HPK is similar to n-type FZ in view of damage constant and annealing property.</a:t>
            </a:r>
            <a:endParaRPr kumimoji="0" lang="en-US" altLang="ja-JP" sz="1700" b="1" dirty="0">
              <a:solidFill>
                <a:srgbClr val="000099"/>
              </a:solidFill>
              <a:latin typeface="Arial" charset="0"/>
              <a:ea typeface="Arial Unicode MS" pitchFamily="50" charset="-128"/>
              <a:cs typeface="Arial Unicode MS" pitchFamily="50" charset="-128"/>
            </a:endParaRPr>
          </a:p>
          <a:p>
            <a:pPr marL="434477" indent="-434477" hangingPunct="0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Char char="u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 Charge collection of </a:t>
            </a:r>
            <a:r>
              <a:rPr kumimoji="0" lang="en-US" altLang="ja-JP" b="1" dirty="0" smtClean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12-13k </a:t>
            </a: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e</a:t>
            </a:r>
            <a:r>
              <a:rPr kumimoji="0" lang="en-US" altLang="ja-JP" b="1" baseline="30000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-</a:t>
            </a: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 is obtained at 500V bias after 10</a:t>
            </a:r>
            <a:r>
              <a:rPr kumimoji="0" lang="en-US" altLang="ja-JP" b="1" baseline="30000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15</a:t>
            </a: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 /cm</a:t>
            </a:r>
            <a:r>
              <a:rPr kumimoji="0" lang="en-US" altLang="ja-JP" b="1" baseline="30000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. S/N of </a:t>
            </a:r>
            <a:r>
              <a:rPr kumimoji="0" lang="en-US" altLang="ja-JP" b="1" dirty="0" smtClean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~20 (15) </a:t>
            </a: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should be achievable with short </a:t>
            </a:r>
            <a:r>
              <a:rPr kumimoji="0" lang="en-US" altLang="ja-JP" b="1" dirty="0" smtClean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(long) strip detector.</a:t>
            </a:r>
            <a:endParaRPr kumimoji="0" lang="en-US" altLang="ja-JP" b="1" dirty="0">
              <a:solidFill>
                <a:srgbClr val="000099"/>
              </a:solidFill>
              <a:latin typeface="Arial" charset="0"/>
              <a:ea typeface="Arial Unicode MS" pitchFamily="50" charset="-128"/>
              <a:cs typeface="Arial Unicode MS" pitchFamily="50" charset="-128"/>
            </a:endParaRPr>
          </a:p>
          <a:p>
            <a:pPr marL="434477" indent="-434477" hangingPunct="0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Char char="u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 FDV evolves to ~700 V after </a:t>
            </a:r>
            <a:r>
              <a:rPr kumimoji="0" lang="en-US" altLang="ja-JP" b="1" dirty="0" smtClean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10</a:t>
            </a:r>
            <a:r>
              <a:rPr kumimoji="0" lang="en-US" altLang="ja-JP" b="1" baseline="30000" dirty="0" smtClean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15</a:t>
            </a:r>
            <a:r>
              <a:rPr kumimoji="0" lang="en-US" altLang="ja-JP" b="1" dirty="0" smtClean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/cm</a:t>
            </a:r>
            <a:r>
              <a:rPr kumimoji="0" lang="en-US" altLang="ja-JP" b="1" baseline="30000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0" lang="en-US" altLang="ja-JP" b="1" dirty="0" smtClean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proton irradiation (operation </a:t>
            </a: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in partial depletion is foreseen in ATLAS) : </a:t>
            </a:r>
            <a:r>
              <a:rPr kumimoji="0" lang="en-US" altLang="ja-JP" b="1" dirty="0" smtClean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FDV </a:t>
            </a:r>
            <a:r>
              <a:rPr kumimoji="0" lang="en-US" altLang="ja-JP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for neutron damage seems even higher.  </a:t>
            </a:r>
          </a:p>
          <a:p>
            <a:pPr marL="434477" indent="-434477" hangingPunct="0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endParaRPr kumimoji="0" lang="en-US" altLang="ja-JP" b="1" dirty="0">
              <a:solidFill>
                <a:srgbClr val="000099"/>
              </a:solidFill>
              <a:latin typeface="Arial" charset="0"/>
              <a:ea typeface="Arial Unicode MS" pitchFamily="50" charset="-128"/>
              <a:cs typeface="Arial Unicode MS" pitchFamily="50" charset="-128"/>
            </a:endParaRPr>
          </a:p>
          <a:p>
            <a:pPr marL="434477" indent="-434477" hangingPunct="0">
              <a:lnSpc>
                <a:spcPct val="110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endParaRPr kumimoji="0" lang="en-US" altLang="ja-JP" sz="1500" b="1" dirty="0">
              <a:solidFill>
                <a:srgbClr val="000099"/>
              </a:solidFill>
              <a:latin typeface="Arial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1987" name="テキスト ボックス 3"/>
          <p:cNvSpPr txBox="1">
            <a:spLocks noChangeArrowheads="1"/>
          </p:cNvSpPr>
          <p:nvPr/>
        </p:nvSpPr>
        <p:spPr bwMode="auto">
          <a:xfrm>
            <a:off x="9165000" y="6482121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4858787E-31D7-4E33-AA6F-92A92B8C39FA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17</a:t>
            </a:fld>
            <a:endParaRPr lang="en-US" altLang="ja-JP" sz="15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kumimoji="1" lang="en-US" altLang="ja-JP" dirty="0" smtClean="0">
                <a:latin typeface="Arial Black" pitchFamily="34" charset="0"/>
              </a:rPr>
              <a:t>backup</a:t>
            </a:r>
            <a:endParaRPr kumimoji="1" lang="ja-JP" alt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20400" y="227544"/>
            <a:ext cx="8458320" cy="720076"/>
          </a:xfrm>
        </p:spPr>
        <p:txBody>
          <a:bodyPr lIns="86895" tIns="43448" rIns="86895" bIns="43448" anchor="b"/>
          <a:lstStyle/>
          <a:p>
            <a:pPr eaLnBrk="1" hangingPunct="1"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lang="en-GB" altLang="ja-JP" dirty="0" smtClean="0">
                <a:latin typeface="Arial" charset="0"/>
              </a:rPr>
              <a:t>Irradiation conditions</a:t>
            </a:r>
            <a:endParaRPr lang="en-GB" altLang="ja-JP" dirty="0">
              <a:latin typeface="Arial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36480" y="1600009"/>
            <a:ext cx="9057360" cy="164716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5527" tIns="44474" rIns="85527" bIns="44474">
            <a:spAutoFit/>
          </a:bodyPr>
          <a:lstStyle/>
          <a:p>
            <a:pPr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70 MeV </a:t>
            </a:r>
            <a:r>
              <a:rPr kumimoji="0" lang="en-US" altLang="ja-JP" b="1" dirty="0">
                <a:solidFill>
                  <a:srgbClr val="FF3300"/>
                </a:solidFill>
                <a:latin typeface="Arial" charset="0"/>
              </a:rPr>
              <a:t>protons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at CYRIC, Tohoku U.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  a few 10 min ~ a few hr,</a:t>
            </a:r>
            <a:r>
              <a:rPr kumimoji="0" lang="en-US" b="1" dirty="0">
                <a:solidFill>
                  <a:srgbClr val="000000"/>
                </a:solidFill>
                <a:latin typeface="Arial" charset="0"/>
              </a:rPr>
              <a:t>　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to (</a:t>
            </a:r>
            <a:r>
              <a:rPr kumimoji="0" lang="en-US" altLang="ja-JP" b="1" dirty="0">
                <a:solidFill>
                  <a:schemeClr val="accent1"/>
                </a:solidFill>
                <a:latin typeface="Arial" charset="0"/>
              </a:rPr>
              <a:t>2, 6, 13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) x10</a:t>
            </a:r>
            <a:r>
              <a:rPr kumimoji="0" lang="en-US" altLang="ja-JP" b="1" baseline="30000" dirty="0">
                <a:solidFill>
                  <a:srgbClr val="000000"/>
                </a:solidFill>
                <a:latin typeface="Arial" charset="0"/>
              </a:rPr>
              <a:t>14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1-MeV </a:t>
            </a:r>
            <a:r>
              <a:rPr kumimoji="0" lang="en-US" altLang="ja-JP" b="1" dirty="0" err="1">
                <a:solidFill>
                  <a:srgbClr val="000000"/>
                </a:solidFill>
                <a:latin typeface="Arial" charset="0"/>
              </a:rPr>
              <a:t>n</a:t>
            </a:r>
            <a:r>
              <a:rPr kumimoji="0" lang="en-US" altLang="ja-JP" b="1" baseline="-25000" dirty="0" err="1">
                <a:solidFill>
                  <a:srgbClr val="000000"/>
                </a:solidFill>
                <a:latin typeface="Arial" charset="0"/>
              </a:rPr>
              <a:t>eq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/cm</a:t>
            </a:r>
            <a:r>
              <a:rPr kumimoji="0" lang="en-US" altLang="ja-JP" b="1" baseline="30000" dirty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  NIEL factor (p/1-MeV n) = 1.3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  -10</a:t>
            </a:r>
            <a:r>
              <a:rPr kumimoji="0" lang="en-US" altLang="ja-JP" b="1" baseline="300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C and biased at 100 V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36480" y="4997325"/>
            <a:ext cx="9057360" cy="164716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5527" tIns="44474" rIns="85527" bIns="44474">
            <a:spAutoFit/>
          </a:bodyPr>
          <a:lstStyle/>
          <a:p>
            <a:pPr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Reactor </a:t>
            </a:r>
            <a:r>
              <a:rPr kumimoji="0" lang="en-US" altLang="ja-JP" b="1" dirty="0">
                <a:solidFill>
                  <a:srgbClr val="FF3300"/>
                </a:solidFill>
                <a:latin typeface="Arial" charset="0"/>
              </a:rPr>
              <a:t>neutrons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at JSI, Ljubljana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   at 1.9 x10</a:t>
            </a:r>
            <a:r>
              <a:rPr kumimoji="0" lang="en-US" altLang="ja-JP" b="1" baseline="30000" dirty="0">
                <a:solidFill>
                  <a:srgbClr val="000000"/>
                </a:solidFill>
                <a:latin typeface="Arial" charset="0"/>
              </a:rPr>
              <a:t>12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n/cm</a:t>
            </a:r>
            <a:r>
              <a:rPr kumimoji="0" lang="en-US" altLang="ja-JP" b="1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/sec, to (</a:t>
            </a:r>
            <a:r>
              <a:rPr kumimoji="0" lang="en-US" altLang="ja-JP" b="1" dirty="0">
                <a:solidFill>
                  <a:schemeClr val="accent1"/>
                </a:solidFill>
                <a:latin typeface="Arial" charset="0"/>
              </a:rPr>
              <a:t>2, 5, 10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) x10</a:t>
            </a:r>
            <a:r>
              <a:rPr kumimoji="0" lang="en-US" altLang="ja-JP" b="1" baseline="30000" dirty="0">
                <a:solidFill>
                  <a:srgbClr val="000000"/>
                </a:solidFill>
                <a:latin typeface="Arial" charset="0"/>
              </a:rPr>
              <a:t>14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1-MeV </a:t>
            </a:r>
            <a:r>
              <a:rPr kumimoji="0" lang="en-US" altLang="ja-JP" b="1" dirty="0" err="1">
                <a:solidFill>
                  <a:srgbClr val="000000"/>
                </a:solidFill>
                <a:latin typeface="Arial" charset="0"/>
              </a:rPr>
              <a:t>n</a:t>
            </a:r>
            <a:r>
              <a:rPr kumimoji="0" lang="en-US" altLang="ja-JP" b="1" baseline="-25000" dirty="0" err="1">
                <a:solidFill>
                  <a:srgbClr val="000000"/>
                </a:solidFill>
                <a:latin typeface="Arial" charset="0"/>
              </a:rPr>
              <a:t>eq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/cm</a:t>
            </a:r>
            <a:r>
              <a:rPr kumimoji="0" lang="en-US" altLang="ja-JP" b="1" baseline="30000" dirty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   NIEL factor (&lt;n&gt;/1-MeV n) = 0.88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   no bias and at room temperature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36480" y="3297947"/>
            <a:ext cx="9057360" cy="164716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5527" tIns="44474" rIns="85527" bIns="44474">
            <a:spAutoFit/>
          </a:bodyPr>
          <a:lstStyle/>
          <a:p>
            <a:pPr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800 MeV </a:t>
            </a:r>
            <a:r>
              <a:rPr kumimoji="0" lang="en-US" altLang="ja-JP" b="1" dirty="0">
                <a:solidFill>
                  <a:srgbClr val="FF3300"/>
                </a:solidFill>
                <a:latin typeface="Arial" charset="0"/>
              </a:rPr>
              <a:t>protons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at Los Alamos NL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   stopped at (</a:t>
            </a:r>
            <a:r>
              <a:rPr kumimoji="0" lang="en-US" altLang="ja-JP" b="1" dirty="0">
                <a:solidFill>
                  <a:schemeClr val="accent1"/>
                </a:solidFill>
                <a:latin typeface="Arial" charset="0"/>
              </a:rPr>
              <a:t>0.15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) x10</a:t>
            </a:r>
            <a:r>
              <a:rPr kumimoji="0" lang="en-US" altLang="ja-JP" b="1" baseline="30000" dirty="0">
                <a:solidFill>
                  <a:srgbClr val="000000"/>
                </a:solidFill>
                <a:latin typeface="Arial" charset="0"/>
              </a:rPr>
              <a:t>14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p/cm</a:t>
            </a:r>
            <a:r>
              <a:rPr kumimoji="0" lang="en-US" altLang="ja-JP" b="1" baseline="30000" dirty="0">
                <a:solidFill>
                  <a:srgbClr val="000000"/>
                </a:solidFill>
                <a:latin typeface="Arial" charset="0"/>
              </a:rPr>
              <a:t>2 </a:t>
            </a: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after operator fault: TID=5 kGy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   NIEL factor (p/1-MeV n) = ~1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b="1" dirty="0">
                <a:solidFill>
                  <a:srgbClr val="000000"/>
                </a:solidFill>
                <a:latin typeface="Arial" charset="0"/>
              </a:rPr>
              <a:t>    no bias and at room temperature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0770" y="1938433"/>
            <a:ext cx="8456760" cy="512673"/>
          </a:xfrm>
        </p:spPr>
        <p:txBody>
          <a:bodyPr/>
          <a:lstStyle/>
          <a:p>
            <a:pPr eaLnBrk="1">
              <a:defRPr/>
            </a:pPr>
            <a:r>
              <a:rPr kumimoji="1" lang="en-US" altLang="ja-JP" dirty="0" smtClean="0">
                <a:latin typeface="Arial Black" pitchFamily="34" charset="0"/>
              </a:rPr>
              <a:t>Collaboration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89968" y="2479691"/>
            <a:ext cx="9339720" cy="438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 anchor="ctr">
            <a:spAutoFit/>
          </a:bodyPr>
          <a:lstStyle/>
          <a:p>
            <a:pPr marL="434477" indent="-434477">
              <a:spcAft>
                <a:spcPct val="30000"/>
              </a:spcAft>
            </a:pPr>
            <a:r>
              <a:rPr kumimoji="0" lang="de-DE" altLang="ja-JP" sz="1300" dirty="0">
                <a:solidFill>
                  <a:srgbClr val="006600"/>
                </a:solidFill>
                <a:latin typeface="Arial" charset="0"/>
              </a:rPr>
              <a:t>H. Chen, J. Kierstead, Z. Li, D. Lynn</a:t>
            </a:r>
            <a:r>
              <a:rPr kumimoji="0" lang="de-DE" altLang="ja-JP" sz="1300" dirty="0">
                <a:solidFill>
                  <a:srgbClr val="003399"/>
                </a:solidFill>
                <a:latin typeface="Times New Roman" pitchFamily="18" charset="0"/>
              </a:rPr>
              <a:t>, 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Brookhaven National Laboratory</a:t>
            </a:r>
            <a:endParaRPr kumimoji="0" lang="de-DE" altLang="ja-JP" sz="1300" dirty="0">
              <a:solidFill>
                <a:srgbClr val="003399"/>
              </a:solidFill>
              <a:latin typeface="Times New Roman" pitchFamily="18" charset="0"/>
            </a:endParaRPr>
          </a:p>
          <a:p>
            <a:pPr marL="434477" indent="-434477">
              <a:spcAft>
                <a:spcPct val="30000"/>
              </a:spcAft>
            </a:pPr>
            <a:r>
              <a:rPr kumimoji="0" lang="de-DE" altLang="ja-JP" sz="1300" dirty="0">
                <a:solidFill>
                  <a:srgbClr val="006600"/>
                </a:solidFill>
                <a:latin typeface="Arial" charset="0"/>
              </a:rPr>
              <a:t>K. Jakobs, M. Köhler, U. Parzefall</a:t>
            </a:r>
            <a:r>
              <a:rPr kumimoji="0" lang="de-DE" altLang="ja-JP" sz="1300" dirty="0">
                <a:solidFill>
                  <a:srgbClr val="003399"/>
                </a:solidFill>
                <a:latin typeface="Times New Roman" pitchFamily="18" charset="0"/>
              </a:rPr>
              <a:t>, Physikalisches Institut, Universität Freiburg</a:t>
            </a:r>
            <a:endParaRPr kumimoji="0" lang="en-US" altLang="ja-JP" sz="1300" dirty="0">
              <a:solidFill>
                <a:srgbClr val="003399"/>
              </a:solidFill>
              <a:latin typeface="Times New Roman" pitchFamily="18" charset="0"/>
            </a:endParaRPr>
          </a:p>
          <a:p>
            <a:pPr marL="434477" indent="-434477">
              <a:spcAft>
                <a:spcPct val="30000"/>
              </a:spcAft>
            </a:pP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A. Clark, D.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Ferrèrre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S. Gonzalez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Sevilla</a:t>
            </a:r>
            <a:r>
              <a:rPr kumimoji="0" lang="en-US" altLang="ja-JP" sz="1300" dirty="0">
                <a:solidFill>
                  <a:srgbClr val="006600"/>
                </a:solidFill>
                <a:latin typeface="Times New Roman" pitchFamily="18" charset="0"/>
              </a:rPr>
              <a:t>,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 University of Geneva</a:t>
            </a:r>
          </a:p>
          <a:p>
            <a:pPr marL="434477" indent="-434477">
              <a:spcAft>
                <a:spcPct val="30000"/>
              </a:spcAft>
            </a:pP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R. Bates, C.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Buttar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L.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Eklund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V. O'Shea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, Dep. of Physics and Astronomy, University of Glasgow</a:t>
            </a:r>
          </a:p>
          <a:p>
            <a:pPr marL="434477" indent="-434477">
              <a:spcAft>
                <a:spcPct val="30000"/>
              </a:spcAft>
            </a:pPr>
            <a:r>
              <a:rPr kumimoji="0" lang="de-DE" altLang="ja-JP" sz="1300" dirty="0">
                <a:solidFill>
                  <a:srgbClr val="006600"/>
                </a:solidFill>
                <a:latin typeface="Arial" charset="0"/>
              </a:rPr>
              <a:t>Y. Unno, S. Terada, Y. Ikegami, T. Kohriki</a:t>
            </a:r>
            <a:r>
              <a:rPr kumimoji="0" lang="de-DE" altLang="ja-JP" sz="1300" dirty="0">
                <a:solidFill>
                  <a:srgbClr val="003399"/>
                </a:solidFill>
                <a:latin typeface="Times New Roman" pitchFamily="18" charset="0"/>
              </a:rPr>
              <a:t>, Institute of Particle and Nuclear Study, KEK </a:t>
            </a:r>
            <a:endParaRPr kumimoji="0" lang="en-US" altLang="ja-JP" sz="1300" dirty="0">
              <a:solidFill>
                <a:srgbClr val="003399"/>
              </a:solidFill>
              <a:latin typeface="Times New Roman" pitchFamily="18" charset="0"/>
            </a:endParaRPr>
          </a:p>
          <a:p>
            <a:pPr marL="434477" indent="-434477">
              <a:spcAft>
                <a:spcPct val="30000"/>
              </a:spcAft>
            </a:pP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A.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Chilingarov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H. Fox</a:t>
            </a:r>
            <a:r>
              <a:rPr kumimoji="0" lang="en-US" altLang="ja-JP" sz="1300" dirty="0">
                <a:solidFill>
                  <a:srgbClr val="006600"/>
                </a:solidFill>
                <a:latin typeface="Times New Roman" pitchFamily="18" charset="0"/>
              </a:rPr>
              <a:t>,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 Physics Department, Lancaster University</a:t>
            </a:r>
          </a:p>
          <a:p>
            <a:pPr marL="434477" indent="-434477">
              <a:spcAft>
                <a:spcPct val="30000"/>
              </a:spcAft>
            </a:pP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A. A.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Affolder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P. P.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Allport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H. Brown ,G.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Casse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A.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Greenall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M.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Wormald</a:t>
            </a:r>
            <a:r>
              <a:rPr kumimoji="0" lang="en-US" altLang="ja-JP" sz="1300" dirty="0">
                <a:solidFill>
                  <a:srgbClr val="006600"/>
                </a:solidFill>
                <a:latin typeface="Times New Roman" pitchFamily="18" charset="0"/>
              </a:rPr>
              <a:t>,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 Oliver Lodge Laboratory, Dep. of Physics, University of Liverpool </a:t>
            </a:r>
          </a:p>
          <a:p>
            <a:pPr marL="434477" indent="-434477">
              <a:spcAft>
                <a:spcPct val="30000"/>
              </a:spcAft>
            </a:pP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V.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Cindro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G.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Kramberger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I.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Mandi</a:t>
            </a:r>
            <a:r>
              <a:rPr kumimoji="0" lang="sl-SI" altLang="ja-JP" sz="1300" dirty="0">
                <a:solidFill>
                  <a:srgbClr val="006600"/>
                </a:solidFill>
                <a:latin typeface="Arial" charset="0"/>
              </a:rPr>
              <a:t>ć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M.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Mikuž</a:t>
            </a:r>
            <a:r>
              <a:rPr kumimoji="0" lang="en-US" altLang="ja-JP" sz="1300" dirty="0">
                <a:solidFill>
                  <a:srgbClr val="006600"/>
                </a:solidFill>
                <a:latin typeface="Times New Roman" pitchFamily="18" charset="0"/>
              </a:rPr>
              <a:t>,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kumimoji="0" lang="en-US" altLang="ja-JP" sz="1300" dirty="0" err="1">
                <a:solidFill>
                  <a:srgbClr val="003399"/>
                </a:solidFill>
                <a:latin typeface="Times New Roman" pitchFamily="18" charset="0"/>
              </a:rPr>
              <a:t>Jožef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 Stefan Institute and Department of Physics, University of Ljubljana </a:t>
            </a:r>
          </a:p>
          <a:p>
            <a:pPr marL="434477" indent="-434477">
              <a:spcAft>
                <a:spcPct val="30000"/>
              </a:spcAft>
            </a:pP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I.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Gorelov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M.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Hoeferkamp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J. Metcalfe, S. Seidel, K. Toms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, Dep. of Physics and Astronomy, University of New Mexico</a:t>
            </a:r>
          </a:p>
          <a:p>
            <a:pPr marL="434477" indent="-434477">
              <a:spcAft>
                <a:spcPct val="30000"/>
              </a:spcAft>
            </a:pP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Z.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Dolezal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P.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Kodys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, Faculty of Mathematics and Physics, Charles University in Prague</a:t>
            </a:r>
          </a:p>
          <a:p>
            <a:pPr marL="434477" indent="-434477">
              <a:spcAft>
                <a:spcPct val="30000"/>
              </a:spcAft>
            </a:pP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C. Betancourt, N. Dawson, V.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Fadeyev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M.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Gerling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A. A.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Grillo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S. Lindgren, P.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Maddock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F. Martinez-McKinney, </a:t>
            </a:r>
            <a:r>
              <a:rPr kumimoji="0" lang="sv-SE" altLang="ja-JP" sz="1300" dirty="0">
                <a:solidFill>
                  <a:srgbClr val="006600"/>
                </a:solidFill>
                <a:latin typeface="Arial" charset="0"/>
              </a:rPr>
              <a:t>H. F.-W. Sadrozinski, S. Sattari, A. Seiden, 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J. Von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Wilpert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J. Wright</a:t>
            </a:r>
            <a:r>
              <a:rPr kumimoji="0" lang="it-IT" altLang="ja-JP" sz="1300" dirty="0">
                <a:solidFill>
                  <a:srgbClr val="003399"/>
                </a:solidFill>
                <a:latin typeface="Times New Roman" pitchFamily="18" charset="0"/>
              </a:rPr>
              <a:t>, SCIPP, UC Santa Cruz</a:t>
            </a:r>
          </a:p>
          <a:p>
            <a:pPr marL="434477" indent="-434477">
              <a:spcAft>
                <a:spcPct val="30000"/>
              </a:spcAft>
            </a:pP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R. French, S.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Paganis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D.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Tsionou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, Dep. of Physics and Astronomy, The University of Sheffield </a:t>
            </a:r>
          </a:p>
          <a:p>
            <a:pPr marL="434477" indent="-434477">
              <a:spcAft>
                <a:spcPct val="30000"/>
              </a:spcAft>
            </a:pP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B.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DeWilde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R.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Maunu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D.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Puldon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R. McCarthy, D.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Schamberger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, Dep. of Physics and Astronomy, Stony Brook University </a:t>
            </a:r>
          </a:p>
          <a:p>
            <a:pPr marL="434477" indent="-434477">
              <a:spcAft>
                <a:spcPct val="30000"/>
              </a:spcAft>
            </a:pP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K. Hara, N.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Hamasaki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H.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Hatano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S. Mitsui, M. Yamada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, School of Pure and Applied Sciences, University of Tsukuba</a:t>
            </a:r>
          </a:p>
          <a:p>
            <a:pPr marL="434477" indent="-434477">
              <a:spcAft>
                <a:spcPct val="30000"/>
              </a:spcAft>
            </a:pP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M.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Miñano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C.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García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C.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Lacasta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, S.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Martí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kumimoji="0" lang="en-US" altLang="ja-JP" sz="1300" dirty="0" err="1">
                <a:solidFill>
                  <a:srgbClr val="006600"/>
                </a:solidFill>
                <a:latin typeface="Arial" charset="0"/>
              </a:rPr>
              <a:t>i</a:t>
            </a:r>
            <a:r>
              <a:rPr kumimoji="0" lang="en-US" altLang="ja-JP" sz="1300" dirty="0">
                <a:solidFill>
                  <a:srgbClr val="006600"/>
                </a:solidFill>
                <a:latin typeface="Arial" charset="0"/>
              </a:rPr>
              <a:t> Garcia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, IFIC (Centro </a:t>
            </a:r>
            <a:r>
              <a:rPr kumimoji="0" lang="en-US" altLang="ja-JP" sz="1300" dirty="0" err="1">
                <a:solidFill>
                  <a:srgbClr val="003399"/>
                </a:solidFill>
                <a:latin typeface="Times New Roman" pitchFamily="18" charset="0"/>
              </a:rPr>
              <a:t>Mixto</a:t>
            </a:r>
            <a:r>
              <a:rPr kumimoji="0" lang="en-US" altLang="ja-JP" sz="1300" dirty="0">
                <a:solidFill>
                  <a:srgbClr val="003399"/>
                </a:solidFill>
                <a:latin typeface="Times New Roman" pitchFamily="18" charset="0"/>
              </a:rPr>
              <a:t> CSIC-UVEG) </a:t>
            </a:r>
          </a:p>
        </p:txBody>
      </p:sp>
      <p:sp>
        <p:nvSpPr>
          <p:cNvPr id="19459" name="テキスト ボックス 4"/>
          <p:cNvSpPr txBox="1">
            <a:spLocks noChangeArrowheads="1"/>
          </p:cNvSpPr>
          <p:nvPr/>
        </p:nvSpPr>
        <p:spPr bwMode="auto">
          <a:xfrm>
            <a:off x="9165000" y="6588854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368468EC-8B36-400C-91AE-4E1DD3D59B87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</a:t>
            </a:fld>
            <a:endParaRPr lang="en-US" altLang="ja-JP" sz="1500" dirty="0"/>
          </a:p>
        </p:txBody>
      </p:sp>
      <p:sp>
        <p:nvSpPr>
          <p:cNvPr id="5" name="正方形/長方形 4"/>
          <p:cNvSpPr/>
          <p:nvPr/>
        </p:nvSpPr>
        <p:spPr>
          <a:xfrm>
            <a:off x="530369" y="82845"/>
            <a:ext cx="9055863" cy="795631"/>
          </a:xfrm>
          <a:prstGeom prst="rect">
            <a:avLst/>
          </a:prstGeom>
        </p:spPr>
        <p:txBody>
          <a:bodyPr wrap="square" lIns="86895" tIns="43448" rIns="86895" bIns="43448">
            <a:spAutoFit/>
          </a:bodyPr>
          <a:lstStyle/>
          <a:p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ＭＳ 明朝" pitchFamily="17" charset="-128"/>
              </a:rPr>
              <a:t>ATLAS R&amp;D Group: “Development of non-inverting silicon strip detectors for the ATLAS ID upgrade”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968" y="862517"/>
            <a:ext cx="9445832" cy="857186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pPr>
              <a:lnSpc>
                <a:spcPts val="1996"/>
              </a:lnSpc>
            </a:pPr>
            <a:r>
              <a:rPr lang="en-US" altLang="ja-JP" sz="19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p-bulk strip sensors (Hamamatsu) are investigated for ATLAS ID upgrade for </a:t>
            </a:r>
            <a:r>
              <a:rPr lang="en-US" altLang="ja-JP" sz="1900" dirty="0" err="1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sLHC</a:t>
            </a:r>
            <a:endParaRPr lang="en-US" altLang="ja-JP" sz="1900" dirty="0" smtClean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  <a:p>
            <a:pPr>
              <a:lnSpc>
                <a:spcPts val="1996"/>
              </a:lnSpc>
            </a:pPr>
            <a:r>
              <a:rPr lang="en-US" altLang="ja-JP" sz="19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Since p-bulk is ‘new’ to us, we evaluate the performance of radiation damaged miniature sensors on bulk damage (this presentation) and surface damage (poster).</a:t>
            </a:r>
            <a:endParaRPr lang="ja-JP" altLang="en-US" sz="1900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6"/>
          <p:cNvGrpSpPr>
            <a:grpSpLocks/>
          </p:cNvGrpSpPr>
          <p:nvPr/>
        </p:nvGrpSpPr>
        <p:grpSpPr bwMode="auto">
          <a:xfrm>
            <a:off x="2837640" y="3364194"/>
            <a:ext cx="7068360" cy="3299387"/>
            <a:chOff x="2128" y="2377"/>
            <a:chExt cx="3453" cy="1586"/>
          </a:xfrm>
        </p:grpSpPr>
        <p:pic>
          <p:nvPicPr>
            <p:cNvPr id="4711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8" y="2644"/>
              <a:ext cx="874" cy="10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711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8" y="2377"/>
              <a:ext cx="1311" cy="15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7114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4" y="2821"/>
              <a:ext cx="729" cy="6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cxnSp>
          <p:nvCxnSpPr>
            <p:cNvPr id="47115" name="AutoShape 10"/>
            <p:cNvCxnSpPr>
              <a:cxnSpLocks noChangeShapeType="1"/>
            </p:cNvCxnSpPr>
            <p:nvPr/>
          </p:nvCxnSpPr>
          <p:spPr bwMode="auto">
            <a:xfrm flipV="1">
              <a:off x="3003" y="3171"/>
              <a:ext cx="266" cy="9"/>
            </a:xfrm>
            <a:prstGeom prst="curvedConnector3">
              <a:avLst>
                <a:gd name="adj1" fmla="val 50000"/>
              </a:avLst>
            </a:prstGeom>
            <a:noFill/>
            <a:ln w="108000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  <p:cxnSp>
          <p:nvCxnSpPr>
            <p:cNvPr id="47116" name="AutoShape 11"/>
            <p:cNvCxnSpPr>
              <a:cxnSpLocks noChangeShapeType="1"/>
            </p:cNvCxnSpPr>
            <p:nvPr/>
          </p:nvCxnSpPr>
          <p:spPr bwMode="auto">
            <a:xfrm flipV="1">
              <a:off x="4580" y="3163"/>
              <a:ext cx="274" cy="8"/>
            </a:xfrm>
            <a:prstGeom prst="curvedConnector3">
              <a:avLst>
                <a:gd name="adj1" fmla="val 50000"/>
              </a:avLst>
            </a:prstGeom>
            <a:noFill/>
            <a:ln w="108000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00601" y="0"/>
            <a:ext cx="8795280" cy="1142040"/>
          </a:xfrm>
        </p:spPr>
        <p:txBody>
          <a:bodyPr/>
          <a:lstStyle/>
          <a:p>
            <a:pPr eaLnBrk="1"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  <a:defRPr/>
            </a:pPr>
            <a:r>
              <a:rPr lang="en-US" altLang="ja-JP" sz="3400" dirty="0" smtClean="0">
                <a:latin typeface="Arial Black" pitchFamily="34" charset="0"/>
              </a:rPr>
              <a:t>IFIC-Valencia ALIBAVA System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717601" y="1355183"/>
            <a:ext cx="6250920" cy="493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5" tIns="47892" rIns="95785" bIns="47892"/>
          <a:lstStyle/>
          <a:p>
            <a:pPr marL="359193" indent="-359193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ALIBAVA is a portable readout system for </a:t>
            </a:r>
            <a:r>
              <a:rPr kumimoji="0" lang="en-US" altLang="ja-JP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microstrip</a:t>
            </a: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silicon sensors based on the Beetle chip providing</a:t>
            </a:r>
          </a:p>
          <a:p>
            <a:pPr marL="778252" lvl="1" indent="-299327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–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Analogue data + trigger time stamp</a:t>
            </a:r>
          </a:p>
          <a:p>
            <a:pPr marL="359193" indent="-359193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2 cards:</a:t>
            </a:r>
          </a:p>
          <a:p>
            <a:pPr marL="778252" lvl="1" indent="-299327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–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Daughter board (DB) with 2 Chips + fan-in + sensor</a:t>
            </a:r>
          </a:p>
          <a:p>
            <a:pPr marL="778252" lvl="1" indent="-299327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–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Mother board (MB): generates the DAQ sequences for</a:t>
            </a:r>
          </a:p>
          <a:p>
            <a:pPr marL="1197311" lvl="2" indent="-239462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Laser</a:t>
            </a:r>
          </a:p>
          <a:p>
            <a:pPr marL="1197311" lvl="2" indent="-239462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Radioactive sources</a:t>
            </a:r>
          </a:p>
          <a:p>
            <a:pPr marL="1197311" lvl="2" indent="-239462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Sends data to the PC</a:t>
            </a:r>
          </a:p>
          <a:p>
            <a:pPr marL="359193" indent="-359193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3 cables:</a:t>
            </a:r>
          </a:p>
          <a:p>
            <a:pPr marL="778252" lvl="1" indent="-299327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–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DB</a:t>
            </a:r>
            <a:r>
              <a:rPr kumimoji="0" lang="en-US" altLang="ja-JP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  <a:cs typeface="Arial" pitchFamily="34" charset="0"/>
              </a:rPr>
              <a:t>→MB</a:t>
            </a:r>
          </a:p>
          <a:p>
            <a:pPr marL="778252" lvl="1" indent="-299327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–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  <a:cs typeface="Arial" pitchFamily="34" charset="0"/>
              </a:rPr>
              <a:t>MB→PC (USB)‏</a:t>
            </a:r>
          </a:p>
          <a:p>
            <a:pPr marL="778252" lvl="1" indent="-299327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–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  <a:cs typeface="Arial" pitchFamily="34" charset="0"/>
              </a:rPr>
              <a:t>5V power supply</a:t>
            </a:r>
          </a:p>
          <a:p>
            <a:pPr marL="359193" indent="-359193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  <a:cs typeface="Arial" pitchFamily="34" charset="0"/>
              </a:rPr>
              <a:t>Developed by</a:t>
            </a:r>
          </a:p>
          <a:p>
            <a:pPr marL="778252" lvl="1" indent="-299327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–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  <a:cs typeface="Arial" pitchFamily="34" charset="0"/>
              </a:rPr>
              <a:t>CNM-Barcelona</a:t>
            </a:r>
          </a:p>
          <a:p>
            <a:pPr marL="778252" lvl="1" indent="-299327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–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  <a:cs typeface="Arial" pitchFamily="34" charset="0"/>
              </a:rPr>
              <a:t>IFIC-Valencia</a:t>
            </a:r>
          </a:p>
          <a:p>
            <a:pPr marL="778252" lvl="1" indent="-299327" eaLnBrk="0" hangingPunct="0">
              <a:lnSpc>
                <a:spcPct val="83000"/>
              </a:lnSpc>
              <a:spcBef>
                <a:spcPct val="20000"/>
              </a:spcBef>
              <a:buClr>
                <a:srgbClr val="000000"/>
              </a:buClr>
              <a:buSzPct val="45000"/>
              <a:buFont typeface="Arial" pitchFamily="34" charset="0"/>
              <a:buChar char="–"/>
              <a:tabLst>
                <a:tab pos="467284" algn="l"/>
                <a:tab pos="937893" algn="l"/>
                <a:tab pos="1408503" algn="l"/>
                <a:tab pos="1879112" algn="l"/>
                <a:tab pos="2349722" algn="l"/>
                <a:tab pos="2820332" algn="l"/>
                <a:tab pos="3290941" algn="l"/>
                <a:tab pos="3761551" algn="l"/>
                <a:tab pos="4232160" algn="l"/>
                <a:tab pos="4702770" algn="l"/>
                <a:tab pos="5173379" algn="l"/>
                <a:tab pos="5643988" algn="l"/>
                <a:tab pos="6114598" algn="l"/>
                <a:tab pos="6585207" algn="l"/>
                <a:tab pos="7055818" algn="l"/>
                <a:tab pos="7526426" algn="l"/>
                <a:tab pos="7997037" algn="l"/>
                <a:tab pos="8467645" algn="l"/>
                <a:tab pos="8938256" algn="l"/>
                <a:tab pos="9408864" algn="l"/>
              </a:tabLst>
              <a:defRPr/>
            </a:pPr>
            <a:r>
              <a:rPr kumimoji="0" lang="en-US" altLang="ja-JP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  <a:cs typeface="Arial" pitchFamily="34" charset="0"/>
              </a:rPr>
              <a:t>U. Liverpool </a:t>
            </a:r>
          </a:p>
        </p:txBody>
      </p:sp>
      <p:grpSp>
        <p:nvGrpSpPr>
          <p:cNvPr id="47108" name="Group 3"/>
          <p:cNvGrpSpPr>
            <a:grpSpLocks/>
          </p:cNvGrpSpPr>
          <p:nvPr/>
        </p:nvGrpSpPr>
        <p:grpSpPr bwMode="auto">
          <a:xfrm>
            <a:off x="6286800" y="1160763"/>
            <a:ext cx="3458520" cy="1628811"/>
            <a:chOff x="3578" y="402"/>
            <a:chExt cx="2546" cy="1172"/>
          </a:xfrm>
        </p:grpSpPr>
        <p:pic>
          <p:nvPicPr>
            <p:cNvPr id="4711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44" y="402"/>
              <a:ext cx="1103" cy="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711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578" y="473"/>
              <a:ext cx="2547" cy="1102"/>
            </a:xfrm>
            <a:prstGeom prst="rect">
              <a:avLst/>
            </a:prstGeom>
          </p:spPr>
          <p:txBody>
            <a:bodyPr wrap="none" fromWordArt="1">
              <a:prstTxWarp prst="textArchDownPour">
                <a:avLst>
                  <a:gd name="adj1" fmla="val 1634158"/>
                  <a:gd name="adj2" fmla="val 57639"/>
                </a:avLst>
              </a:prstTxWarp>
            </a:bodyPr>
            <a:lstStyle/>
            <a:p>
              <a:pPr algn="ctr"/>
              <a:r>
                <a:rPr lang="en-US" altLang="ja-JP" sz="3800" kern="10" dirty="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94BD5E"/>
                  </a:solidFill>
                  <a:effectLst>
                    <a:outerShdw dist="50912" dir="2700000" algn="ctr" rotWithShape="0">
                      <a:srgbClr val="868686"/>
                    </a:outerShdw>
                  </a:effectLst>
                  <a:latin typeface="PakTypeNaqsh"/>
                </a:rPr>
                <a:t>ALIBAVA</a:t>
              </a:r>
              <a:endParaRPr lang="ja-JP" altLang="en-US" sz="38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94BD5E"/>
                </a:solidFill>
                <a:effectLst>
                  <a:outerShdw dist="50912" dir="2700000" algn="ctr" rotWithShape="0">
                    <a:srgbClr val="868686"/>
                  </a:outerShdw>
                </a:effectLst>
                <a:latin typeface="PakTypeNaqsh"/>
              </a:endParaRPr>
            </a:p>
          </p:txBody>
        </p:sp>
      </p:grpSp>
      <p:pic>
        <p:nvPicPr>
          <p:cNvPr id="4710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330535"/>
            <a:ext cx="622440" cy="2419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23854"/>
            <a:ext cx="9906000" cy="83240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400" dirty="0">
                <a:solidFill>
                  <a:schemeClr val="tx1"/>
                </a:solidFill>
                <a:latin typeface="Arial Black" pitchFamily="34" charset="0"/>
              </a:rPr>
              <a:t>Liverpool Charge Collection System</a:t>
            </a:r>
          </a:p>
        </p:txBody>
      </p:sp>
      <p:sp>
        <p:nvSpPr>
          <p:cNvPr id="491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44921" y="1522240"/>
            <a:ext cx="4681560" cy="452639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ja-JP" sz="21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Charge collection efficiency (CCE) measured using an analogue electronics chip (SCT128) clocked at LHC speed (40MHz clock, 25ns shaping time).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ja-JP" sz="21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Measurements performed in chest freezer at a temperature of ~25 </a:t>
            </a:r>
            <a:r>
              <a:rPr lang="en-US" altLang="ja-JP" sz="21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°</a:t>
            </a:r>
            <a:r>
              <a:rPr lang="en-GB" altLang="ja-JP" sz="21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 with N</a:t>
            </a:r>
            <a:r>
              <a:rPr lang="en-GB" altLang="ja-JP" sz="2100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GB" altLang="ja-JP" sz="21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flush</a:t>
            </a:r>
          </a:p>
          <a:p>
            <a:pPr eaLnBrk="1" hangingPunct="1">
              <a:lnSpc>
                <a:spcPct val="80000"/>
              </a:lnSpc>
            </a:pPr>
            <a:endParaRPr lang="en-GB" altLang="ja-JP" sz="21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ja-JP" sz="21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90</a:t>
            </a:r>
            <a:r>
              <a:rPr lang="en-GB" altLang="ja-JP" sz="21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Sr fast electron source triggered with </a:t>
            </a:r>
            <a:r>
              <a:rPr lang="en-GB" altLang="ja-JP" sz="21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scintillators</a:t>
            </a:r>
            <a:r>
              <a:rPr lang="en-GB" altLang="ja-JP" sz="21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in coincidence used to generate signal.</a:t>
            </a:r>
          </a:p>
          <a:p>
            <a:pPr lvl="1" eaLnBrk="1" hangingPunct="1">
              <a:lnSpc>
                <a:spcPct val="80000"/>
              </a:lnSpc>
            </a:pPr>
            <a:endParaRPr lang="en-GB" altLang="ja-JP" sz="21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ja-JP" sz="21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system is calibrated to the most probable value of the MIP energy loss in a non-irradiated 300µm thick detector (~23000 e</a:t>
            </a:r>
            <a:r>
              <a:rPr lang="en-GB" altLang="ja-JP" sz="21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</a:t>
            </a:r>
            <a:r>
              <a:rPr lang="en-GB" altLang="ja-JP" sz="21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altLang="ja-JP" sz="21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9155" name="TextBox 11"/>
          <p:cNvSpPr txBox="1">
            <a:spLocks noChangeArrowheads="1"/>
          </p:cNvSpPr>
          <p:nvPr/>
        </p:nvSpPr>
        <p:spPr bwMode="auto">
          <a:xfrm rot="-2382323">
            <a:off x="5370087" y="3862325"/>
            <a:ext cx="4610227" cy="4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5" tIns="47892" rIns="95785" bIns="47892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GB" altLang="ja-JP" sz="2500" dirty="0">
                <a:latin typeface="Calibri" pitchFamily="34" charset="0"/>
              </a:rPr>
              <a:t>Update picture with newest setup</a:t>
            </a:r>
          </a:p>
        </p:txBody>
      </p:sp>
      <p:pic>
        <p:nvPicPr>
          <p:cNvPr id="49156" name="Picture 11" descr="C:\Documents and Settings\affolder\Desktop\100_0528.jpg"/>
          <p:cNvPicPr>
            <a:picLocks noChangeAspect="1" noChangeArrowheads="1"/>
          </p:cNvPicPr>
          <p:nvPr/>
        </p:nvPicPr>
        <p:blipFill>
          <a:blip r:embed="rId4" cstate="print"/>
          <a:srcRect t="8920"/>
          <a:stretch>
            <a:fillRect/>
          </a:stretch>
        </p:blipFill>
        <p:spPr bwMode="auto">
          <a:xfrm>
            <a:off x="5238480" y="1601448"/>
            <a:ext cx="4488120" cy="503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colour_logo_800"/>
          <p:cNvPicPr>
            <a:picLocks noChangeAspect="1" noChangeArrowheads="1"/>
          </p:cNvPicPr>
          <p:nvPr/>
        </p:nvPicPr>
        <p:blipFill>
          <a:blip r:embed="rId5" cstate="print"/>
          <a:srcRect l="11053" t="30653" r="11714" b="28400"/>
          <a:stretch>
            <a:fillRect/>
          </a:stretch>
        </p:blipFill>
        <p:spPr bwMode="auto">
          <a:xfrm>
            <a:off x="1159081" y="6101921"/>
            <a:ext cx="3073200" cy="6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0"/>
          <p:cNvSpPr>
            <a:spLocks noGrp="1"/>
          </p:cNvSpPr>
          <p:nvPr>
            <p:ph type="title"/>
          </p:nvPr>
        </p:nvSpPr>
        <p:spPr>
          <a:xfrm>
            <a:off x="319800" y="0"/>
            <a:ext cx="9127560" cy="1142040"/>
          </a:xfrm>
        </p:spPr>
        <p:txBody>
          <a:bodyPr/>
          <a:lstStyle/>
          <a:p>
            <a:pPr eaLnBrk="1" hangingPunct="1">
              <a:defRPr/>
            </a:pPr>
            <a:r>
              <a:rPr sz="3400" dirty="0">
                <a:latin typeface="Arial Black" pitchFamily="34" charset="0"/>
              </a:rPr>
              <a:t>Ljubljana Charge Collection System</a:t>
            </a:r>
          </a:p>
        </p:txBody>
      </p:sp>
      <p:pic>
        <p:nvPicPr>
          <p:cNvPr id="50178" name="Picture 25" descr="IMG_0182"/>
          <p:cNvPicPr>
            <a:picLocks noChangeAspect="1" noChangeArrowheads="1"/>
          </p:cNvPicPr>
          <p:nvPr/>
        </p:nvPicPr>
        <p:blipFill>
          <a:blip r:embed="rId3" cstate="print"/>
          <a:srcRect l="8197" t="8731" r="11475" b="6139"/>
          <a:stretch>
            <a:fillRect/>
          </a:stretch>
        </p:blipFill>
        <p:spPr bwMode="auto">
          <a:xfrm>
            <a:off x="726960" y="2680122"/>
            <a:ext cx="4458480" cy="327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14"/>
          <p:cNvSpPr txBox="1">
            <a:spLocks noChangeArrowheads="1"/>
          </p:cNvSpPr>
          <p:nvPr/>
        </p:nvSpPr>
        <p:spPr bwMode="auto">
          <a:xfrm>
            <a:off x="726960" y="3247542"/>
            <a:ext cx="1038929" cy="278244"/>
          </a:xfrm>
          <a:prstGeom prst="rect">
            <a:avLst/>
          </a:prstGeom>
          <a:solidFill>
            <a:schemeClr val="accent1">
              <a:alpha val="9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5785" tIns="47892" rIns="95785" bIns="47892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sl-SI" altLang="ja-JP" sz="1400" dirty="0">
                <a:latin typeface="Calibri" pitchFamily="34" charset="0"/>
              </a:rPr>
              <a:t>SCTA128VG</a:t>
            </a:r>
            <a:endParaRPr kumimoji="0" lang="en-US" altLang="ja-JP" sz="1400" dirty="0">
              <a:latin typeface="Calibri" pitchFamily="34" charset="0"/>
            </a:endParaRPr>
          </a:p>
        </p:txBody>
      </p:sp>
      <p:sp>
        <p:nvSpPr>
          <p:cNvPr id="50180" name="Text Box 15"/>
          <p:cNvSpPr txBox="1">
            <a:spLocks noChangeArrowheads="1"/>
          </p:cNvSpPr>
          <p:nvPr/>
        </p:nvSpPr>
        <p:spPr bwMode="auto">
          <a:xfrm>
            <a:off x="2213641" y="2638358"/>
            <a:ext cx="587780" cy="278244"/>
          </a:xfrm>
          <a:prstGeom prst="rect">
            <a:avLst/>
          </a:prstGeom>
          <a:solidFill>
            <a:schemeClr val="accent1">
              <a:alpha val="7215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5785" tIns="47892" rIns="95785" bIns="47892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sl-SI" altLang="ja-JP" sz="1400" dirty="0">
                <a:latin typeface="Calibri" pitchFamily="34" charset="0"/>
              </a:rPr>
              <a:t>Fanin</a:t>
            </a:r>
            <a:endParaRPr kumimoji="0" lang="en-US" altLang="ja-JP" sz="1400" dirty="0">
              <a:latin typeface="Calibri" pitchFamily="34" charset="0"/>
            </a:endParaRPr>
          </a:p>
        </p:txBody>
      </p:sp>
      <p:sp>
        <p:nvSpPr>
          <p:cNvPr id="50181" name="Text Box 16"/>
          <p:cNvSpPr txBox="1">
            <a:spLocks noChangeArrowheads="1"/>
          </p:cNvSpPr>
          <p:nvPr/>
        </p:nvSpPr>
        <p:spPr bwMode="auto">
          <a:xfrm>
            <a:off x="3719927" y="2638357"/>
            <a:ext cx="1232187" cy="467142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5785" tIns="47892" rIns="95785" bIns="47892">
            <a:sp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sl-SI" altLang="ja-JP" sz="1400" dirty="0">
                <a:latin typeface="Calibri" pitchFamily="34" charset="0"/>
              </a:rPr>
              <a:t>Detector </a:t>
            </a:r>
          </a:p>
          <a:p>
            <a:pPr algn="ctr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sl-SI" altLang="ja-JP" sz="1400" dirty="0">
                <a:latin typeface="Calibri" pitchFamily="34" charset="0"/>
              </a:rPr>
              <a:t>(1.2x1.2  cm</a:t>
            </a:r>
            <a:r>
              <a:rPr kumimoji="0" lang="sl-SI" altLang="ja-JP" sz="1400" b="1" baseline="30000" dirty="0">
                <a:latin typeface="Calibri" pitchFamily="34" charset="0"/>
              </a:rPr>
              <a:t>2</a:t>
            </a:r>
            <a:r>
              <a:rPr kumimoji="0" lang="sl-SI" altLang="ja-JP" sz="1400" dirty="0">
                <a:latin typeface="Calibri" pitchFamily="34" charset="0"/>
              </a:rPr>
              <a:t>)</a:t>
            </a:r>
            <a:r>
              <a:rPr kumimoji="0" lang="sl-SI" altLang="ja-JP" sz="1400" b="1" baseline="30000" dirty="0">
                <a:latin typeface="Calibri" pitchFamily="34" charset="0"/>
              </a:rPr>
              <a:t> </a:t>
            </a:r>
            <a:endParaRPr kumimoji="0" lang="en-US" altLang="ja-JP" sz="1400" b="1" baseline="30000" dirty="0">
              <a:latin typeface="Calibri" pitchFamily="34" charset="0"/>
            </a:endParaRPr>
          </a:p>
        </p:txBody>
      </p:sp>
      <p:pic>
        <p:nvPicPr>
          <p:cNvPr id="50182" name="Picture 24" descr="IMG_0133"/>
          <p:cNvPicPr>
            <a:picLocks noChangeAspect="1" noChangeArrowheads="1"/>
          </p:cNvPicPr>
          <p:nvPr/>
        </p:nvPicPr>
        <p:blipFill>
          <a:blip r:embed="rId4" cstate="print"/>
          <a:srcRect l="11646" t="15634" r="12914" b="7605"/>
          <a:stretch>
            <a:fillRect/>
          </a:stretch>
        </p:blipFill>
        <p:spPr bwMode="auto">
          <a:xfrm>
            <a:off x="6124560" y="1095956"/>
            <a:ext cx="3781440" cy="26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26" descr="IMG_01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8960" y="3882648"/>
            <a:ext cx="3797040" cy="26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19"/>
          <p:cNvSpPr txBox="1">
            <a:spLocks noChangeArrowheads="1"/>
          </p:cNvSpPr>
          <p:nvPr/>
        </p:nvSpPr>
        <p:spPr bwMode="auto">
          <a:xfrm>
            <a:off x="2296320" y="5076534"/>
            <a:ext cx="1595235" cy="569349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5785" tIns="47892" rIns="95785" bIns="47892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sl-SI" altLang="ja-JP" sz="1400" dirty="0">
                <a:latin typeface="Calibri" pitchFamily="34" charset="0"/>
              </a:rPr>
              <a:t>Detector support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sl-SI" altLang="ja-JP" sz="1400" dirty="0">
                <a:latin typeface="Calibri" pitchFamily="34" charset="0"/>
              </a:rPr>
              <a:t>and heat spreader</a:t>
            </a:r>
            <a:r>
              <a:rPr kumimoji="0" lang="sl-SI" altLang="ja-JP" dirty="0">
                <a:latin typeface="Calibri" pitchFamily="34" charset="0"/>
              </a:rPr>
              <a:t> </a:t>
            </a:r>
            <a:endParaRPr kumimoji="0" lang="en-US" altLang="ja-JP" dirty="0">
              <a:latin typeface="Calibri" pitchFamily="34" charset="0"/>
            </a:endParaRPr>
          </a:p>
        </p:txBody>
      </p:sp>
      <p:sp>
        <p:nvSpPr>
          <p:cNvPr id="50185" name="Text Box 17"/>
          <p:cNvSpPr txBox="1">
            <a:spLocks noChangeArrowheads="1"/>
          </p:cNvSpPr>
          <p:nvPr/>
        </p:nvSpPr>
        <p:spPr bwMode="auto">
          <a:xfrm>
            <a:off x="1882921" y="4238366"/>
            <a:ext cx="688000" cy="27824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5785" tIns="47892" rIns="95785" bIns="47892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sl-SI" altLang="ja-JP" sz="1400" dirty="0">
                <a:latin typeface="Calibri" pitchFamily="34" charset="0"/>
              </a:rPr>
              <a:t>PT100 </a:t>
            </a:r>
            <a:endParaRPr kumimoji="0" lang="en-US" altLang="ja-JP" sz="1400" dirty="0">
              <a:latin typeface="Calibri" pitchFamily="34" charset="0"/>
            </a:endParaRPr>
          </a:p>
        </p:txBody>
      </p:sp>
      <p:sp>
        <p:nvSpPr>
          <p:cNvPr id="50186" name="Text Box 27"/>
          <p:cNvSpPr txBox="1">
            <a:spLocks noChangeArrowheads="1"/>
          </p:cNvSpPr>
          <p:nvPr/>
        </p:nvSpPr>
        <p:spPr bwMode="auto">
          <a:xfrm>
            <a:off x="5970121" y="953381"/>
            <a:ext cx="2641080" cy="582109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lIns="95785" tIns="47892" rIns="95785" bIns="47892">
            <a:sp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400" b="1" baseline="30000" dirty="0">
                <a:latin typeface="Calibri" pitchFamily="34" charset="0"/>
              </a:rPr>
              <a:t>90</a:t>
            </a:r>
            <a:r>
              <a:rPr kumimoji="0" lang="en-US" altLang="ja-JP" sz="1400" dirty="0">
                <a:latin typeface="Calibri" pitchFamily="34" charset="0"/>
              </a:rPr>
              <a:t>Sr source </a:t>
            </a:r>
            <a:r>
              <a:rPr kumimoji="0" lang="sl-SI" altLang="ja-JP" sz="1400" dirty="0">
                <a:latin typeface="Calibri" pitchFamily="34" charset="0"/>
              </a:rPr>
              <a:t>is inserted i</a:t>
            </a:r>
            <a:r>
              <a:rPr kumimoji="0" lang="en-US" altLang="ja-JP" sz="1400" dirty="0" err="1">
                <a:latin typeface="Calibri" pitchFamily="34" charset="0"/>
              </a:rPr>
              <a:t>nto</a:t>
            </a:r>
            <a:r>
              <a:rPr kumimoji="0" lang="en-US" altLang="ja-JP" sz="1400" dirty="0">
                <a:latin typeface="Calibri" pitchFamily="34" charset="0"/>
              </a:rPr>
              <a:t> </a:t>
            </a:r>
            <a:r>
              <a:rPr kumimoji="0" lang="sl-SI" altLang="ja-JP" sz="1400" dirty="0">
                <a:latin typeface="Calibri" pitchFamily="34" charset="0"/>
              </a:rPr>
              <a:t>the </a:t>
            </a:r>
            <a:r>
              <a:rPr kumimoji="0" lang="en-US" altLang="ja-JP" sz="1400" dirty="0">
                <a:latin typeface="Calibri" pitchFamily="34" charset="0"/>
              </a:rPr>
              <a:t>upper collimator</a:t>
            </a:r>
            <a:r>
              <a:rPr kumimoji="0" lang="en-US" altLang="ja-JP" dirty="0">
                <a:latin typeface="Calibri" pitchFamily="34" charset="0"/>
              </a:rPr>
              <a:t> </a:t>
            </a:r>
          </a:p>
        </p:txBody>
      </p:sp>
      <p:sp>
        <p:nvSpPr>
          <p:cNvPr id="50187" name="Text Box 28"/>
          <p:cNvSpPr txBox="1">
            <a:spLocks noChangeArrowheads="1"/>
          </p:cNvSpPr>
          <p:nvPr/>
        </p:nvSpPr>
        <p:spPr bwMode="auto">
          <a:xfrm>
            <a:off x="7806282" y="3286426"/>
            <a:ext cx="1885955" cy="470027"/>
          </a:xfrm>
          <a:prstGeom prst="rect">
            <a:avLst/>
          </a:prstGeom>
          <a:solidFill>
            <a:schemeClr val="accent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5785" tIns="47892" rIns="95785" bIns="47892">
            <a:sp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400" dirty="0" err="1">
                <a:latin typeface="Calibri" pitchFamily="34" charset="0"/>
              </a:rPr>
              <a:t>Scintillator</a:t>
            </a:r>
            <a:r>
              <a:rPr kumimoji="0" lang="en-US" altLang="ja-JP" sz="1400" dirty="0">
                <a:latin typeface="Calibri" pitchFamily="34" charset="0"/>
              </a:rPr>
              <a:t> is under the</a:t>
            </a:r>
          </a:p>
          <a:p>
            <a:pPr algn="ctr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400" dirty="0">
                <a:latin typeface="Calibri" pitchFamily="34" charset="0"/>
              </a:rPr>
              <a:t>lower  collimator</a:t>
            </a:r>
          </a:p>
        </p:txBody>
      </p:sp>
      <p:sp>
        <p:nvSpPr>
          <p:cNvPr id="50188" name="Text Box 30"/>
          <p:cNvSpPr txBox="1">
            <a:spLocks noChangeArrowheads="1"/>
          </p:cNvSpPr>
          <p:nvPr/>
        </p:nvSpPr>
        <p:spPr bwMode="auto">
          <a:xfrm>
            <a:off x="8646330" y="4084269"/>
            <a:ext cx="984298" cy="470027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5785" tIns="47892" rIns="95785" bIns="47892">
            <a:sp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400" b="1" baseline="30000" dirty="0">
                <a:latin typeface="Calibri" pitchFamily="34" charset="0"/>
              </a:rPr>
              <a:t>90</a:t>
            </a:r>
            <a:r>
              <a:rPr kumimoji="0" lang="en-US" altLang="ja-JP" sz="1400" dirty="0">
                <a:latin typeface="Calibri" pitchFamily="34" charset="0"/>
              </a:rPr>
              <a:t>Sr source</a:t>
            </a:r>
          </a:p>
          <a:p>
            <a:pPr algn="ctr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400" dirty="0">
                <a:latin typeface="Calibri" pitchFamily="34" charset="0"/>
              </a:rPr>
              <a:t> holder</a:t>
            </a:r>
          </a:p>
        </p:txBody>
      </p:sp>
      <p:sp>
        <p:nvSpPr>
          <p:cNvPr id="50189" name="Text Box 31"/>
          <p:cNvSpPr txBox="1">
            <a:spLocks noChangeArrowheads="1"/>
          </p:cNvSpPr>
          <p:nvPr/>
        </p:nvSpPr>
        <p:spPr bwMode="auto">
          <a:xfrm>
            <a:off x="7347600" y="5636752"/>
            <a:ext cx="2393040" cy="454381"/>
          </a:xfrm>
          <a:prstGeom prst="rect">
            <a:avLst/>
          </a:prstGeom>
          <a:solidFill>
            <a:schemeClr val="accent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 lIns="95785" tIns="47892" rIns="95785" bIns="47892">
            <a:sp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sl-SI" altLang="ja-JP" sz="1400" dirty="0">
                <a:latin typeface="Calibri" pitchFamily="34" charset="0"/>
              </a:rPr>
              <a:t>S</a:t>
            </a:r>
            <a:r>
              <a:rPr kumimoji="0" lang="en-US" altLang="ja-JP" sz="1400" dirty="0" err="1">
                <a:latin typeface="Calibri" pitchFamily="34" charset="0"/>
              </a:rPr>
              <a:t>etup</a:t>
            </a:r>
            <a:r>
              <a:rPr kumimoji="0" lang="en-US" altLang="ja-JP" sz="1400" dirty="0">
                <a:latin typeface="Calibri" pitchFamily="34" charset="0"/>
              </a:rPr>
              <a:t> in the f</a:t>
            </a:r>
            <a:r>
              <a:rPr kumimoji="0" lang="sl-SI" altLang="ja-JP" sz="1400" dirty="0">
                <a:latin typeface="Calibri" pitchFamily="34" charset="0"/>
              </a:rPr>
              <a:t>reezer, temperature about - 20</a:t>
            </a:r>
            <a:r>
              <a:rPr kumimoji="0" lang="en-US" altLang="ja-JP" sz="1400" baseline="30000" dirty="0">
                <a:latin typeface="Calibri" pitchFamily="34" charset="0"/>
                <a:cs typeface="Arial" charset="0"/>
              </a:rPr>
              <a:t>°</a:t>
            </a:r>
            <a:r>
              <a:rPr kumimoji="0" lang="sl-SI" altLang="ja-JP" sz="1400" dirty="0">
                <a:latin typeface="Calibri" pitchFamily="34" charset="0"/>
              </a:rPr>
              <a:t> C</a:t>
            </a:r>
            <a:endParaRPr kumimoji="0" lang="en-US" altLang="ja-JP" sz="1400" dirty="0">
              <a:latin typeface="Calibri" pitchFamily="34" charset="0"/>
            </a:endParaRPr>
          </a:p>
        </p:txBody>
      </p:sp>
      <p:sp>
        <p:nvSpPr>
          <p:cNvPr id="17424" name="Text Box 32"/>
          <p:cNvSpPr txBox="1">
            <a:spLocks noChangeArrowheads="1"/>
          </p:cNvSpPr>
          <p:nvPr/>
        </p:nvSpPr>
        <p:spPr bwMode="auto">
          <a:xfrm>
            <a:off x="78000" y="787764"/>
            <a:ext cx="5982398" cy="244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5" tIns="47892" rIns="95785" bIns="47892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kumimoji="0" lang="en-US" altLang="ja-JP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ＭＳ Ｐゴシック" pitchFamily="50" charset="-128"/>
            </a:endParaRPr>
          </a:p>
          <a:p>
            <a:pPr lvl="1" hangingPunct="0">
              <a:lnSpc>
                <a:spcPct val="83000"/>
              </a:lnSpc>
              <a:buClr>
                <a:srgbClr val="000000"/>
              </a:buClr>
              <a:buSzPct val="45000"/>
              <a:buFontTx/>
              <a:buChar char="•"/>
              <a:defRPr/>
            </a:pPr>
            <a:r>
              <a:rPr kumimoji="0" lang="sl-SI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SCTA128VG chip</a:t>
            </a:r>
          </a:p>
          <a:p>
            <a:pPr lvl="1" hangingPunct="0">
              <a:lnSpc>
                <a:spcPct val="83000"/>
              </a:lnSpc>
              <a:buClr>
                <a:srgbClr val="000000"/>
              </a:buClr>
              <a:buSzPct val="45000"/>
              <a:buFontTx/>
              <a:buChar char="•"/>
              <a:defRPr/>
            </a:pPr>
            <a:r>
              <a:rPr kumimoji="0" lang="sl-SI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</a:t>
            </a: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VME module SEQSI (for clock, commands...) </a:t>
            </a:r>
          </a:p>
          <a:p>
            <a:pPr lvl="1" hangingPunct="0">
              <a:lnSpc>
                <a:spcPct val="83000"/>
              </a:lnSpc>
              <a:buClr>
                <a:srgbClr val="000000"/>
              </a:buClr>
              <a:buSzPct val="45000"/>
              <a:buFontTx/>
              <a:buChar char="•"/>
              <a:defRPr/>
            </a:pP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Tektronix digital scope for data acquisition </a:t>
            </a:r>
          </a:p>
          <a:p>
            <a:pPr lvl="1" hangingPunct="0">
              <a:lnSpc>
                <a:spcPct val="83000"/>
              </a:lnSpc>
              <a:buClr>
                <a:srgbClr val="000000"/>
              </a:buClr>
              <a:buSzPct val="45000"/>
              <a:buFontTx/>
              <a:buChar char="•"/>
              <a:defRPr/>
            </a:pP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</a:t>
            </a:r>
            <a:r>
              <a:rPr kumimoji="0" lang="en-US" altLang="ja-JP" baseline="30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90</a:t>
            </a: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Sr source, photomultiplier, </a:t>
            </a:r>
            <a:r>
              <a:rPr kumimoji="0" lang="en-US" altLang="ja-JP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scintillator</a:t>
            </a: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, </a:t>
            </a:r>
            <a:endParaRPr kumimoji="0" lang="sl-SI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ＭＳ Ｐゴシック" pitchFamily="50" charset="-128"/>
            </a:endParaRPr>
          </a:p>
          <a:p>
            <a:pPr lvl="1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sl-SI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    </a:t>
            </a: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power supplies</a:t>
            </a:r>
            <a:r>
              <a:rPr kumimoji="0" lang="sl-SI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, </a:t>
            </a: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coincidence circuit</a:t>
            </a:r>
            <a:r>
              <a:rPr kumimoji="0" lang="sl-SI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.......</a:t>
            </a: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</a:t>
            </a:r>
          </a:p>
          <a:p>
            <a:pPr lvl="1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kumimoji="0" lang="en-US" altLang="ja-JP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ＭＳ Ｐゴシック" pitchFamily="50" charset="-128"/>
            </a:endParaRPr>
          </a:p>
          <a:p>
            <a:pPr lvl="1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kumimoji="0" lang="en-US" altLang="ja-JP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0191" name="Line 33"/>
          <p:cNvSpPr>
            <a:spLocks noChangeShapeType="1"/>
          </p:cNvSpPr>
          <p:nvPr/>
        </p:nvSpPr>
        <p:spPr bwMode="auto">
          <a:xfrm flipH="1">
            <a:off x="3781441" y="3247541"/>
            <a:ext cx="248040" cy="30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785" tIns="47892" rIns="95785" bIns="47892"/>
          <a:lstStyle/>
          <a:p>
            <a:endParaRPr lang="ja-JP" altLang="en-US"/>
          </a:p>
        </p:txBody>
      </p:sp>
      <p:sp>
        <p:nvSpPr>
          <p:cNvPr id="50192" name="Line 34"/>
          <p:cNvSpPr>
            <a:spLocks noChangeShapeType="1"/>
          </p:cNvSpPr>
          <p:nvPr/>
        </p:nvSpPr>
        <p:spPr bwMode="auto">
          <a:xfrm flipV="1">
            <a:off x="3781441" y="4238366"/>
            <a:ext cx="248040" cy="838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785" tIns="47892" rIns="95785" bIns="47892"/>
          <a:lstStyle/>
          <a:p>
            <a:endParaRPr lang="ja-JP" altLang="en-US"/>
          </a:p>
        </p:txBody>
      </p:sp>
      <p:sp>
        <p:nvSpPr>
          <p:cNvPr id="50193" name="Line 35"/>
          <p:cNvSpPr>
            <a:spLocks noChangeShapeType="1"/>
          </p:cNvSpPr>
          <p:nvPr/>
        </p:nvSpPr>
        <p:spPr bwMode="auto">
          <a:xfrm>
            <a:off x="1965600" y="3400198"/>
            <a:ext cx="907920" cy="1526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785" tIns="47892" rIns="95785" bIns="47892"/>
          <a:lstStyle/>
          <a:p>
            <a:endParaRPr lang="ja-JP" altLang="en-US"/>
          </a:p>
        </p:txBody>
      </p:sp>
      <p:sp>
        <p:nvSpPr>
          <p:cNvPr id="50194" name="Line 36"/>
          <p:cNvSpPr>
            <a:spLocks noChangeShapeType="1"/>
          </p:cNvSpPr>
          <p:nvPr/>
        </p:nvSpPr>
        <p:spPr bwMode="auto">
          <a:xfrm flipV="1">
            <a:off x="2625481" y="4009381"/>
            <a:ext cx="826800" cy="30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785" tIns="47892" rIns="95785" bIns="47892"/>
          <a:lstStyle/>
          <a:p>
            <a:endParaRPr lang="ja-JP" altLang="en-US"/>
          </a:p>
        </p:txBody>
      </p:sp>
      <p:sp>
        <p:nvSpPr>
          <p:cNvPr id="50195" name="Line 37"/>
          <p:cNvSpPr>
            <a:spLocks noChangeShapeType="1"/>
          </p:cNvSpPr>
          <p:nvPr/>
        </p:nvSpPr>
        <p:spPr bwMode="auto">
          <a:xfrm>
            <a:off x="2708161" y="2942230"/>
            <a:ext cx="578760" cy="457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785" tIns="47892" rIns="95785" bIns="47892"/>
          <a:lstStyle/>
          <a:p>
            <a:endParaRPr lang="ja-JP" altLang="en-US"/>
          </a:p>
        </p:txBody>
      </p:sp>
      <p:sp>
        <p:nvSpPr>
          <p:cNvPr id="50196" name="Line 38"/>
          <p:cNvSpPr>
            <a:spLocks noChangeShapeType="1"/>
          </p:cNvSpPr>
          <p:nvPr/>
        </p:nvSpPr>
        <p:spPr bwMode="auto">
          <a:xfrm flipH="1">
            <a:off x="7842120" y="4369419"/>
            <a:ext cx="778440" cy="2001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785" tIns="47892" rIns="95785" bIns="47892"/>
          <a:lstStyle/>
          <a:p>
            <a:endParaRPr lang="ja-JP" altLang="en-US"/>
          </a:p>
        </p:txBody>
      </p:sp>
      <p:sp>
        <p:nvSpPr>
          <p:cNvPr id="50197" name="Line 39"/>
          <p:cNvSpPr>
            <a:spLocks noChangeShapeType="1"/>
          </p:cNvSpPr>
          <p:nvPr/>
        </p:nvSpPr>
        <p:spPr bwMode="auto">
          <a:xfrm flipH="1" flipV="1">
            <a:off x="8213401" y="2095420"/>
            <a:ext cx="702000" cy="1267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785" tIns="47892" rIns="95785" bIns="47892"/>
          <a:lstStyle/>
          <a:p>
            <a:endParaRPr lang="ja-JP" altLang="en-US"/>
          </a:p>
        </p:txBody>
      </p:sp>
      <p:sp>
        <p:nvSpPr>
          <p:cNvPr id="50198" name="Line 40"/>
          <p:cNvSpPr>
            <a:spLocks noChangeShapeType="1"/>
          </p:cNvSpPr>
          <p:nvPr/>
        </p:nvSpPr>
        <p:spPr bwMode="auto">
          <a:xfrm>
            <a:off x="7439640" y="1453113"/>
            <a:ext cx="603720" cy="1483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785" tIns="47892" rIns="95785" bIns="47892"/>
          <a:lstStyle/>
          <a:p>
            <a:endParaRPr lang="ja-JP" altLang="en-US"/>
          </a:p>
        </p:txBody>
      </p:sp>
      <p:pic>
        <p:nvPicPr>
          <p:cNvPr id="50199" name="Picture 6" descr="ijs_zn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3081" y="6137925"/>
            <a:ext cx="500760" cy="51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5" name="TextBox 34"/>
          <p:cNvSpPr txBox="1">
            <a:spLocks noChangeArrowheads="1"/>
          </p:cNvSpPr>
          <p:nvPr/>
        </p:nvSpPr>
        <p:spPr bwMode="auto">
          <a:xfrm>
            <a:off x="1857960" y="6067358"/>
            <a:ext cx="3305640" cy="68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5" tIns="47892" rIns="95785" bIns="47892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Jo</a:t>
            </a:r>
            <a:r>
              <a:rPr kumimoji="0" lang="sl-SI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ž</a:t>
            </a:r>
            <a:r>
              <a:rPr kumimoji="0" lang="en-US" altLang="ja-JP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ef</a:t>
            </a:r>
            <a:r>
              <a:rPr kumimoji="0" lang="en-US" altLang="ja-JP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Stefan Institute and Department of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3"/>
          <p:cNvSpPr>
            <a:spLocks noGrp="1"/>
          </p:cNvSpPr>
          <p:nvPr>
            <p:ph type="title"/>
          </p:nvPr>
        </p:nvSpPr>
        <p:spPr>
          <a:xfrm>
            <a:off x="811200" y="0"/>
            <a:ext cx="8456760" cy="1142040"/>
          </a:xfrm>
        </p:spPr>
        <p:txBody>
          <a:bodyPr/>
          <a:lstStyle/>
          <a:p>
            <a:pPr eaLnBrk="1" hangingPunct="1">
              <a:defRPr/>
            </a:pPr>
            <a:r>
              <a:rPr sz="3400" dirty="0" smtClean="0">
                <a:latin typeface="Arial Black" pitchFamily="34" charset="0"/>
              </a:rPr>
              <a:t>UCSC Charge Collection System</a:t>
            </a:r>
          </a:p>
        </p:txBody>
      </p:sp>
      <p:pic>
        <p:nvPicPr>
          <p:cNvPr id="51202" name="Picture 18"/>
          <p:cNvPicPr>
            <a:picLocks noChangeAspect="1" noChangeArrowheads="1"/>
          </p:cNvPicPr>
          <p:nvPr/>
        </p:nvPicPr>
        <p:blipFill>
          <a:blip r:embed="rId3" cstate="print"/>
          <a:srcRect t="6079"/>
          <a:stretch>
            <a:fillRect/>
          </a:stretch>
        </p:blipFill>
        <p:spPr bwMode="auto">
          <a:xfrm>
            <a:off x="413401" y="3361313"/>
            <a:ext cx="5860920" cy="235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248041" y="4723696"/>
            <a:ext cx="9244560" cy="36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5" tIns="47892" rIns="95785" bIns="47892">
            <a:spAutoFit/>
          </a:bodyPr>
          <a:lstStyle/>
          <a:p>
            <a:pPr hangingPunct="0">
              <a:lnSpc>
                <a:spcPct val="83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ja-JP" sz="2100" dirty="0">
              <a:latin typeface="Times New Roman" pitchFamily="18" charset="0"/>
            </a:endParaRPr>
          </a:p>
        </p:txBody>
      </p:sp>
      <p:pic>
        <p:nvPicPr>
          <p:cNvPr id="51204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6281" y="1352303"/>
            <a:ext cx="3797040" cy="24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23"/>
          <p:cNvSpPr>
            <a:spLocks noChangeArrowheads="1"/>
          </p:cNvSpPr>
          <p:nvPr/>
        </p:nvSpPr>
        <p:spPr bwMode="auto">
          <a:xfrm>
            <a:off x="600601" y="2068057"/>
            <a:ext cx="5201040" cy="1175194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CCE System is beta source (</a:t>
            </a:r>
            <a:r>
              <a:rPr kumimoji="0" lang="en-US" altLang="ja-JP" baseline="30000">
                <a:solidFill>
                  <a:srgbClr val="000000"/>
                </a:solidFill>
                <a:latin typeface="Calibri" pitchFamily="34" charset="0"/>
              </a:rPr>
              <a:t>90</a:t>
            </a:r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Sr)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with scintillation trigger. 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Measurements carried out in freezer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at low temperature (-30 </a:t>
            </a:r>
            <a:r>
              <a:rPr kumimoji="0" lang="en-US" altLang="ja-JP" baseline="3000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C)</a:t>
            </a:r>
            <a:endParaRPr kumimoji="0" lang="en-US" altLang="ja-JP">
              <a:latin typeface="Calibri" pitchFamily="34" charset="0"/>
            </a:endParaRPr>
          </a:p>
        </p:txBody>
      </p:sp>
      <p:sp>
        <p:nvSpPr>
          <p:cNvPr id="51206" name="Rectangle 27"/>
          <p:cNvSpPr>
            <a:spLocks noChangeArrowheads="1"/>
          </p:cNvSpPr>
          <p:nvPr/>
        </p:nvSpPr>
        <p:spPr bwMode="auto">
          <a:xfrm>
            <a:off x="494521" y="5714520"/>
            <a:ext cx="9163440" cy="88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b="1">
                <a:solidFill>
                  <a:srgbClr val="000000"/>
                </a:solidFill>
                <a:latin typeface="Calibri" pitchFamily="34" charset="0"/>
              </a:rPr>
              <a:t>Accelerated Annealing at elevated temperature (60</a:t>
            </a:r>
            <a:r>
              <a:rPr kumimoji="0" lang="en-US" altLang="ja-JP" b="1" baseline="3000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kumimoji="0" lang="en-US" altLang="ja-JP" b="1">
                <a:solidFill>
                  <a:srgbClr val="000000"/>
                </a:solidFill>
                <a:latin typeface="Calibri" pitchFamily="34" charset="0"/>
              </a:rPr>
              <a:t>C): 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b="1">
                <a:solidFill>
                  <a:srgbClr val="000000"/>
                </a:solidFill>
                <a:latin typeface="Calibri" pitchFamily="34" charset="0"/>
              </a:rPr>
              <a:t>about 700 times faster than at RT:  1000 min @ 60</a:t>
            </a:r>
            <a:r>
              <a:rPr kumimoji="0" lang="en-US" altLang="ja-JP" b="1" baseline="3000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kumimoji="0" lang="en-US" altLang="ja-JP" b="1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kumimoji="0" lang="en-US" altLang="ja-JP" b="1">
                <a:latin typeface="Calibri" pitchFamily="34" charset="0"/>
              </a:rPr>
              <a:t>  </a:t>
            </a:r>
            <a:r>
              <a:rPr kumimoji="0" lang="en-US" altLang="ja-JP" b="1">
                <a:solidFill>
                  <a:schemeClr val="tx1"/>
                </a:solidFill>
                <a:latin typeface="Calibri" pitchFamily="34" charset="0"/>
              </a:rPr>
              <a:t>= 1.3 years at RT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b="1">
                <a:solidFill>
                  <a:schemeClr val="tx1"/>
                </a:solidFill>
                <a:latin typeface="Calibri" pitchFamily="34" charset="0"/>
              </a:rPr>
              <a:t>Annealing important for thermal management.</a:t>
            </a:r>
          </a:p>
        </p:txBody>
      </p:sp>
      <p:sp>
        <p:nvSpPr>
          <p:cNvPr id="51207" name="Rectangle 27"/>
          <p:cNvSpPr>
            <a:spLocks noChangeArrowheads="1"/>
          </p:cNvSpPr>
          <p:nvPr/>
        </p:nvSpPr>
        <p:spPr bwMode="auto">
          <a:xfrm>
            <a:off x="6438120" y="4038184"/>
            <a:ext cx="3219840" cy="1175194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Binary readout</a:t>
            </a:r>
            <a:r>
              <a:rPr kumimoji="0" lang="en-US" altLang="ja-JP">
                <a:latin typeface="Calibri" pitchFamily="34" charset="0"/>
              </a:rPr>
              <a:t>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with 100 ns shaping time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Positive and negative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>
                <a:solidFill>
                  <a:srgbClr val="000000"/>
                </a:solidFill>
                <a:latin typeface="Calibri" pitchFamily="34" charset="0"/>
              </a:rPr>
              <a:t>charge readout</a:t>
            </a:r>
          </a:p>
        </p:txBody>
      </p:sp>
      <p:sp>
        <p:nvSpPr>
          <p:cNvPr id="51208" name="Rectangle 23"/>
          <p:cNvSpPr>
            <a:spLocks noChangeArrowheads="1"/>
          </p:cNvSpPr>
          <p:nvPr/>
        </p:nvSpPr>
        <p:spPr bwMode="auto">
          <a:xfrm>
            <a:off x="319801" y="966342"/>
            <a:ext cx="5881200" cy="73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900" dirty="0">
                <a:solidFill>
                  <a:srgbClr val="CC0000"/>
                </a:solidFill>
                <a:latin typeface="Calibri" pitchFamily="34" charset="0"/>
              </a:rPr>
              <a:t>Measurement of collected charge with min. ion. particles (MIPs) combines all effects of radiation damage: depletion voltage increase, inversion, trapping…</a:t>
            </a:r>
          </a:p>
        </p:txBody>
      </p:sp>
      <p:pic>
        <p:nvPicPr>
          <p:cNvPr id="51209" name="Picture 6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4921" y="5286795"/>
            <a:ext cx="1243320" cy="11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図 13" descr="P81301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200" y="3882648"/>
            <a:ext cx="3931200" cy="272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7801" y="1095956"/>
            <a:ext cx="4021680" cy="278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3"/>
          <p:cNvSpPr>
            <a:spLocks noGrp="1"/>
          </p:cNvSpPr>
          <p:nvPr>
            <p:ph type="title"/>
          </p:nvPr>
        </p:nvSpPr>
        <p:spPr>
          <a:xfrm>
            <a:off x="811200" y="0"/>
            <a:ext cx="8456760" cy="114204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latin typeface="Arial Black" pitchFamily="34" charset="0"/>
              </a:rPr>
              <a:t>Tsukuba/KEK</a:t>
            </a:r>
            <a:r>
              <a:rPr sz="3400" dirty="0" smtClean="0">
                <a:latin typeface="Arial Black" pitchFamily="34" charset="0"/>
              </a:rPr>
              <a:t> Charge Collection System</a:t>
            </a:r>
          </a:p>
        </p:txBody>
      </p:sp>
      <p:pic>
        <p:nvPicPr>
          <p:cNvPr id="52228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800" y="1419989"/>
            <a:ext cx="2812680" cy="26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29" name="グループ化 18"/>
          <p:cNvGrpSpPr>
            <a:grpSpLocks/>
          </p:cNvGrpSpPr>
          <p:nvPr/>
        </p:nvGrpSpPr>
        <p:grpSpPr bwMode="auto">
          <a:xfrm>
            <a:off x="179400" y="4336296"/>
            <a:ext cx="2737800" cy="1490556"/>
            <a:chOff x="2291969" y="4708531"/>
            <a:chExt cx="4177103" cy="2602357"/>
          </a:xfrm>
        </p:grpSpPr>
        <p:pic>
          <p:nvPicPr>
            <p:cNvPr id="52235" name="図 11" descr="sankaku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1969" y="4708531"/>
              <a:ext cx="4177103" cy="2602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フリーフォーム 12"/>
            <p:cNvSpPr/>
            <p:nvPr/>
          </p:nvSpPr>
          <p:spPr bwMode="auto">
            <a:xfrm>
              <a:off x="3896167" y="5422608"/>
              <a:ext cx="71403" cy="286637"/>
            </a:xfrm>
            <a:custGeom>
              <a:avLst/>
              <a:gdLst>
                <a:gd name="connsiteX0" fmla="*/ 148653 w 248861"/>
                <a:gd name="connsiteY0" fmla="*/ 694456 h 694456"/>
                <a:gd name="connsiteX1" fmla="*/ 223809 w 248861"/>
                <a:gd name="connsiteY1" fmla="*/ 644352 h 694456"/>
                <a:gd name="connsiteX2" fmla="*/ 248861 w 248861"/>
                <a:gd name="connsiteY2" fmla="*/ 519092 h 694456"/>
                <a:gd name="connsiteX3" fmla="*/ 223809 w 248861"/>
                <a:gd name="connsiteY3" fmla="*/ 343727 h 694456"/>
                <a:gd name="connsiteX4" fmla="*/ 173705 w 248861"/>
                <a:gd name="connsiteY4" fmla="*/ 268571 h 694456"/>
                <a:gd name="connsiteX5" fmla="*/ 148653 w 248861"/>
                <a:gd name="connsiteY5" fmla="*/ 193415 h 694456"/>
                <a:gd name="connsiteX6" fmla="*/ 136127 w 248861"/>
                <a:gd name="connsiteY6" fmla="*/ 155837 h 694456"/>
                <a:gd name="connsiteX7" fmla="*/ 98549 w 248861"/>
                <a:gd name="connsiteY7" fmla="*/ 118259 h 694456"/>
                <a:gd name="connsiteX8" fmla="*/ 60971 w 248861"/>
                <a:gd name="connsiteY8" fmla="*/ 43103 h 694456"/>
                <a:gd name="connsiteX9" fmla="*/ 48445 w 248861"/>
                <a:gd name="connsiteY9" fmla="*/ 43103 h 69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861" h="694456">
                  <a:moveTo>
                    <a:pt x="148653" y="694456"/>
                  </a:moveTo>
                  <a:cubicBezTo>
                    <a:pt x="190280" y="684049"/>
                    <a:pt x="209392" y="691208"/>
                    <a:pt x="223809" y="644352"/>
                  </a:cubicBezTo>
                  <a:cubicBezTo>
                    <a:pt x="236331" y="603655"/>
                    <a:pt x="248861" y="519092"/>
                    <a:pt x="248861" y="519092"/>
                  </a:cubicBezTo>
                  <a:cubicBezTo>
                    <a:pt x="247491" y="504017"/>
                    <a:pt x="247383" y="386160"/>
                    <a:pt x="223809" y="343727"/>
                  </a:cubicBezTo>
                  <a:cubicBezTo>
                    <a:pt x="209187" y="317407"/>
                    <a:pt x="183226" y="297135"/>
                    <a:pt x="173705" y="268571"/>
                  </a:cubicBezTo>
                  <a:lnTo>
                    <a:pt x="148653" y="193415"/>
                  </a:lnTo>
                  <a:cubicBezTo>
                    <a:pt x="144478" y="180889"/>
                    <a:pt x="145463" y="165173"/>
                    <a:pt x="136127" y="155837"/>
                  </a:cubicBezTo>
                  <a:cubicBezTo>
                    <a:pt x="123601" y="143311"/>
                    <a:pt x="109890" y="131868"/>
                    <a:pt x="98549" y="118259"/>
                  </a:cubicBezTo>
                  <a:cubicBezTo>
                    <a:pt x="0" y="0"/>
                    <a:pt x="136295" y="156089"/>
                    <a:pt x="60971" y="43103"/>
                  </a:cubicBezTo>
                  <a:cubicBezTo>
                    <a:pt x="58655" y="39629"/>
                    <a:pt x="52620" y="43103"/>
                    <a:pt x="48445" y="43103"/>
                  </a:cubicBezTo>
                </a:path>
              </a:pathLst>
            </a:cu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endParaRPr kumimoji="0" lang="ja-JP" altLang="en-US">
                <a:latin typeface="HG-MinchoL-Sun" pitchFamily="49" charset="0"/>
                <a:ea typeface="ＭＳ Ｐゴシック" pitchFamily="50" charset="-128"/>
              </a:endParaRPr>
            </a:p>
          </p:txBody>
        </p:sp>
        <p:sp>
          <p:nvSpPr>
            <p:cNvPr id="15" name="フリーフォーム 14"/>
            <p:cNvSpPr/>
            <p:nvPr/>
          </p:nvSpPr>
          <p:spPr bwMode="auto">
            <a:xfrm>
              <a:off x="4826792" y="5352206"/>
              <a:ext cx="142807" cy="326866"/>
            </a:xfrm>
            <a:custGeom>
              <a:avLst/>
              <a:gdLst>
                <a:gd name="connsiteX0" fmla="*/ 89770 w 252608"/>
                <a:gd name="connsiteY0" fmla="*/ 576197 h 576197"/>
                <a:gd name="connsiteX1" fmla="*/ 27140 w 252608"/>
                <a:gd name="connsiteY1" fmla="*/ 338202 h 576197"/>
                <a:gd name="connsiteX2" fmla="*/ 252608 w 252608"/>
                <a:gd name="connsiteY2" fmla="*/ 0 h 57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608" h="576197">
                  <a:moveTo>
                    <a:pt x="89770" y="576197"/>
                  </a:moveTo>
                  <a:cubicBezTo>
                    <a:pt x="44885" y="505216"/>
                    <a:pt x="0" y="434235"/>
                    <a:pt x="27140" y="338202"/>
                  </a:cubicBezTo>
                  <a:cubicBezTo>
                    <a:pt x="54280" y="242169"/>
                    <a:pt x="153444" y="121084"/>
                    <a:pt x="252608" y="0"/>
                  </a:cubicBezTo>
                </a:path>
              </a:pathLst>
            </a:cu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endParaRPr kumimoji="0" lang="ja-JP" altLang="en-US">
                <a:ln w="12700">
                  <a:solidFill>
                    <a:schemeClr val="tx1"/>
                  </a:solidFill>
                </a:ln>
                <a:latin typeface="HG-MinchoL-Sun" pitchFamily="49" charset="0"/>
                <a:ea typeface="ＭＳ Ｐゴシック" pitchFamily="50" charset="-128"/>
              </a:endParaRPr>
            </a:p>
          </p:txBody>
        </p:sp>
      </p:grp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1440" y="5093816"/>
            <a:ext cx="3004560" cy="17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8400" y="3429000"/>
            <a:ext cx="3057600" cy="174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951601" y="5891659"/>
            <a:ext cx="3299400" cy="841349"/>
          </a:xfrm>
          <a:prstGeom prst="rect">
            <a:avLst/>
          </a:prstGeom>
          <a:solidFill>
            <a:schemeClr val="bg2">
              <a:lumMod val="20000"/>
              <a:lumOff val="80000"/>
              <a:alpha val="52000"/>
            </a:schemeClr>
          </a:solidFill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US" altLang="ja-JP" sz="1900" dirty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scintillation trigger. 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US" altLang="ja-JP" sz="1900" dirty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measurements carried out in thermal chamber (-20 </a:t>
            </a:r>
            <a:r>
              <a:rPr kumimoji="0" lang="en-US" altLang="ja-JP" sz="1900" baseline="30000" dirty="0" err="1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o</a:t>
            </a:r>
            <a:r>
              <a:rPr kumimoji="0" lang="en-US" altLang="ja-JP" sz="1900" dirty="0" err="1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C</a:t>
            </a:r>
            <a:r>
              <a:rPr kumimoji="0" lang="en-US" altLang="ja-JP" sz="1900" dirty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)</a:t>
            </a:r>
            <a:endParaRPr kumimoji="0" lang="en-US" altLang="ja-JP" sz="1900" dirty="0">
              <a:solidFill>
                <a:srgbClr val="FFFFFF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522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3080" y="836728"/>
            <a:ext cx="3442920" cy="226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Rectangle 27"/>
          <p:cNvSpPr>
            <a:spLocks noChangeArrowheads="1"/>
          </p:cNvSpPr>
          <p:nvPr/>
        </p:nvSpPr>
        <p:spPr bwMode="auto">
          <a:xfrm>
            <a:off x="6497401" y="3040160"/>
            <a:ext cx="2667600" cy="4981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900" dirty="0">
                <a:solidFill>
                  <a:srgbClr val="000000"/>
                </a:solidFill>
                <a:latin typeface="Calibri" pitchFamily="34" charset="0"/>
              </a:rPr>
              <a:t>Analog readout</a:t>
            </a:r>
            <a:endParaRPr kumimoji="0" lang="en-US" altLang="ja-JP" sz="1900" dirty="0">
              <a:latin typeface="Calibri" pitchFamily="34" charset="0"/>
            </a:endParaRP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900" dirty="0">
                <a:solidFill>
                  <a:srgbClr val="000000"/>
                </a:solidFill>
                <a:latin typeface="Calibri" pitchFamily="34" charset="0"/>
              </a:rPr>
              <a:t>with 20 ns peaking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99200" y="171379"/>
            <a:ext cx="8760960" cy="555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527" tIns="44474" rIns="85527" bIns="44474" anchor="b"/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4200" dirty="0">
                <a:solidFill>
                  <a:srgbClr val="000000"/>
                </a:solidFill>
                <a:latin typeface="Arial" charset="0"/>
              </a:rPr>
              <a:t>Proton Irradiation at CYRIC</a:t>
            </a: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67520" y="1548163"/>
            <a:ext cx="1285440" cy="331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6895" tIns="43448" rIns="86895" bIns="43448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48641" y="816566"/>
            <a:ext cx="92773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527" tIns="42764" rIns="85527" bIns="42764"/>
          <a:lstStyle/>
          <a:p>
            <a:pPr>
              <a:buClr>
                <a:srgbClr val="FFFFFF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b="1" dirty="0">
                <a:solidFill>
                  <a:srgbClr val="FFFFFF"/>
                </a:solidFill>
                <a:latin typeface="Arial" charset="0"/>
              </a:rPr>
              <a:t>Cyclotron (70 MeV: e.g. 8h for 10</a:t>
            </a:r>
            <a:r>
              <a:rPr kumimoji="0" lang="en-US" altLang="ja-JP" sz="1900" b="1" baseline="33000" dirty="0">
                <a:solidFill>
                  <a:srgbClr val="FFFFFF"/>
                </a:solidFill>
                <a:latin typeface="Arial" charset="0"/>
              </a:rPr>
              <a:t>16</a:t>
            </a:r>
            <a:r>
              <a:rPr kumimoji="0" lang="en-US" altLang="ja-JP" sz="1900" b="1" dirty="0">
                <a:solidFill>
                  <a:srgbClr val="FFFFFF"/>
                </a:solidFill>
                <a:latin typeface="Arial" charset="0"/>
              </a:rPr>
              <a:t>/cm</a:t>
            </a:r>
            <a:r>
              <a:rPr kumimoji="0" lang="en-US" altLang="ja-JP" sz="1900" b="1" baseline="33000" dirty="0">
                <a:solidFill>
                  <a:srgbClr val="FFFFFF"/>
                </a:solidFill>
                <a:latin typeface="Arial" charset="0"/>
              </a:rPr>
              <a:t>2  </a:t>
            </a:r>
            <a:r>
              <a:rPr kumimoji="0" lang="en-US" altLang="ja-JP" sz="1900" b="1" dirty="0">
                <a:solidFill>
                  <a:srgbClr val="FFFFFF"/>
                </a:solidFill>
                <a:latin typeface="Arial" charset="0"/>
              </a:rPr>
              <a:t>irradiation </a:t>
            </a:r>
            <a:r>
              <a:rPr kumimoji="0" lang="en-US" altLang="ja-JP" sz="1700" b="1" dirty="0">
                <a:solidFill>
                  <a:srgbClr val="FFFFFF"/>
                </a:solidFill>
                <a:latin typeface="Arial" charset="0"/>
              </a:rPr>
              <a:t>with 20cm</a:t>
            </a:r>
            <a:r>
              <a:rPr kumimoji="0" lang="en-US" altLang="ja-JP" sz="1700" b="1" baseline="30000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kumimoji="0" lang="en-US" altLang="ja-JP" sz="1700" b="1" dirty="0">
                <a:solidFill>
                  <a:srgbClr val="FFFFFF"/>
                </a:solidFill>
                <a:latin typeface="Arial" charset="0"/>
              </a:rPr>
              <a:t> scan </a:t>
            </a:r>
            <a:r>
              <a:rPr kumimoji="0" lang="en-US" altLang="ja-JP" sz="1900" b="1" dirty="0">
                <a:solidFill>
                  <a:srgbClr val="FFFFFF"/>
                </a:solidFill>
                <a:latin typeface="Arial" charset="0"/>
              </a:rPr>
              <a:t>)‏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00" y="1686418"/>
            <a:ext cx="3240120" cy="146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441" y="2405053"/>
            <a:ext cx="2875080" cy="2165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6240" y="4434227"/>
            <a:ext cx="3488160" cy="2191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3280" y="1947084"/>
            <a:ext cx="1784640" cy="243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320" y="3126569"/>
            <a:ext cx="4525560" cy="3434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104321" y="6293461"/>
            <a:ext cx="2436165" cy="351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700" b="1" dirty="0">
                <a:solidFill>
                  <a:srgbClr val="000000"/>
                </a:solidFill>
                <a:latin typeface="Arial" charset="0"/>
              </a:rPr>
              <a:t>BEAM profile @32line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41001" y="2340246"/>
            <a:ext cx="1677945" cy="351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spAutoFit/>
          </a:bodyPr>
          <a:lstStyle/>
          <a:p>
            <a:pPr>
              <a:buClr>
                <a:srgbClr val="FFFFFF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700" b="1" dirty="0">
                <a:solidFill>
                  <a:srgbClr val="FFFFFF"/>
                </a:solidFill>
                <a:latin typeface="Arial" charset="0"/>
              </a:rPr>
              <a:t>Sample holder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95001" y="2600913"/>
            <a:ext cx="1047964" cy="351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spAutoFit/>
          </a:bodyPr>
          <a:lstStyle/>
          <a:p>
            <a:pPr>
              <a:buClr>
                <a:srgbClr val="FFFFFF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700" b="1" dirty="0">
                <a:solidFill>
                  <a:srgbClr val="FFFFFF"/>
                </a:solidFill>
                <a:latin typeface="Arial" charset="0"/>
              </a:rPr>
              <a:t>samples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7706401" y="3973378"/>
            <a:ext cx="1724431" cy="351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spAutoFit/>
          </a:bodyPr>
          <a:lstStyle/>
          <a:p>
            <a:pPr>
              <a:buClr>
                <a:srgbClr val="FFFFFF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700" b="1" dirty="0">
                <a:solidFill>
                  <a:srgbClr val="FFFFFF"/>
                </a:solidFill>
                <a:latin typeface="Arial" charset="0"/>
              </a:rPr>
              <a:t>Profile monitor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976320" y="6171049"/>
            <a:ext cx="2271360" cy="331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527" tIns="44474" rIns="85527" bIns="44474" anchor="ctr"/>
          <a:lstStyle/>
          <a:p>
            <a:pPr algn="r">
              <a:buClr>
                <a:srgbClr val="898989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fld id="{92CD2ED8-8983-4574-AC7C-5831644852C4}" type="slidenum">
              <a:rPr kumimoji="0" lang="en-US" altLang="ja-JP" sz="1100" b="1">
                <a:solidFill>
                  <a:srgbClr val="898989"/>
                </a:solidFill>
                <a:latin typeface="Arial" charset="0"/>
              </a:rPr>
              <a:pPr algn="r">
                <a:buClr>
                  <a:srgbClr val="898989"/>
                </a:buClr>
                <a:buSzPct val="45000"/>
                <a:tabLst>
                  <a:tab pos="0" algn="l"/>
                  <a:tab pos="681888" algn="l"/>
                  <a:tab pos="1365285" algn="l"/>
                  <a:tab pos="2048680" algn="l"/>
                  <a:tab pos="2732077" algn="l"/>
                  <a:tab pos="3415473" algn="l"/>
                  <a:tab pos="4098870" algn="l"/>
                  <a:tab pos="4782266" algn="l"/>
                  <a:tab pos="5465663" algn="l"/>
                  <a:tab pos="6149059" algn="l"/>
                  <a:tab pos="6832456" algn="l"/>
                  <a:tab pos="7515851" algn="l"/>
                  <a:tab pos="8199248" algn="l"/>
                  <a:tab pos="8882644" algn="l"/>
                  <a:tab pos="9566041" algn="l"/>
                  <a:tab pos="10249437" algn="l"/>
                </a:tabLst>
              </a:pPr>
              <a:t>25</a:t>
            </a:fld>
            <a:endParaRPr kumimoji="0" lang="en-US" altLang="ja-JP" sz="1100" b="1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78760" y="5931984"/>
            <a:ext cx="4210689" cy="613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spAutoFit/>
          </a:bodyPr>
          <a:lstStyle/>
          <a:p>
            <a:pPr>
              <a:buClr>
                <a:srgbClr val="FFFFFF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700" b="1" dirty="0">
                <a:solidFill>
                  <a:srgbClr val="FFFFFF"/>
                </a:solidFill>
                <a:latin typeface="Arial" charset="0"/>
              </a:rPr>
              <a:t>Samples cooled to -10</a:t>
            </a:r>
            <a:r>
              <a:rPr kumimoji="0" lang="en-US" altLang="ja-JP" sz="1700" b="1" baseline="30000" dirty="0">
                <a:solidFill>
                  <a:srgbClr val="FFFFFF"/>
                </a:solidFill>
                <a:latin typeface="Arial" charset="0"/>
              </a:rPr>
              <a:t>o</a:t>
            </a:r>
            <a:r>
              <a:rPr kumimoji="0" lang="en-US" altLang="ja-JP" sz="1700" b="1" dirty="0">
                <a:solidFill>
                  <a:srgbClr val="FFFFFF"/>
                </a:solidFill>
                <a:latin typeface="Arial" charset="0"/>
              </a:rPr>
              <a:t>C and biased,</a:t>
            </a:r>
          </a:p>
          <a:p>
            <a:pPr>
              <a:buClr>
                <a:srgbClr val="FFFFFF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700" b="1" dirty="0">
                <a:solidFill>
                  <a:srgbClr val="FFFFFF"/>
                </a:solidFill>
                <a:latin typeface="Arial" charset="0"/>
              </a:rPr>
              <a:t>scanned to perform uniform irradiation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/>
          <p:cNvGrpSpPr/>
          <p:nvPr/>
        </p:nvGrpSpPr>
        <p:grpSpPr>
          <a:xfrm>
            <a:off x="1162173" y="1225553"/>
            <a:ext cx="5661240" cy="3789037"/>
            <a:chOff x="1446207" y="1350945"/>
            <a:chExt cx="5761037" cy="4176712"/>
          </a:xfrm>
        </p:grpSpPr>
        <p:pic>
          <p:nvPicPr>
            <p:cNvPr id="20481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6207" y="1350945"/>
              <a:ext cx="5761037" cy="417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2397106" y="4360840"/>
              <a:ext cx="742550" cy="35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PIXEL</a:t>
              </a:r>
              <a:endParaRPr lang="ja-JP" altLang="en-US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378047" y="4257409"/>
              <a:ext cx="1733544" cy="538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kumimoji="0" lang="en-US" altLang="ja-JP" sz="15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Long Strips</a:t>
              </a:r>
            </a:p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kumimoji="0" lang="en-US" altLang="ja-JP" sz="15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9.7 cm</a:t>
              </a:r>
              <a:endParaRPr kumimoji="0" lang="en-US" altLang="ja-JP" sz="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825866" y="4247376"/>
              <a:ext cx="1928825" cy="538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kumimoji="0" lang="en-US" altLang="ja-JP" sz="1500" b="1" dirty="0" smtClean="0">
                  <a:solidFill>
                    <a:srgbClr val="00800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Short Strips</a:t>
              </a:r>
            </a:p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kumimoji="0" lang="en-US" altLang="ja-JP" sz="1500" b="1" dirty="0" smtClean="0">
                  <a:solidFill>
                    <a:srgbClr val="00800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2.4 cm</a:t>
              </a:r>
              <a:endParaRPr kumimoji="0" lang="en-US" altLang="ja-JP" sz="1500" b="1" dirty="0">
                <a:solidFill>
                  <a:srgbClr val="008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1200" y="188661"/>
            <a:ext cx="8456760" cy="1142039"/>
          </a:xfrm>
        </p:spPr>
        <p:txBody>
          <a:bodyPr/>
          <a:lstStyle/>
          <a:p>
            <a:pPr eaLnBrk="1">
              <a:defRPr/>
            </a:pPr>
            <a:r>
              <a:rPr kumimoji="1" lang="en-US" altLang="ja-JP" sz="3400" dirty="0" err="1" smtClean="0">
                <a:latin typeface="Arial Black" pitchFamily="34" charset="0"/>
              </a:rPr>
              <a:t>Fluence</a:t>
            </a:r>
            <a:r>
              <a:rPr kumimoji="1" lang="en-US" altLang="ja-JP" sz="3400" dirty="0" smtClean="0">
                <a:latin typeface="Arial Black" pitchFamily="34" charset="0"/>
              </a:rPr>
              <a:t> Target for </a:t>
            </a:r>
            <a:r>
              <a:rPr kumimoji="1" lang="en-US" altLang="ja-JP" sz="3400" dirty="0" err="1" smtClean="0">
                <a:latin typeface="Arial Black" pitchFamily="34" charset="0"/>
              </a:rPr>
              <a:t>sATLAS</a:t>
            </a:r>
            <a:endParaRPr kumimoji="1" lang="ja-JP" altLang="en-US" sz="3400" dirty="0">
              <a:latin typeface="Arial Black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302574" y="1031131"/>
            <a:ext cx="6888960" cy="20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000" dirty="0">
                <a:solidFill>
                  <a:schemeClr val="tx2"/>
                </a:solidFill>
                <a:latin typeface="Calibri" pitchFamily="34" charset="0"/>
                <a:ea typeface="ヒラギノ角ゴ Pro W3"/>
                <a:cs typeface="ヒラギノ角ゴ Pro W3"/>
              </a:rPr>
              <a:t>ATLAS Radiation Taskforce http://atlas.web.cern.ch/Atlas/GROUPS/PHYSICS/RADIATION/RadiationTF_document.html</a:t>
            </a:r>
            <a:endParaRPr kumimoji="0" lang="en-US" altLang="ja-JP" sz="1000" b="1" dirty="0">
              <a:solidFill>
                <a:schemeClr val="tx2"/>
              </a:solidFill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954374" y="2392083"/>
            <a:ext cx="2828432" cy="1166516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lIns="86895" tIns="43448" rIns="86895" bIns="43448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700" dirty="0">
                <a:solidFill>
                  <a:srgbClr val="00408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both charged (</a:t>
            </a:r>
            <a:r>
              <a:rPr kumimoji="0" lang="en-US" altLang="ja-JP" sz="1700" dirty="0" err="1">
                <a:solidFill>
                  <a:srgbClr val="00408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pi+p</a:t>
            </a:r>
            <a:r>
              <a:rPr kumimoji="0" lang="en-US" altLang="ja-JP" sz="1700" dirty="0">
                <a:solidFill>
                  <a:srgbClr val="00408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) and neutral (n) contribute to Si damage.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700" dirty="0">
                <a:solidFill>
                  <a:srgbClr val="00408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n</a:t>
            </a:r>
            <a:r>
              <a:rPr kumimoji="0" lang="en-US" altLang="ja-JP" sz="1700" dirty="0" smtClean="0">
                <a:solidFill>
                  <a:srgbClr val="00408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eutrons </a:t>
            </a:r>
            <a:r>
              <a:rPr kumimoji="0" lang="en-US" altLang="ja-JP" sz="1700" dirty="0">
                <a:solidFill>
                  <a:srgbClr val="00408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are dominant as R increases.  </a:t>
            </a:r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249567" y="4854759"/>
            <a:ext cx="3580225" cy="453651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6895" tIns="43448" rIns="86895" bIns="43448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700" dirty="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rPr>
              <a:t>s</a:t>
            </a:r>
            <a:r>
              <a:rPr kumimoji="0" lang="en-US" altLang="ja-JP" sz="1700" dirty="0" smtClean="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rPr>
              <a:t>trip </a:t>
            </a:r>
            <a:r>
              <a:rPr kumimoji="0" lang="en-US" altLang="ja-JP" sz="1700" dirty="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rPr>
              <a:t>length and segmentation </a:t>
            </a:r>
            <a:r>
              <a:rPr kumimoji="0" lang="en-US" altLang="ja-JP" sz="1700" dirty="0" smtClean="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rPr>
              <a:t>to keep occupancy</a:t>
            </a:r>
            <a:r>
              <a:rPr kumimoji="0" lang="en-US" altLang="ja-JP" sz="1700" dirty="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rPr>
              <a:t>&lt; 2</a:t>
            </a:r>
            <a:r>
              <a:rPr kumimoji="0" lang="en-US" altLang="ja-JP" sz="1700" dirty="0" smtClean="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rPr>
              <a:t>%, preliminary</a:t>
            </a:r>
            <a:endParaRPr kumimoji="0" lang="en-US" altLang="ja-JP" sz="1700" b="1" dirty="0">
              <a:solidFill>
                <a:schemeClr val="tx1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20489" name="TextBox 23"/>
          <p:cNvSpPr txBox="1">
            <a:spLocks noChangeArrowheads="1"/>
          </p:cNvSpPr>
          <p:nvPr/>
        </p:nvSpPr>
        <p:spPr bwMode="auto">
          <a:xfrm>
            <a:off x="6918614" y="3688229"/>
            <a:ext cx="2864192" cy="10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GB" altLang="ja-JP" sz="1900" dirty="0">
                <a:solidFill>
                  <a:schemeClr val="tx1"/>
                </a:solidFill>
                <a:latin typeface="Calibri" pitchFamily="34" charset="0"/>
              </a:rPr>
              <a:t>n</a:t>
            </a:r>
            <a:r>
              <a:rPr kumimoji="0" lang="en-GB" altLang="ja-JP" sz="1900" dirty="0" smtClean="0">
                <a:solidFill>
                  <a:schemeClr val="tx1"/>
                </a:solidFill>
                <a:latin typeface="Calibri" pitchFamily="34" charset="0"/>
              </a:rPr>
              <a:t>eed </a:t>
            </a:r>
            <a:r>
              <a:rPr kumimoji="0" lang="en-GB" altLang="ja-JP" sz="1900" dirty="0">
                <a:solidFill>
                  <a:schemeClr val="tx1"/>
                </a:solidFill>
                <a:latin typeface="Calibri" pitchFamily="34" charset="0"/>
              </a:rPr>
              <a:t>to study response to </a:t>
            </a:r>
            <a:r>
              <a:rPr kumimoji="0" lang="en-GB" altLang="ja-JP" sz="1900" u="sng" dirty="0">
                <a:solidFill>
                  <a:schemeClr val="tx1"/>
                </a:solidFill>
                <a:latin typeface="Calibri" pitchFamily="34" charset="0"/>
              </a:rPr>
              <a:t>both</a:t>
            </a:r>
            <a:r>
              <a:rPr kumimoji="0" lang="en-GB" altLang="ja-JP" sz="1900" dirty="0">
                <a:solidFill>
                  <a:schemeClr val="tx1"/>
                </a:solidFill>
                <a:latin typeface="Calibri" pitchFamily="34" charset="0"/>
              </a:rPr>
              <a:t> neutral (neutrons) and charged (proton) particle irradiations</a:t>
            </a:r>
          </a:p>
        </p:txBody>
      </p:sp>
      <p:sp>
        <p:nvSpPr>
          <p:cNvPr id="20491" name="テキスト ボックス 30"/>
          <p:cNvSpPr txBox="1">
            <a:spLocks noChangeArrowheads="1"/>
          </p:cNvSpPr>
          <p:nvPr/>
        </p:nvSpPr>
        <p:spPr bwMode="auto">
          <a:xfrm>
            <a:off x="9165001" y="6588854"/>
            <a:ext cx="561632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BCC688CF-5AEE-4E6E-97DA-BBF0F327541E}" type="slidenum">
              <a:rPr lang="ja-JP" altLang="en-US" sz="1500" smtClean="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3</a:t>
            </a:fld>
            <a:endParaRPr lang="en-US" altLang="ja-JP" sz="1500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249566" y="5438025"/>
            <a:ext cx="6388245" cy="1215509"/>
            <a:chOff x="253966" y="5994415"/>
            <a:chExt cx="6500858" cy="1339874"/>
          </a:xfrm>
        </p:grpSpPr>
        <p:sp>
          <p:nvSpPr>
            <p:cNvPr id="20490" name="Rectangle 16"/>
            <p:cNvSpPr>
              <a:spLocks noChangeArrowheads="1"/>
            </p:cNvSpPr>
            <p:nvPr/>
          </p:nvSpPr>
          <p:spPr bwMode="auto">
            <a:xfrm>
              <a:off x="253966" y="5994415"/>
              <a:ext cx="6253171" cy="133987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kumimoji="0" lang="en-US" altLang="ja-JP" sz="1900" dirty="0">
                  <a:solidFill>
                    <a:srgbClr val="000066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design </a:t>
              </a:r>
              <a:r>
                <a:rPr kumimoji="0" lang="en-US" altLang="ja-JP" sz="1900" dirty="0" err="1">
                  <a:solidFill>
                    <a:srgbClr val="000066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fluence</a:t>
              </a:r>
              <a:r>
                <a:rPr kumimoji="0" lang="en-US" altLang="ja-JP" sz="1900" dirty="0">
                  <a:solidFill>
                    <a:srgbClr val="000066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 for strip sensors</a:t>
              </a:r>
            </a:p>
            <a:p>
              <a:pPr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kumimoji="0" lang="en-US" altLang="ja-JP" sz="1900" b="1" dirty="0">
                  <a:solidFill>
                    <a:srgbClr val="000066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 </a:t>
              </a:r>
              <a:r>
                <a:rPr kumimoji="0" lang="en-US" altLang="ja-JP" sz="1900" dirty="0">
                  <a:solidFill>
                    <a:srgbClr val="000066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(includes 2× safety factor)</a:t>
              </a:r>
              <a:r>
                <a:rPr kumimoji="0" lang="en-US" altLang="ja-JP" sz="1900" b="1" dirty="0">
                  <a:solidFill>
                    <a:srgbClr val="000066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 :</a:t>
              </a:r>
            </a:p>
            <a:p>
              <a:pPr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kumimoji="0" lang="en-US" altLang="ja-JP" sz="1900" dirty="0">
                  <a:solidFill>
                    <a:srgbClr val="FF000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/>
              </a:r>
              <a:br>
                <a:rPr kumimoji="0" lang="en-US" altLang="ja-JP" sz="1900" dirty="0">
                  <a:solidFill>
                    <a:srgbClr val="FF000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</a:br>
              <a:r>
                <a:rPr kumimoji="0" lang="en-US" altLang="ja-JP" sz="1900" dirty="0" smtClean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short 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strips (r=38cm</a:t>
              </a:r>
              <a:r>
                <a:rPr kumimoji="0" lang="en-US" altLang="ja-JP" sz="1900" dirty="0" smtClean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):   (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7-11)×10</a:t>
              </a:r>
              <a:r>
                <a:rPr kumimoji="0" lang="en-US" altLang="ja-JP" sz="1900" baseline="300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14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 </a:t>
              </a:r>
              <a:r>
                <a:rPr kumimoji="0" lang="en-US" altLang="ja-JP" sz="1900" dirty="0" err="1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n</a:t>
              </a:r>
              <a:r>
                <a:rPr kumimoji="0" lang="en-US" altLang="ja-JP" sz="1900" baseline="-25000" dirty="0" err="1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eq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/cm</a:t>
              </a:r>
              <a:r>
                <a:rPr kumimoji="0" lang="en-US" altLang="ja-JP" sz="1900" baseline="300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2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  ~0.3 MGy </a:t>
              </a:r>
              <a:b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</a:br>
              <a:r>
                <a:rPr kumimoji="0" lang="en-US" altLang="ja-JP" sz="1900" dirty="0" smtClean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long 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strips </a:t>
              </a:r>
              <a:r>
                <a:rPr kumimoji="0" lang="en-US" altLang="ja-JP" sz="1900" dirty="0" smtClean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 (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r=85cm):  </a:t>
              </a:r>
              <a:r>
                <a:rPr kumimoji="0" lang="en-US" altLang="ja-JP" sz="1900" dirty="0" smtClean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   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(3-6)×10</a:t>
              </a:r>
              <a:r>
                <a:rPr kumimoji="0" lang="en-US" altLang="ja-JP" sz="1900" baseline="300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14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 </a:t>
              </a:r>
              <a:r>
                <a:rPr kumimoji="0" lang="en-US" altLang="ja-JP" sz="1900" dirty="0" err="1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n</a:t>
              </a:r>
              <a:r>
                <a:rPr kumimoji="0" lang="en-US" altLang="ja-JP" sz="1900" baseline="-25000" dirty="0" err="1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eq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/cm</a:t>
              </a:r>
              <a:r>
                <a:rPr kumimoji="0" lang="en-US" altLang="ja-JP" sz="1900" baseline="300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2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   </a:t>
              </a:r>
              <a:r>
                <a:rPr kumimoji="0" lang="en-US" altLang="ja-JP" sz="1900" dirty="0" smtClean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 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~84 </a:t>
              </a:r>
              <a:r>
                <a:rPr kumimoji="0" lang="en-US" altLang="ja-JP" sz="1900" dirty="0" err="1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kGy</a:t>
              </a:r>
              <a:r>
                <a:rPr kumimoji="0" lang="en-US" altLang="ja-JP" sz="1900" dirty="0">
                  <a:solidFill>
                    <a:srgbClr val="0070C0"/>
                  </a:solidFill>
                  <a:latin typeface="Arial" pitchFamily="34" charset="0"/>
                  <a:ea typeface="Arial Unicode MS" pitchFamily="50" charset="-128"/>
                  <a:cs typeface="Arial" pitchFamily="34" charset="0"/>
                </a:rPr>
                <a:t> </a:t>
              </a:r>
            </a:p>
          </p:txBody>
        </p:sp>
        <p:sp>
          <p:nvSpPr>
            <p:cNvPr id="20492" name="Line 27"/>
            <p:cNvSpPr>
              <a:spLocks noChangeShapeType="1"/>
            </p:cNvSpPr>
            <p:nvPr/>
          </p:nvSpPr>
          <p:spPr bwMode="auto">
            <a:xfrm flipH="1">
              <a:off x="3397238" y="6494481"/>
              <a:ext cx="285752" cy="142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3" name="Text Box 28"/>
            <p:cNvSpPr txBox="1">
              <a:spLocks noChangeArrowheads="1"/>
            </p:cNvSpPr>
            <p:nvPr/>
          </p:nvSpPr>
          <p:spPr bwMode="auto">
            <a:xfrm>
              <a:off x="3682990" y="6280167"/>
              <a:ext cx="1627187" cy="356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68954"/>
              <a:r>
                <a:rPr lang="en-US" altLang="ja-JP" sz="1500" dirty="0">
                  <a:solidFill>
                    <a:schemeClr val="accent2"/>
                  </a:solidFill>
                  <a:latin typeface="Arial" charset="0"/>
                </a:rPr>
                <a:t>d</a:t>
              </a:r>
              <a:r>
                <a:rPr lang="en-US" altLang="ja-JP" sz="1500" dirty="0" smtClean="0">
                  <a:solidFill>
                    <a:schemeClr val="accent2"/>
                  </a:solidFill>
                  <a:latin typeface="Arial" charset="0"/>
                </a:rPr>
                <a:t>epending </a:t>
              </a:r>
              <a:r>
                <a:rPr lang="en-US" altLang="ja-JP" sz="1500" dirty="0">
                  <a:solidFill>
                    <a:schemeClr val="accent2"/>
                  </a:solidFill>
                  <a:latin typeface="Arial" charset="0"/>
                </a:rPr>
                <a:t>on Z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5770579" y="6351605"/>
              <a:ext cx="984245" cy="356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68954"/>
              <a:r>
                <a:rPr lang="en-US" altLang="ja-JP" sz="1500" dirty="0" smtClean="0">
                  <a:solidFill>
                    <a:schemeClr val="accent2"/>
                  </a:solidFill>
                  <a:latin typeface="Arial" charset="0"/>
                </a:rPr>
                <a:t>at Z=0</a:t>
              </a:r>
              <a:endParaRPr lang="en-US" altLang="ja-JP" sz="15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08012" y="5308410"/>
            <a:ext cx="3018620" cy="1257296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1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constraint: 500V is the operation maximum of the present ATLAS ID (cables, power supplies)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1200" y="188661"/>
            <a:ext cx="8456760" cy="114203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800" dirty="0">
                <a:latin typeface="Arial Black" pitchFamily="34" charset="0"/>
              </a:rPr>
              <a:t>Irradiation </a:t>
            </a:r>
            <a:r>
              <a:rPr lang="en-US" altLang="ja-JP" sz="3800" dirty="0" smtClean="0">
                <a:latin typeface="Arial Black" pitchFamily="34" charset="0"/>
              </a:rPr>
              <a:t>Facilities</a:t>
            </a:r>
            <a:endParaRPr lang="en-US" altLang="ja-JP" sz="3800" dirty="0">
              <a:latin typeface="Arial Black" pitchFamily="34" charset="0"/>
            </a:endParaRPr>
          </a:p>
        </p:txBody>
      </p:sp>
      <p:pic>
        <p:nvPicPr>
          <p:cNvPr id="21506" name="Picture 9" descr="C:\Documents and Settings\affolder\Desktop\imag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120" y="1155001"/>
            <a:ext cx="2934360" cy="21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C:\Documents and Settings\affolder\Desktop\imag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00" y="1118998"/>
            <a:ext cx="1884480" cy="217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C:\Documents and Settings\affolder\Desktop\Photo.3.jpg"/>
          <p:cNvPicPr>
            <a:picLocks noChangeAspect="1" noChangeArrowheads="1"/>
          </p:cNvPicPr>
          <p:nvPr/>
        </p:nvPicPr>
        <p:blipFill>
          <a:blip r:embed="rId5" cstate="print"/>
          <a:srcRect t="20517" r="11913" b="11095"/>
          <a:stretch>
            <a:fillRect/>
          </a:stretch>
        </p:blipFill>
        <p:spPr bwMode="auto">
          <a:xfrm>
            <a:off x="319801" y="4043945"/>
            <a:ext cx="3996720" cy="190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E:\Dierlamm\Dokumente\Irradiations\Workshop\KIZ01.jpg"/>
          <p:cNvPicPr>
            <a:picLocks noChangeAspect="1" noChangeArrowheads="1"/>
          </p:cNvPicPr>
          <p:nvPr/>
        </p:nvPicPr>
        <p:blipFill>
          <a:blip r:embed="rId6" cstate="print"/>
          <a:srcRect l="4449" r="11581"/>
          <a:stretch>
            <a:fillRect/>
          </a:stretch>
        </p:blipFill>
        <p:spPr bwMode="auto">
          <a:xfrm>
            <a:off x="6882720" y="1095956"/>
            <a:ext cx="3023280" cy="219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E:\Dierlamm\Dokumente\DPG2002\Dierlamm\Box_schrägvorne.jpg"/>
          <p:cNvPicPr>
            <a:picLocks noChangeAspect="1" noChangeArrowheads="1"/>
          </p:cNvPicPr>
          <p:nvPr/>
        </p:nvPicPr>
        <p:blipFill>
          <a:blip r:embed="rId7" cstate="print"/>
          <a:srcRect l="14548" t="16426" r="19051"/>
          <a:stretch>
            <a:fillRect/>
          </a:stretch>
        </p:blipFill>
        <p:spPr bwMode="auto">
          <a:xfrm>
            <a:off x="4970160" y="1147801"/>
            <a:ext cx="2447640" cy="213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70801" y="6029914"/>
            <a:ext cx="4291560" cy="662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Irradiation and </a:t>
            </a:r>
            <a:r>
              <a:rPr kumimoji="0" lang="en-GB" sz="15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dosimetry</a:t>
            </a: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(24 </a:t>
            </a:r>
            <a:r>
              <a:rPr kumimoji="0" lang="en-GB" sz="15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GeV</a:t>
            </a: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Protons):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CERN PS Irrad1 facility, Geneva Switzerland: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</a:t>
            </a:r>
            <a:r>
              <a:rPr kumimoji="0" lang="en-GB" sz="1500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M. Glaser, et. al</a:t>
            </a: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28521" y="3372834"/>
            <a:ext cx="4102800" cy="68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Irradiation and </a:t>
            </a:r>
            <a:r>
              <a:rPr kumimoji="0" lang="en-GB" sz="15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dosimetry</a:t>
            </a: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(Neutrons):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Triga</a:t>
            </a: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Reactor, </a:t>
            </a:r>
            <a:r>
              <a:rPr kumimoji="0" lang="en-GB" sz="15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Jozef</a:t>
            </a: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Stefan Institute, Ljubljana, Slovenia: </a:t>
            </a:r>
            <a:r>
              <a:rPr kumimoji="0" lang="en-GB" sz="1500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V. </a:t>
            </a:r>
            <a:r>
              <a:rPr kumimoji="0" lang="en-GB" sz="1500" b="1" u="sng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Cindro</a:t>
            </a:r>
            <a:r>
              <a:rPr kumimoji="0" lang="en-GB" sz="1500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, et. al.</a:t>
            </a:r>
          </a:p>
        </p:txBody>
      </p:sp>
      <p:pic>
        <p:nvPicPr>
          <p:cNvPr id="21513" name="Picture 6" descr="C:\Documents and Settings\affolder\Desktop\eastha2.jpg"/>
          <p:cNvPicPr>
            <a:picLocks noChangeAspect="1" noChangeArrowheads="1"/>
          </p:cNvPicPr>
          <p:nvPr/>
        </p:nvPicPr>
        <p:blipFill>
          <a:blip r:embed="rId8" cstate="print"/>
          <a:srcRect l="3548" t="15155" r="61153" b="10751"/>
          <a:stretch>
            <a:fillRect/>
          </a:stretch>
        </p:blipFill>
        <p:spPr bwMode="auto">
          <a:xfrm>
            <a:off x="3714360" y="3969057"/>
            <a:ext cx="1466400" cy="19974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199480" y="3372834"/>
            <a:ext cx="4291560" cy="662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Irradiation and </a:t>
            </a:r>
            <a:r>
              <a:rPr kumimoji="0" lang="en-GB" sz="15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dosimetry</a:t>
            </a: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(26 MeV Protons):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Compact Cyclotron, Karlsruhe, Germany: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</a:t>
            </a:r>
            <a:r>
              <a:rPr kumimoji="0" lang="en-GB" sz="1500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W. de Boer, A. </a:t>
            </a:r>
            <a:r>
              <a:rPr kumimoji="0" lang="en-GB" sz="1500" b="1" u="sng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Dierlamm</a:t>
            </a:r>
            <a:r>
              <a:rPr kumimoji="0" lang="en-GB" sz="1500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, et. al.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280600" y="6029914"/>
            <a:ext cx="4291560" cy="68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Irradiation and </a:t>
            </a:r>
            <a:r>
              <a:rPr kumimoji="0" lang="en-GB" sz="1500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dosimetry</a:t>
            </a: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 (70 MeV Protons):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AVF Cyclotron at CYRIC, Sendai, Japan: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500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Y. </a:t>
            </a:r>
            <a:r>
              <a:rPr kumimoji="0" lang="en-GB" sz="1500" b="1" u="sng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Unno</a:t>
            </a:r>
            <a:r>
              <a:rPr kumimoji="0" lang="en-GB" sz="1500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, T. </a:t>
            </a:r>
            <a:r>
              <a:rPr kumimoji="0" lang="en-GB" sz="1500" b="1" u="sng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Shinozuka</a:t>
            </a:r>
            <a:r>
              <a:rPr kumimoji="0" lang="en-GB" sz="1500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</a:rPr>
              <a:t>, et. al.</a:t>
            </a:r>
          </a:p>
        </p:txBody>
      </p:sp>
      <p:pic>
        <p:nvPicPr>
          <p:cNvPr id="21516" name="Picture 10" descr="C:\Documents and Settings\affolder\Desktop\02_honta.jpg"/>
          <p:cNvPicPr>
            <a:picLocks noChangeAspect="1" noChangeArrowheads="1"/>
          </p:cNvPicPr>
          <p:nvPr/>
        </p:nvPicPr>
        <p:blipFill>
          <a:blip r:embed="rId9" cstate="print"/>
          <a:srcRect t="7968"/>
          <a:stretch>
            <a:fillRect/>
          </a:stretch>
        </p:blipFill>
        <p:spPr bwMode="auto">
          <a:xfrm>
            <a:off x="5235360" y="4092910"/>
            <a:ext cx="2815800" cy="18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" descr="C:\Documents and Settings\affolder.livad\Desktop\unno_slides2 copy.jpg"/>
          <p:cNvPicPr>
            <a:picLocks noChangeAspect="1" noChangeArrowheads="1"/>
          </p:cNvPicPr>
          <p:nvPr/>
        </p:nvPicPr>
        <p:blipFill>
          <a:blip r:embed="rId10" cstate="print"/>
          <a:srcRect l="4317" t="51859" b="516"/>
          <a:stretch>
            <a:fillRect/>
          </a:stretch>
        </p:blipFill>
        <p:spPr bwMode="auto">
          <a:xfrm>
            <a:off x="7339800" y="4091470"/>
            <a:ext cx="2550600" cy="184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テキスト ボックス 22"/>
          <p:cNvSpPr txBox="1">
            <a:spLocks noChangeArrowheads="1"/>
          </p:cNvSpPr>
          <p:nvPr/>
        </p:nvSpPr>
        <p:spPr bwMode="auto">
          <a:xfrm>
            <a:off x="9165000" y="6482121"/>
            <a:ext cx="741000" cy="30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40BCD4FA-E1F0-4C6D-9F0A-7245BEBE0BA8}" type="slidenum">
              <a:rPr lang="ja-JP" altLang="en-US" sz="17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4</a:t>
            </a:fld>
            <a:endParaRPr lang="en-US" altLang="ja-JP" sz="17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51572" y="188637"/>
            <a:ext cx="8458320" cy="1108940"/>
          </a:xfrm>
        </p:spPr>
        <p:txBody>
          <a:bodyPr lIns="86895" tIns="43448" rIns="86895" bIns="43448" anchor="b"/>
          <a:lstStyle/>
          <a:p>
            <a:pPr eaLnBrk="1" hangingPunct="1"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lang="en-GB" altLang="ja-JP" sz="3800" dirty="0">
                <a:latin typeface="Arial Black" pitchFamily="34" charset="0"/>
              </a:rPr>
              <a:t>I-V </a:t>
            </a:r>
            <a:r>
              <a:rPr lang="en-GB" altLang="ja-JP" sz="3800" dirty="0" smtClean="0">
                <a:latin typeface="Arial Black" pitchFamily="34" charset="0"/>
              </a:rPr>
              <a:t>after Irradiation</a:t>
            </a:r>
            <a:br>
              <a:rPr lang="en-GB" altLang="ja-JP" sz="3800" dirty="0" smtClean="0">
                <a:latin typeface="Arial Black" pitchFamily="34" charset="0"/>
              </a:rPr>
            </a:br>
            <a:r>
              <a:rPr lang="en-GB" altLang="ja-JP" sz="2300" dirty="0" smtClean="0">
                <a:latin typeface="Arial Black" pitchFamily="34" charset="0"/>
              </a:rPr>
              <a:t>examples from June 2009 proton irradiation</a:t>
            </a:r>
            <a:endParaRPr lang="en-GB" altLang="ja-JP" sz="2300" dirty="0">
              <a:latin typeface="Arial Black" pitchFamily="34" charset="0"/>
            </a:endParaRPr>
          </a:p>
        </p:txBody>
      </p:sp>
      <p:pic>
        <p:nvPicPr>
          <p:cNvPr id="22530" name="図 12" descr="series_IV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68" y="2001819"/>
            <a:ext cx="7173470" cy="479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テキスト ボックス 3"/>
          <p:cNvSpPr txBox="1">
            <a:spLocks noChangeArrowheads="1"/>
          </p:cNvSpPr>
          <p:nvPr/>
        </p:nvSpPr>
        <p:spPr bwMode="auto">
          <a:xfrm>
            <a:off x="9165000" y="6565644"/>
            <a:ext cx="741000" cy="30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12D5938F-28CF-430C-A9F3-1230FC69DB53}" type="slidenum">
              <a:rPr lang="ja-JP" altLang="en-US" sz="17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5</a:t>
            </a:fld>
            <a:endParaRPr lang="en-US" altLang="ja-JP" sz="17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57010" y="3297965"/>
            <a:ext cx="3338389" cy="964908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miniatures:10x10x0.32 mm</a:t>
            </a:r>
            <a:r>
              <a:rPr lang="en-US" altLang="ja-JP" sz="1900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en-US" altLang="ja-JP" sz="1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(strip=8 mm long)</a:t>
            </a:r>
          </a:p>
          <a:p>
            <a:r>
              <a:rPr lang="en-US" altLang="ja-JP" sz="1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measured at -20</a:t>
            </a:r>
            <a:r>
              <a:rPr lang="en-US" altLang="ja-JP" sz="1900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ja-JP" sz="1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ja-JP" altLang="en-US" sz="19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 rot="10800000">
            <a:off x="4812599" y="5112568"/>
            <a:ext cx="1193408" cy="2592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6185374" y="5177375"/>
            <a:ext cx="3720626" cy="626354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7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Temp-dependence does not support avalanche (</a:t>
            </a:r>
            <a:r>
              <a:rPr lang="en-US" altLang="ja-JP" sz="1700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altLang="ja-JP" sz="17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-discharge). </a:t>
            </a:r>
            <a:endParaRPr lang="ja-JP" altLang="en-US" sz="17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9968" y="1677783"/>
            <a:ext cx="5101516" cy="380132"/>
          </a:xfrm>
          <a:prstGeom prst="rect">
            <a:avLst/>
          </a:prstGeom>
        </p:spPr>
        <p:txBody>
          <a:bodyPr wrap="none" lIns="86895" tIns="43448" rIns="86895" bIns="43448">
            <a:spAutoFit/>
          </a:bodyPr>
          <a:lstStyle/>
          <a:p>
            <a:r>
              <a:rPr lang="en-US" altLang="ja-JP" sz="1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Hamamatsu FZ wafers (FZ1) Series Sensors </a:t>
            </a:r>
            <a:endParaRPr lang="ja-JP" altLang="en-US" sz="1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971" y="1225553"/>
            <a:ext cx="5647417" cy="473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78441" y="358598"/>
            <a:ext cx="8633040" cy="835288"/>
          </a:xfrm>
        </p:spPr>
        <p:txBody>
          <a:bodyPr lIns="86895" tIns="43448" rIns="86895" bIns="43448" anchor="b"/>
          <a:lstStyle/>
          <a:p>
            <a:pPr eaLnBrk="1" hangingPunct="1"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lang="en-GB" altLang="ja-JP" sz="3800" dirty="0" smtClean="0">
                <a:latin typeface="Arial Black" pitchFamily="34" charset="0"/>
              </a:rPr>
              <a:t>Leakage Current </a:t>
            </a:r>
            <a:r>
              <a:rPr lang="en-GB" altLang="ja-JP" sz="3000" dirty="0">
                <a:latin typeface="Arial Black" pitchFamily="34" charset="0"/>
              </a:rPr>
              <a:t>(@500/800V)‏ </a:t>
            </a:r>
            <a:r>
              <a:rPr lang="en-GB" altLang="ja-JP" sz="3000" dirty="0" smtClean="0">
                <a:latin typeface="Arial Black" pitchFamily="34" charset="0"/>
              </a:rPr>
              <a:t/>
            </a:r>
            <a:br>
              <a:rPr lang="en-GB" altLang="ja-JP" sz="3000" dirty="0" smtClean="0">
                <a:latin typeface="Arial Black" pitchFamily="34" charset="0"/>
              </a:rPr>
            </a:br>
            <a:r>
              <a:rPr lang="en-GB" altLang="ja-JP" sz="2300" dirty="0" smtClean="0">
                <a:latin typeface="Arial Black" pitchFamily="34" charset="0"/>
              </a:rPr>
              <a:t>after </a:t>
            </a:r>
            <a:r>
              <a:rPr lang="en-GB" altLang="ja-JP" sz="2300" dirty="0">
                <a:latin typeface="Arial Black" pitchFamily="34" charset="0"/>
              </a:rPr>
              <a:t>annealing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95280" y="2602354"/>
            <a:ext cx="180960" cy="36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6895" tIns="43448" rIns="86895" bIns="43448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90480" y="3017117"/>
            <a:ext cx="1809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6895" tIns="43448" rIns="86895" bIns="43448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272960" y="1142041"/>
            <a:ext cx="7026240" cy="1299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6895" tIns="43448" rIns="86895" bIns="43448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00570" y="5934630"/>
            <a:ext cx="9094829" cy="966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5527" tIns="44474" rIns="85527" bIns="44474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0" lang="en-US" altLang="ja-JP" sz="1900" b="1" dirty="0" smtClean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pro</a:t>
            </a:r>
            <a:r>
              <a:rPr kumimoji="0" lang="en-US" altLang="ja-JP" sz="1900" b="1" dirty="0" smtClean="0">
                <a:solidFill>
                  <a:srgbClr val="33CC33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ton</a:t>
            </a:r>
            <a:r>
              <a:rPr kumimoji="0" lang="en-US" altLang="ja-JP" sz="1900" b="1" dirty="0" smtClean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/</a:t>
            </a:r>
            <a:r>
              <a:rPr kumimoji="0" lang="en-US" altLang="ja-JP" sz="1900" b="1" dirty="0" smtClean="0">
                <a:solidFill>
                  <a:srgbClr val="FF00FF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neutr</a:t>
            </a:r>
            <a:r>
              <a:rPr kumimoji="0" lang="en-US" altLang="ja-JP" sz="1900" b="1" dirty="0" smtClean="0">
                <a:solidFill>
                  <a:srgbClr val="FF0000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on</a:t>
            </a:r>
            <a:r>
              <a:rPr kumimoji="0" lang="en-US" altLang="ja-JP" sz="1900" b="1" dirty="0" smtClean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 damages </a:t>
            </a:r>
            <a:r>
              <a:rPr kumimoji="0" lang="en-US" altLang="ja-JP" sz="1900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contribute similarly to leakage current increase</a:t>
            </a:r>
          </a:p>
          <a:p>
            <a:pPr hangingPunct="0"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 measurements at different </a:t>
            </a:r>
            <a:r>
              <a:rPr kumimoji="0" lang="en-US" altLang="ja-JP" sz="1900" b="1" dirty="0" smtClean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sites (Tsukuba/KEK and Liverpool) </a:t>
            </a:r>
            <a:r>
              <a:rPr kumimoji="0" lang="en-US" altLang="ja-JP" sz="1900" b="1" dirty="0">
                <a:solidFill>
                  <a:srgbClr val="000099"/>
                </a:solidFill>
                <a:latin typeface="Arial" charset="0"/>
                <a:ea typeface="Arial Unicode MS" pitchFamily="50" charset="-128"/>
                <a:cs typeface="Arial Unicode MS" pitchFamily="50" charset="-128"/>
              </a:rPr>
              <a:t>agree within uncertainties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6637812" y="1744011"/>
            <a:ext cx="2754719" cy="1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dirty="0">
                <a:solidFill>
                  <a:schemeClr val="accent1"/>
                </a:solidFill>
                <a:latin typeface="Arial" charset="0"/>
              </a:rPr>
              <a:t>4x10</a:t>
            </a:r>
            <a:r>
              <a:rPr kumimoji="0" lang="en-US" altLang="ja-JP" baseline="30000" dirty="0">
                <a:solidFill>
                  <a:schemeClr val="accent1"/>
                </a:solidFill>
                <a:latin typeface="Arial" charset="0"/>
              </a:rPr>
              <a:t>-17</a:t>
            </a:r>
            <a:r>
              <a:rPr kumimoji="0" lang="en-US" altLang="ja-JP" dirty="0">
                <a:solidFill>
                  <a:schemeClr val="accent1"/>
                </a:solidFill>
                <a:latin typeface="Arial" charset="0"/>
              </a:rPr>
              <a:t> A/cm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dirty="0">
                <a:solidFill>
                  <a:schemeClr val="accent1"/>
                </a:solidFill>
                <a:latin typeface="Arial" charset="0"/>
              </a:rPr>
              <a:t>*10</a:t>
            </a:r>
            <a:r>
              <a:rPr kumimoji="0" lang="en-US" altLang="ja-JP" baseline="30000" dirty="0">
                <a:solidFill>
                  <a:schemeClr val="accent1"/>
                </a:solidFill>
                <a:latin typeface="Arial" charset="0"/>
              </a:rPr>
              <a:t>15</a:t>
            </a:r>
            <a:r>
              <a:rPr kumimoji="0" lang="en-US" altLang="ja-JP" dirty="0">
                <a:solidFill>
                  <a:schemeClr val="accent1"/>
                </a:solidFill>
                <a:latin typeface="Arial" charset="0"/>
              </a:rPr>
              <a:t> /cm</a:t>
            </a:r>
            <a:r>
              <a:rPr kumimoji="0" lang="en-US" altLang="ja-JP" baseline="30000" dirty="0">
                <a:solidFill>
                  <a:schemeClr val="accent1"/>
                </a:solidFill>
                <a:latin typeface="Arial" charset="0"/>
              </a:rPr>
              <a:t>2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dirty="0">
                <a:solidFill>
                  <a:schemeClr val="accent1"/>
                </a:solidFill>
                <a:latin typeface="Arial" charset="0"/>
              </a:rPr>
              <a:t>*0.03 cm</a:t>
            </a:r>
            <a:r>
              <a:rPr kumimoji="0" lang="en-US" altLang="ja-JP" baseline="30000" dirty="0">
                <a:solidFill>
                  <a:schemeClr val="accent1"/>
                </a:solidFill>
                <a:latin typeface="Arial" charset="0"/>
              </a:rPr>
              <a:t>3</a:t>
            </a:r>
            <a:r>
              <a:rPr kumimoji="0" lang="ja-JP" altLang="en-US" baseline="30000" dirty="0">
                <a:solidFill>
                  <a:schemeClr val="accent1"/>
                </a:solidFill>
                <a:latin typeface="Arial" charset="0"/>
              </a:rPr>
              <a:t>　</a:t>
            </a:r>
            <a:r>
              <a:rPr kumimoji="0" lang="en-US" altLang="ja-JP" dirty="0">
                <a:solidFill>
                  <a:schemeClr val="accent1"/>
                </a:solidFill>
                <a:latin typeface="Arial" charset="0"/>
              </a:rPr>
              <a:t>(:</a:t>
            </a:r>
            <a:r>
              <a:rPr kumimoji="0" lang="en-US" altLang="ja-JP" dirty="0" err="1">
                <a:solidFill>
                  <a:schemeClr val="accent1"/>
                </a:solidFill>
                <a:latin typeface="Symbol" pitchFamily="18" charset="2"/>
              </a:rPr>
              <a:t>e</a:t>
            </a:r>
            <a:r>
              <a:rPr kumimoji="0" lang="en-US" altLang="ja-JP" baseline="-25000" dirty="0" err="1">
                <a:solidFill>
                  <a:schemeClr val="accent1"/>
                </a:solidFill>
                <a:latin typeface="Arial" charset="0"/>
              </a:rPr>
              <a:t>GEO</a:t>
            </a:r>
            <a:r>
              <a:rPr kumimoji="0" lang="en-US" altLang="ja-JP" dirty="0">
                <a:solidFill>
                  <a:schemeClr val="accent1"/>
                </a:solidFill>
                <a:latin typeface="Arial" charset="0"/>
              </a:rPr>
              <a:t>=1)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*0.018 (: I</a:t>
            </a:r>
            <a:r>
              <a:rPr kumimoji="0" lang="en-US" altLang="ja-JP" baseline="-25000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-20</a:t>
            </a:r>
            <a:r>
              <a:rPr kumimoji="0" lang="en-US" altLang="ja-JP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/I</a:t>
            </a:r>
            <a:r>
              <a:rPr kumimoji="0" lang="en-US" altLang="ja-JP" baseline="-25000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20</a:t>
            </a:r>
            <a:r>
              <a:rPr kumimoji="0" lang="en-US" altLang="ja-JP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)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=22</a:t>
            </a:r>
            <a:r>
              <a:rPr kumimoji="0" lang="en-US" altLang="ja-JP" dirty="0">
                <a:solidFill>
                  <a:schemeClr val="accent1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kumimoji="0" lang="en-US" altLang="ja-JP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A</a:t>
            </a:r>
            <a:endParaRPr kumimoji="0" lang="en-US" altLang="ja-JP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6637812" y="3234578"/>
            <a:ext cx="3024840" cy="25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900" dirty="0">
                <a:solidFill>
                  <a:schemeClr val="tx1"/>
                </a:solidFill>
                <a:latin typeface="Arial" charset="0"/>
              </a:rPr>
              <a:t>n</a:t>
            </a:r>
            <a:r>
              <a:rPr kumimoji="0" lang="en-US" altLang="ja-JP" sz="1900" dirty="0" smtClean="0">
                <a:solidFill>
                  <a:schemeClr val="tx1"/>
                </a:solidFill>
                <a:latin typeface="Arial" charset="0"/>
              </a:rPr>
              <a:t>o </a:t>
            </a:r>
            <a:r>
              <a:rPr kumimoji="0" lang="en-US" altLang="ja-JP" sz="1900" dirty="0">
                <a:solidFill>
                  <a:schemeClr val="tx1"/>
                </a:solidFill>
                <a:latin typeface="Arial" charset="0"/>
              </a:rPr>
              <a:t>surprise in damage</a:t>
            </a:r>
            <a:r>
              <a:rPr kumimoji="0" lang="ja-JP" altLang="en-US" sz="19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kumimoji="0" lang="en-US" altLang="ja-JP" sz="1900" dirty="0">
                <a:solidFill>
                  <a:schemeClr val="tx1"/>
                </a:solidFill>
                <a:latin typeface="Arial" charset="0"/>
              </a:rPr>
              <a:t>constant </a:t>
            </a:r>
            <a:r>
              <a:rPr kumimoji="0" lang="en-US" altLang="ja-JP" sz="1900" dirty="0" smtClean="0">
                <a:solidFill>
                  <a:schemeClr val="tx1"/>
                </a:solidFill>
                <a:latin typeface="Arial" charset="0"/>
              </a:rPr>
              <a:t>!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900" dirty="0" smtClean="0">
                <a:solidFill>
                  <a:schemeClr val="tx1"/>
                </a:solidFill>
                <a:latin typeface="Arial" charset="0"/>
              </a:rPr>
              <a:t>~consistent with n-bulk damage constant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US" altLang="ja-JP" sz="1900" dirty="0" smtClean="0">
                <a:solidFill>
                  <a:schemeClr val="tx1"/>
                </a:solidFill>
                <a:latin typeface="Arial" charset="0"/>
              </a:rPr>
              <a:t> 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en-US" altLang="ja-JP" sz="1900" dirty="0" smtClean="0">
              <a:solidFill>
                <a:schemeClr val="tx1"/>
              </a:solidFill>
              <a:latin typeface="Arial" charset="0"/>
            </a:endParaRP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</a:pPr>
            <a:r>
              <a:rPr kumimoji="0" lang="en-US" altLang="ja-JP" sz="1900" dirty="0" smtClean="0">
                <a:solidFill>
                  <a:schemeClr val="tx1"/>
                </a:solidFill>
                <a:latin typeface="Arial" charset="0"/>
              </a:rPr>
              <a:t>note: leakage of non-irradiated sensors is at the similar level to HPK n-bulk sensors </a:t>
            </a:r>
            <a:endParaRPr kumimoji="0" lang="en-US" altLang="ja-JP" sz="19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86" name="テキスト ボックス 12"/>
          <p:cNvSpPr txBox="1">
            <a:spLocks noChangeArrowheads="1"/>
          </p:cNvSpPr>
          <p:nvPr/>
        </p:nvSpPr>
        <p:spPr bwMode="auto">
          <a:xfrm>
            <a:off x="6778212" y="4206687"/>
            <a:ext cx="1313619" cy="3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ja-JP" sz="19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</a:t>
            </a:r>
            <a:r>
              <a:rPr lang="en-US" altLang="ja-JP" sz="1900" baseline="-25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FD</a:t>
            </a:r>
            <a:r>
              <a:rPr lang="en-US" altLang="ja-JP" sz="19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~700V</a:t>
            </a:r>
            <a:endParaRPr lang="ja-JP" altLang="en-US" sz="19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587" name="テキスト ボックス 13"/>
          <p:cNvSpPr txBox="1">
            <a:spLocks noChangeArrowheads="1"/>
          </p:cNvSpPr>
          <p:nvPr/>
        </p:nvSpPr>
        <p:spPr bwMode="auto">
          <a:xfrm>
            <a:off x="9165000" y="6482121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3C19755C-DBC7-431A-A7DE-7C188CEE66AF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6</a:t>
            </a:fld>
            <a:endParaRPr lang="en-US" altLang="ja-JP" sz="15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585" name="直線矢印コネクタ 11"/>
          <p:cNvCxnSpPr>
            <a:cxnSpLocks noChangeShapeType="1"/>
          </p:cNvCxnSpPr>
          <p:nvPr/>
        </p:nvCxnSpPr>
        <p:spPr bwMode="auto">
          <a:xfrm rot="10800000">
            <a:off x="4672200" y="3947458"/>
            <a:ext cx="2035813" cy="32403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572" y="1614397"/>
            <a:ext cx="6386640" cy="40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30369" y="253444"/>
            <a:ext cx="8985600" cy="7546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3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Charge Collection Measurement</a:t>
            </a:r>
            <a:endParaRPr kumimoji="0" lang="en-US" altLang="ja-JP" sz="38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half" idx="1"/>
          </p:nvPr>
        </p:nvSpPr>
        <p:spPr>
          <a:xfrm>
            <a:off x="-101435" y="5502832"/>
            <a:ext cx="10007436" cy="12313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GB" altLang="ja-JP" sz="15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		</a:t>
            </a:r>
            <a:endParaRPr lang="en-GB" altLang="ja-JP" sz="1500" baseline="30000" dirty="0" smtClean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GB" altLang="ja-JP" sz="15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Valencia</a:t>
            </a:r>
            <a:r>
              <a:rPr lang="en-GB" altLang="ja-JP" sz="15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uses Beetle based system (MPV charge, analogue data, 25ns shaping time) </a:t>
            </a:r>
          </a:p>
          <a:p>
            <a:pPr lvl="1" eaLnBrk="1" hangingPunct="1">
              <a:lnSpc>
                <a:spcPct val="100000"/>
              </a:lnSpc>
            </a:pPr>
            <a:r>
              <a:rPr lang="en-GB" altLang="ja-JP" sz="15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Ljubljana and Liverpool </a:t>
            </a:r>
            <a:r>
              <a:rPr lang="en-GB" altLang="ja-JP" sz="15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use SCT128A based system (MPV charge, analogue data, 25ns shaping time) </a:t>
            </a:r>
          </a:p>
          <a:p>
            <a:pPr lvl="1" eaLnBrk="1" hangingPunct="1">
              <a:lnSpc>
                <a:spcPct val="100000"/>
              </a:lnSpc>
            </a:pPr>
            <a:r>
              <a:rPr lang="en-GB" altLang="ja-JP" sz="15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Tsukuba/KEK</a:t>
            </a:r>
            <a:r>
              <a:rPr lang="en-GB" altLang="ja-JP" sz="15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uses a CAMAC 4-ch system with discrete amps (MPV charge, analogue data, 20ns PT)</a:t>
            </a:r>
          </a:p>
          <a:p>
            <a:pPr lvl="1" eaLnBrk="1" hangingPunct="1">
              <a:lnSpc>
                <a:spcPct val="100000"/>
              </a:lnSpc>
            </a:pPr>
            <a:r>
              <a:rPr lang="en-GB" altLang="ja-JP" sz="15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UC-Santa Cruz </a:t>
            </a:r>
            <a:r>
              <a:rPr lang="en-GB" altLang="ja-JP" sz="15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uses PTSM based system (Median charge, binary data, 100 ns shaping time)</a:t>
            </a:r>
          </a:p>
          <a:p>
            <a:pPr lvl="2" eaLnBrk="1" hangingPunct="1"/>
            <a:endParaRPr lang="en-GB" altLang="ja-JP" sz="15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lvl="1" eaLnBrk="1" hangingPunct="1">
              <a:buFontTx/>
              <a:buNone/>
            </a:pPr>
            <a:endParaRPr lang="en-GB" altLang="ja-JP" sz="15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7269616" y="3817844"/>
            <a:ext cx="2457017" cy="8158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86895" tIns="43448" rIns="86895" bIns="43448">
            <a:sp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1900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Good agreement between sites/systems.  </a:t>
            </a:r>
            <a:endParaRPr kumimoji="0" lang="en-GB" sz="1900" dirty="0">
              <a:solidFill>
                <a:schemeClr val="accent2">
                  <a:lumMod val="75000"/>
                </a:schemeClr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6629" name="テキスト ボックス 5"/>
          <p:cNvSpPr txBox="1">
            <a:spLocks noChangeArrowheads="1"/>
          </p:cNvSpPr>
          <p:nvPr/>
        </p:nvSpPr>
        <p:spPr bwMode="auto">
          <a:xfrm>
            <a:off x="9165000" y="6482121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1781F734-9A57-403A-B55B-B6678351493C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7</a:t>
            </a:fld>
            <a:endParaRPr lang="en-US" altLang="ja-JP" sz="15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70770" y="1160746"/>
            <a:ext cx="8143257" cy="441688"/>
          </a:xfrm>
          <a:prstGeom prst="rect">
            <a:avLst/>
          </a:prstGeom>
        </p:spPr>
        <p:txBody>
          <a:bodyPr wrap="square" lIns="86895" tIns="43448" rIns="86895" bIns="43448">
            <a:spAutoFit/>
          </a:bodyPr>
          <a:lstStyle/>
          <a:p>
            <a:r>
              <a:rPr lang="en-GB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charge collection is evaluated with penetrating </a:t>
            </a:r>
            <a:r>
              <a:rPr lang="en-GB" altLang="ja-JP" dirty="0" smtClean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b</a:t>
            </a:r>
            <a:r>
              <a:rPr lang="en-GB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sources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4742398" y="2845734"/>
            <a:ext cx="1474210" cy="324036"/>
          </a:xfrm>
          <a:prstGeom prst="rect">
            <a:avLst/>
          </a:prstGeom>
          <a:solidFill>
            <a:srgbClr val="00B8FF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895" tIns="43448" rIns="86895" bIns="43448" numCol="1" rtlCol="0" anchor="t" anchorCtr="0" compatLnSpc="1">
            <a:prstTxWarp prst="textNoShape">
              <a:avLst/>
            </a:prstTxWarp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</a:pPr>
            <a:endParaRPr kumimoji="0" lang="ja-JP" altLang="en-US" dirty="0" smtClean="0">
              <a:latin typeface="HG-MinchoL-Sun" pitchFamily="49" charset="0"/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09166" y="1549589"/>
            <a:ext cx="9584674" cy="44155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895" tIns="43448" rIns="86895" bIns="43448" anchor="ctr"/>
          <a:lstStyle/>
          <a:p>
            <a:endParaRPr lang="ja-JP" altLang="en-US"/>
          </a:p>
        </p:txBody>
      </p:sp>
      <p:pic>
        <p:nvPicPr>
          <p:cNvPr id="35853" name="Picture 13" descr="HPK_Ljubljana_annealing_Sca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880" y="1862116"/>
            <a:ext cx="5094960" cy="4038184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70770" y="383059"/>
            <a:ext cx="8458320" cy="712874"/>
          </a:xfrm>
        </p:spPr>
        <p:txBody>
          <a:bodyPr/>
          <a:lstStyle/>
          <a:p>
            <a:pPr eaLnBrk="1"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  <a:defRPr/>
            </a:pPr>
            <a:r>
              <a:rPr lang="en-US" altLang="ja-JP" sz="3400" dirty="0">
                <a:latin typeface="Arial Black" pitchFamily="34" charset="0"/>
              </a:rPr>
              <a:t>Bulk </a:t>
            </a:r>
            <a:r>
              <a:rPr lang="en-US" sz="3400" dirty="0" smtClean="0">
                <a:latin typeface="Arial Black" pitchFamily="34" charset="0"/>
              </a:rPr>
              <a:t>Annealing</a:t>
            </a:r>
            <a:br>
              <a:rPr lang="en-US" sz="3400" dirty="0" smtClean="0">
                <a:latin typeface="Arial Black" pitchFamily="34" charset="0"/>
              </a:rPr>
            </a:br>
            <a:r>
              <a:rPr lang="en-US" sz="3400" dirty="0" smtClean="0">
                <a:latin typeface="Arial Black" pitchFamily="34" charset="0"/>
              </a:rPr>
              <a:t> </a:t>
            </a:r>
            <a:r>
              <a:rPr lang="en-US" sz="2300" dirty="0" smtClean="0">
                <a:latin typeface="Arial Black" pitchFamily="34" charset="0"/>
              </a:rPr>
              <a:t>change in charge collection</a:t>
            </a:r>
            <a:endParaRPr lang="en-US" sz="2300" dirty="0">
              <a:latin typeface="Arial Black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00569" y="1614397"/>
            <a:ext cx="3555061" cy="575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5527" tIns="44474" rIns="85527" bIns="4447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kumimoji="0" lang="en-US" altLang="ja-JP" sz="1900" dirty="0" smtClean="0">
                <a:solidFill>
                  <a:srgbClr val="000000"/>
                </a:solidFill>
                <a:latin typeface="Arial" charset="0"/>
              </a:rPr>
              <a:t>rradiated </a:t>
            </a:r>
            <a:r>
              <a:rPr kumimoji="0" lang="en-US" altLang="ja-JP" sz="1900" dirty="0">
                <a:solidFill>
                  <a:srgbClr val="000000"/>
                </a:solidFill>
                <a:latin typeface="Arial" charset="0"/>
              </a:rPr>
              <a:t>with 70 MeV </a:t>
            </a:r>
            <a:r>
              <a:rPr kumimoji="0" lang="en-US" altLang="ja-JP" sz="1900" dirty="0">
                <a:solidFill>
                  <a:srgbClr val="FF0000"/>
                </a:solidFill>
                <a:latin typeface="Arial" charset="0"/>
              </a:rPr>
              <a:t>protons</a:t>
            </a:r>
            <a:r>
              <a:rPr kumimoji="0" lang="en-US" altLang="ja-JP" sz="19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dirty="0">
                <a:solidFill>
                  <a:srgbClr val="000000"/>
                </a:solidFill>
                <a:latin typeface="Arial" charset="0"/>
              </a:rPr>
              <a:t>to 1</a:t>
            </a:r>
            <a:r>
              <a:rPr kumimoji="0" lang="en-US" altLang="ja-JP" sz="19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2x10</a:t>
            </a:r>
            <a:r>
              <a:rPr kumimoji="0" lang="en-US" altLang="ja-JP" sz="1900" baseline="300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14</a:t>
            </a:r>
            <a:r>
              <a:rPr kumimoji="0" lang="en-US" altLang="ja-JP" sz="1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0" lang="en-US" altLang="ja-JP" sz="19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r>
              <a:rPr kumimoji="0" lang="en-US" altLang="ja-JP" sz="1900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eq</a:t>
            </a:r>
            <a:r>
              <a:rPr kumimoji="0" lang="en-US" altLang="ja-JP" sz="1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cm</a:t>
            </a:r>
            <a:r>
              <a:rPr kumimoji="0" lang="en-US" altLang="ja-JP" sz="19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</a:t>
            </a:r>
            <a:r>
              <a:rPr kumimoji="0" lang="en-US" altLang="ja-JP" sz="1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kumimoji="0" lang="en-US" altLang="ja-JP" sz="19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04003" y="1614397"/>
            <a:ext cx="3383540" cy="587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5527" tIns="44474" rIns="85527" bIns="4447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dirty="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irradiated with </a:t>
            </a:r>
            <a:r>
              <a:rPr kumimoji="0" lang="en-US" altLang="ja-JP" sz="19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neutrons</a:t>
            </a:r>
            <a:r>
              <a:rPr kumimoji="0" lang="en-US" altLang="ja-JP" sz="19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 2x10</a:t>
            </a:r>
            <a:r>
              <a:rPr kumimoji="0" lang="en-US" altLang="ja-JP" sz="1900" baseline="300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14</a:t>
            </a:r>
            <a:r>
              <a:rPr kumimoji="0" lang="en-US" altLang="ja-JP" sz="1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and </a:t>
            </a:r>
            <a:r>
              <a:rPr kumimoji="0" lang="en-US" altLang="ja-JP" sz="19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5x10</a:t>
            </a:r>
            <a:r>
              <a:rPr kumimoji="0" lang="en-US" altLang="ja-JP" sz="1900" baseline="30000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14 </a:t>
            </a:r>
            <a:r>
              <a:rPr kumimoji="0" lang="en-US" altLang="ja-JP" sz="19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r>
              <a:rPr kumimoji="0" lang="en-US" altLang="ja-JP" sz="1900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eq</a:t>
            </a:r>
            <a:r>
              <a:rPr kumimoji="0" lang="en-US" altLang="ja-JP" sz="1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cm</a:t>
            </a:r>
            <a:r>
              <a:rPr kumimoji="0" lang="en-US" altLang="ja-JP" sz="19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-2</a:t>
            </a:r>
            <a:r>
              <a:rPr kumimoji="0" lang="en-US" altLang="ja-JP" sz="1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kumimoji="0" lang="en-US" altLang="ja-JP" sz="1900" baseline="300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5847" name="Text Box 3"/>
          <p:cNvSpPr txBox="1">
            <a:spLocks noChangeArrowheads="1"/>
          </p:cNvSpPr>
          <p:nvPr/>
        </p:nvSpPr>
        <p:spPr bwMode="auto">
          <a:xfrm>
            <a:off x="848640" y="4985804"/>
            <a:ext cx="1530468" cy="33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b="1" dirty="0">
                <a:solidFill>
                  <a:srgbClr val="009900"/>
                </a:solidFill>
              </a:rPr>
              <a:t>Tsukuba/KEK</a:t>
            </a:r>
          </a:p>
        </p:txBody>
      </p:sp>
      <p:sp>
        <p:nvSpPr>
          <p:cNvPr id="35848" name="正方形/長方形 12"/>
          <p:cNvSpPr>
            <a:spLocks noChangeArrowheads="1"/>
          </p:cNvSpPr>
          <p:nvPr/>
        </p:nvSpPr>
        <p:spPr bwMode="auto">
          <a:xfrm>
            <a:off x="5449081" y="2307122"/>
            <a:ext cx="1156525" cy="33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kumimoji="0" lang="en-GB" altLang="ja-JP" sz="1900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Ljubljana</a:t>
            </a:r>
            <a:endParaRPr kumimoji="0" lang="ja-JP" altLang="en-US" sz="1900" dirty="0"/>
          </a:p>
        </p:txBody>
      </p:sp>
      <p:sp>
        <p:nvSpPr>
          <p:cNvPr id="35849" name="テキスト ボックス 9"/>
          <p:cNvSpPr txBox="1">
            <a:spLocks noChangeArrowheads="1"/>
          </p:cNvSpPr>
          <p:nvPr/>
        </p:nvSpPr>
        <p:spPr bwMode="auto">
          <a:xfrm>
            <a:off x="9165000" y="6482121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3F57A4ED-B8C0-443C-8475-59346F5056B6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8</a:t>
            </a:fld>
            <a:endParaRPr lang="en-US" altLang="ja-JP" sz="1500" dirty="0"/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2495982" y="6086098"/>
            <a:ext cx="5756440" cy="42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5527" tIns="44474" rIns="85527" bIns="44474">
            <a:spAutoFit/>
          </a:bodyPr>
          <a:lstStyle/>
          <a:p>
            <a:pPr hangingPunct="0">
              <a:lnSpc>
                <a:spcPct val="115000"/>
              </a:lnSpc>
              <a:buClr>
                <a:srgbClr val="000000"/>
              </a:buClr>
              <a:buSzPct val="45000"/>
              <a:tabLst>
                <a:tab pos="0" algn="l"/>
                <a:tab pos="681888" algn="l"/>
                <a:tab pos="1365285" algn="l"/>
                <a:tab pos="2048680" algn="l"/>
                <a:tab pos="2732077" algn="l"/>
                <a:tab pos="3415473" algn="l"/>
                <a:tab pos="4098870" algn="l"/>
                <a:tab pos="4782266" algn="l"/>
                <a:tab pos="5465663" algn="l"/>
                <a:tab pos="6149059" algn="l"/>
                <a:tab pos="6832456" algn="l"/>
                <a:tab pos="7515851" algn="l"/>
                <a:tab pos="8199248" algn="l"/>
                <a:tab pos="8882644" algn="l"/>
                <a:tab pos="9566041" algn="l"/>
                <a:tab pos="10249437" algn="l"/>
              </a:tabLst>
            </a:pPr>
            <a:r>
              <a:rPr kumimoji="0" lang="en-US" altLang="ja-JP" sz="1900" b="1" dirty="0" smtClean="0">
                <a:solidFill>
                  <a:srgbClr val="000000"/>
                </a:solidFill>
                <a:latin typeface="Arial" charset="0"/>
              </a:rPr>
              <a:t>CC recovers by </a:t>
            </a:r>
            <a:r>
              <a:rPr kumimoji="0" lang="en-US" altLang="ja-JP" sz="1900" b="1" dirty="0">
                <a:solidFill>
                  <a:srgbClr val="000000"/>
                </a:solidFill>
                <a:latin typeface="Arial" charset="0"/>
              </a:rPr>
              <a:t>10-30</a:t>
            </a:r>
            <a:r>
              <a:rPr kumimoji="0" lang="en-US" altLang="ja-JP" sz="1900" b="1" dirty="0" smtClean="0">
                <a:solidFill>
                  <a:srgbClr val="000000"/>
                </a:solidFill>
                <a:latin typeface="Arial" charset="0"/>
              </a:rPr>
              <a:t>%, </a:t>
            </a:r>
            <a:r>
              <a:rPr kumimoji="0" lang="en-US" altLang="ja-JP" sz="1900" b="1" dirty="0">
                <a:solidFill>
                  <a:srgbClr val="000000"/>
                </a:solidFill>
                <a:latin typeface="Arial" charset="0"/>
              </a:rPr>
              <a:t>depending on </a:t>
            </a:r>
            <a:r>
              <a:rPr kumimoji="0" lang="en-US" altLang="ja-JP" sz="1900" b="1" dirty="0" err="1">
                <a:solidFill>
                  <a:srgbClr val="000000"/>
                </a:solidFill>
                <a:latin typeface="Arial" charset="0"/>
              </a:rPr>
              <a:t>Vbias</a:t>
            </a:r>
            <a:endParaRPr kumimoji="0" lang="en-US" altLang="ja-JP" sz="1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直線コネクタ 13"/>
          <p:cNvCxnSpPr/>
          <p:nvPr/>
        </p:nvCxnSpPr>
        <p:spPr bwMode="auto">
          <a:xfrm rot="5400000">
            <a:off x="3184430" y="3442923"/>
            <a:ext cx="259229" cy="156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66" y="2197661"/>
            <a:ext cx="4520883" cy="328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 bwMode="auto">
          <a:xfrm>
            <a:off x="109166" y="966324"/>
            <a:ext cx="9796834" cy="42772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895" tIns="43448" rIns="86895" bIns="43448" numCol="1" rtlCol="0" anchor="t" anchorCtr="0" compatLnSpc="1">
            <a:prstTxWarp prst="textNoShape">
              <a:avLst/>
            </a:prstTxWarp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</a:pPr>
            <a:endParaRPr kumimoji="0" lang="ja-JP" altLang="en-US" dirty="0" smtClean="0">
              <a:latin typeface="HG-MinchoL-Sun" pitchFamily="49" charset="0"/>
              <a:ea typeface="ＭＳ Ｐゴシック" pitchFamily="50" charset="-128"/>
            </a:endParaRPr>
          </a:p>
        </p:txBody>
      </p:sp>
      <p:pic>
        <p:nvPicPr>
          <p:cNvPr id="27662" name="Picture 14" descr="5e14neutronshpk-anneal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60" y="1731062"/>
            <a:ext cx="4953000" cy="3528370"/>
          </a:xfrm>
          <a:prstGeom prst="rect">
            <a:avLst/>
          </a:prstGeom>
          <a:noFill/>
        </p:spPr>
      </p:pic>
      <p:pic>
        <p:nvPicPr>
          <p:cNvPr id="27661" name="Picture 13" descr="1e15neutronshpk-anneale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160" y="1731062"/>
            <a:ext cx="4935840" cy="352693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49600" y="123853"/>
            <a:ext cx="8985600" cy="7546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GB" sz="3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CC: </a:t>
            </a:r>
            <a:r>
              <a:rPr kumimoji="0" lang="en-GB" sz="3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neutron irradiated samples</a:t>
            </a:r>
            <a:endParaRPr kumimoji="0" lang="en-US" altLang="ja-JP" sz="34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31796" y="1031131"/>
            <a:ext cx="5265000" cy="71287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1900" dirty="0" smtClean="0">
                <a:latin typeface="Arial Black" pitchFamily="34" charset="0"/>
              </a:rPr>
              <a:t>1×10</a:t>
            </a:r>
            <a:r>
              <a:rPr lang="en-US" altLang="ja-JP" sz="1900" baseline="30000" dirty="0" smtClean="0">
                <a:latin typeface="Arial Black" pitchFamily="34" charset="0"/>
              </a:rPr>
              <a:t>15</a:t>
            </a:r>
            <a:r>
              <a:rPr lang="en-US" altLang="ja-JP" sz="1900" dirty="0" smtClean="0">
                <a:latin typeface="Arial Black" pitchFamily="34" charset="0"/>
              </a:rPr>
              <a:t> </a:t>
            </a:r>
            <a:r>
              <a:rPr lang="en-US" altLang="ja-JP" sz="1900" dirty="0" err="1" smtClean="0">
                <a:latin typeface="Arial Black" pitchFamily="34" charset="0"/>
              </a:rPr>
              <a:t>n</a:t>
            </a:r>
            <a:r>
              <a:rPr lang="en-US" altLang="ja-JP" sz="1900" baseline="-25000" dirty="0" err="1" smtClean="0">
                <a:latin typeface="Arial Black" pitchFamily="34" charset="0"/>
              </a:rPr>
              <a:t>eq</a:t>
            </a:r>
            <a:r>
              <a:rPr lang="en-US" altLang="ja-JP" sz="1900" dirty="0" smtClean="0">
                <a:latin typeface="Arial Black" pitchFamily="34" charset="0"/>
              </a:rPr>
              <a:t> cm</a:t>
            </a:r>
            <a:r>
              <a:rPr lang="en-US" altLang="ja-JP" sz="1900" baseline="30000" dirty="0" smtClean="0">
                <a:latin typeface="Arial Black" pitchFamily="34" charset="0"/>
              </a:rPr>
              <a:t>-2</a:t>
            </a:r>
            <a:r>
              <a:rPr lang="en-US" altLang="ja-JP" sz="1900" dirty="0" smtClean="0">
                <a:latin typeface="Arial Black" pitchFamily="34" charset="0"/>
              </a:rPr>
              <a:t> </a:t>
            </a:r>
            <a:br>
              <a:rPr lang="en-US" altLang="ja-JP" sz="1900" dirty="0" smtClean="0">
                <a:latin typeface="Arial Black" pitchFamily="34" charset="0"/>
              </a:rPr>
            </a:br>
            <a:r>
              <a:rPr lang="en-US" altLang="ja-JP" sz="1900" dirty="0" smtClean="0">
                <a:latin typeface="Arial Black" pitchFamily="34" charset="0"/>
              </a:rPr>
              <a:t>reactor neutron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" y="1095938"/>
            <a:ext cx="5265000" cy="712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kumimoji="0" lang="en-US" altLang="ja-JP" sz="19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5×10</a:t>
            </a:r>
            <a:r>
              <a:rPr kumimoji="0" lang="en-US" altLang="ja-JP" sz="1900" b="1" kern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14</a:t>
            </a:r>
            <a:r>
              <a:rPr kumimoji="0" lang="en-US" altLang="ja-JP" sz="19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altLang="ja-JP" sz="19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n</a:t>
            </a:r>
            <a:r>
              <a:rPr kumimoji="0" lang="en-US" altLang="ja-JP" sz="1900" b="1" kern="0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eq</a:t>
            </a:r>
            <a:r>
              <a:rPr kumimoji="0" lang="en-US" altLang="ja-JP" sz="19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 cm</a:t>
            </a:r>
            <a:r>
              <a:rPr kumimoji="0" lang="en-US" altLang="ja-JP" sz="1900" b="1" kern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-2</a:t>
            </a:r>
            <a:r>
              <a:rPr kumimoji="0" lang="en-US" altLang="ja-JP" sz="19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en-US" altLang="ja-JP" sz="19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kumimoji="0" lang="en-US" altLang="ja-JP" sz="19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j-ea"/>
                <a:cs typeface="+mj-cs"/>
              </a:rPr>
              <a:t>reactor neutron</a:t>
            </a:r>
          </a:p>
        </p:txBody>
      </p:sp>
      <p:sp>
        <p:nvSpPr>
          <p:cNvPr id="27652" name="Content Placeholder 4"/>
          <p:cNvSpPr>
            <a:spLocks noGrp="1"/>
          </p:cNvSpPr>
          <p:nvPr>
            <p:ph sz="half" idx="1"/>
          </p:nvPr>
        </p:nvSpPr>
        <p:spPr>
          <a:xfrm>
            <a:off x="0" y="5373205"/>
            <a:ext cx="8743800" cy="1101715"/>
          </a:xfrm>
        </p:spPr>
        <p:txBody>
          <a:bodyPr/>
          <a:lstStyle/>
          <a:p>
            <a:pPr lvl="2" eaLnBrk="1" hangingPunct="1">
              <a:lnSpc>
                <a:spcPct val="100000"/>
              </a:lnSpc>
            </a:pPr>
            <a:r>
              <a:rPr lang="en-GB" altLang="ja-JP" sz="1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Liverpool and Valencia measured with no anneal</a:t>
            </a:r>
          </a:p>
          <a:p>
            <a:pPr lvl="3" eaLnBrk="1" hangingPunct="1">
              <a:lnSpc>
                <a:spcPct val="100000"/>
              </a:lnSpc>
            </a:pPr>
            <a:r>
              <a:rPr lang="en-GB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CC </a:t>
            </a:r>
            <a:r>
              <a:rPr lang="en-GB" altLang="ja-JP" dirty="0" smtClean="0">
                <a:latin typeface="Calibri" pitchFamily="34" charset="0"/>
              </a:rPr>
              <a:t>is corrected by +20% ± 10% for these data</a:t>
            </a:r>
            <a:endParaRPr lang="en-GB" altLang="ja-JP" sz="17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lvl="2" eaLnBrk="1" hangingPunct="1">
              <a:lnSpc>
                <a:spcPct val="100000"/>
              </a:lnSpc>
            </a:pPr>
            <a:r>
              <a:rPr lang="en-GB" altLang="ja-JP" sz="1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Ljubljana and Tsukuba/KEK annealed for 80 minutes at 60°C</a:t>
            </a:r>
          </a:p>
          <a:p>
            <a:pPr lvl="3" eaLnBrk="1" hangingPunct="1">
              <a:lnSpc>
                <a:spcPct val="100000"/>
              </a:lnSpc>
              <a:buFont typeface="Symbol" pitchFamily="18" charset="2"/>
              <a:buNone/>
            </a:pPr>
            <a:endParaRPr lang="en-GB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lvl="1" eaLnBrk="1" hangingPunct="1"/>
            <a:endParaRPr lang="en-GB" altLang="ja-JP" sz="19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lvl="1" eaLnBrk="1" hangingPunct="1">
              <a:buFontTx/>
              <a:buNone/>
            </a:pPr>
            <a:endParaRPr lang="en-GB" altLang="ja-JP" sz="19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7655" name="テキスト ボックス 7"/>
          <p:cNvSpPr txBox="1">
            <a:spLocks noChangeArrowheads="1"/>
          </p:cNvSpPr>
          <p:nvPr/>
        </p:nvSpPr>
        <p:spPr bwMode="auto">
          <a:xfrm>
            <a:off x="9165000" y="6482121"/>
            <a:ext cx="741000" cy="2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95" tIns="43448" rIns="86895" bIns="43448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A5F711B2-2C94-4143-B9B9-1A068ECE29EC}" type="slidenum">
              <a:rPr lang="ja-JP" altLang="en-US" sz="1500"/>
              <a:pPr hangingPunct="0"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9</a:t>
            </a:fld>
            <a:endParaRPr lang="en-US" altLang="ja-JP" sz="1500" dirty="0"/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1162173" y="6215819"/>
            <a:ext cx="6664443" cy="67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pPr defTabSz="868954"/>
            <a:r>
              <a:rPr lang="en-US" altLang="ja-JP" sz="1900" dirty="0">
                <a:solidFill>
                  <a:srgbClr val="FF0000"/>
                </a:solidFill>
                <a:latin typeface="Arial" charset="0"/>
              </a:rPr>
              <a:t>Expected noise:  600 e</a:t>
            </a:r>
            <a:r>
              <a:rPr lang="en-US" altLang="ja-JP" sz="1900" baseline="30000" dirty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altLang="ja-JP" sz="1900" dirty="0">
                <a:solidFill>
                  <a:srgbClr val="FF0000"/>
                </a:solidFill>
                <a:latin typeface="Arial" charset="0"/>
              </a:rPr>
              <a:t> for short strips, 950 e</a:t>
            </a:r>
            <a:r>
              <a:rPr lang="en-US" altLang="ja-JP" sz="1900" baseline="30000" dirty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altLang="ja-JP" sz="1900" dirty="0">
                <a:solidFill>
                  <a:srgbClr val="FF0000"/>
                </a:solidFill>
                <a:latin typeface="Arial" charset="0"/>
              </a:rPr>
              <a:t> for </a:t>
            </a:r>
            <a:r>
              <a:rPr lang="en-US" altLang="ja-JP" sz="1900" dirty="0" smtClean="0">
                <a:solidFill>
                  <a:srgbClr val="FF0000"/>
                </a:solidFill>
                <a:latin typeface="Arial" charset="0"/>
              </a:rPr>
              <a:t>long strips</a:t>
            </a:r>
          </a:p>
          <a:p>
            <a:pPr defTabSz="868954"/>
            <a:r>
              <a:rPr lang="en-US" altLang="ja-JP" sz="1900" dirty="0" smtClean="0">
                <a:solidFill>
                  <a:srgbClr val="FF0000"/>
                </a:solidFill>
                <a:latin typeface="Arial" charset="0"/>
              </a:rPr>
              <a:t>S/N&gt;15 is achievable at 500V</a:t>
            </a:r>
            <a:endParaRPr lang="ja-JP" altLang="en-US" sz="19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5536440" y="4042505"/>
            <a:ext cx="417456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6895" tIns="43448" rIns="86895" bIns="43448"/>
          <a:lstStyle/>
          <a:p>
            <a:endParaRPr lang="ja-JP" altLang="en-US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706990" y="3711787"/>
            <a:ext cx="417456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6895" tIns="43448" rIns="86895" bIns="43448"/>
          <a:lstStyle/>
          <a:p>
            <a:endParaRPr lang="ja-JP" altLang="en-US"/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7690819" y="4012265"/>
            <a:ext cx="1959630" cy="3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pPr defTabSz="868954"/>
            <a:r>
              <a:rPr lang="en-US" altLang="ja-JP" sz="1900" dirty="0" smtClean="0">
                <a:solidFill>
                  <a:srgbClr val="FF0000"/>
                </a:solidFill>
                <a:latin typeface="Arial" charset="0"/>
              </a:rPr>
              <a:t>S/N=10 for short</a:t>
            </a:r>
            <a:endParaRPr lang="en-US" altLang="ja-JP" sz="19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0168" y="1"/>
            <a:ext cx="6247844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K. Hara, Hiroshima STD7  Aug.29-Sep.1, 2009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下矢印 15"/>
          <p:cNvSpPr/>
          <p:nvPr/>
        </p:nvSpPr>
        <p:spPr bwMode="auto">
          <a:xfrm rot="10800000">
            <a:off x="7339816" y="4077072"/>
            <a:ext cx="280802" cy="453651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895" tIns="43448" rIns="86895" bIns="43448" numCol="1" rtlCol="0" anchor="t" anchorCtr="0" compatLnSpc="1">
            <a:prstTxWarp prst="textNoShape">
              <a:avLst/>
            </a:prstTxWarp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</a:pPr>
            <a:endParaRPr kumimoji="0" lang="ja-JP" altLang="en-US" dirty="0" smtClean="0">
              <a:latin typeface="HG-MinchoL-Sun" pitchFamily="49" charset="0"/>
              <a:ea typeface="ＭＳ Ｐゴシック" pitchFamily="50" charset="-128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81372" y="2068047"/>
            <a:ext cx="1879480" cy="3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895" tIns="43448" rIns="86895" bIns="43448">
            <a:spAutoFit/>
          </a:bodyPr>
          <a:lstStyle/>
          <a:p>
            <a:pPr defTabSz="868954"/>
            <a:r>
              <a:rPr lang="en-US" altLang="ja-JP" sz="1900" dirty="0" smtClean="0">
                <a:solidFill>
                  <a:srgbClr val="FF0000"/>
                </a:solidFill>
                <a:latin typeface="Arial" charset="0"/>
              </a:rPr>
              <a:t>S/N=10 for long</a:t>
            </a:r>
            <a:endParaRPr lang="en-US" altLang="ja-JP" sz="19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下矢印 17"/>
          <p:cNvSpPr/>
          <p:nvPr/>
        </p:nvSpPr>
        <p:spPr bwMode="auto">
          <a:xfrm rot="10800000">
            <a:off x="1934378" y="3753036"/>
            <a:ext cx="280802" cy="453651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895" tIns="43448" rIns="86895" bIns="43448" numCol="1" rtlCol="0" anchor="t" anchorCtr="0" compatLnSpc="1">
            <a:prstTxWarp prst="textNoShape">
              <a:avLst/>
            </a:prstTxWarp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45000"/>
            </a:pPr>
            <a:endParaRPr kumimoji="0" lang="ja-JP" altLang="en-US" dirty="0" smtClean="0">
              <a:latin typeface="HG-MinchoL-Sun" pitchFamily="49" charset="0"/>
              <a:ea typeface="ＭＳ Ｐゴシック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 bwMode="auto">
          <a:xfrm rot="5400000">
            <a:off x="541111" y="2932159"/>
            <a:ext cx="1101723" cy="2808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HG-MinchoL-Sun"/>
        <a:ea typeface="ＭＳ Ｐゴシック"/>
        <a:cs typeface=""/>
      </a:majorFont>
      <a:minorFont>
        <a:latin typeface="HG-MinchoL-Su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G-MinchoL-Sun" pitchFamily="49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G-MinchoL-Sun" pitchFamily="49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2092</Words>
  <Application>Microsoft Office PowerPoint</Application>
  <PresentationFormat>A4 210 x 297 mm</PresentationFormat>
  <Paragraphs>279</Paragraphs>
  <Slides>25</Slides>
  <Notes>25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標準デザイン</vt:lpstr>
      <vt:lpstr>Testing of bulk radiation damage of n-in-p silicon sensor for very high radiation environment </vt:lpstr>
      <vt:lpstr>Collaboration</vt:lpstr>
      <vt:lpstr>Fluence Target for sATLAS</vt:lpstr>
      <vt:lpstr>Irradiation Facilities</vt:lpstr>
      <vt:lpstr>I-V after Irradiation examples from June 2009 proton irradiation</vt:lpstr>
      <vt:lpstr>Leakage Current (@500/800V)‏  after annealing</vt:lpstr>
      <vt:lpstr>スライド 7</vt:lpstr>
      <vt:lpstr>Bulk Annealing  change in charge collection</vt:lpstr>
      <vt:lpstr>1×1015 neq cm-2  reactor neutron</vt:lpstr>
      <vt:lpstr>1.3×1015 neq cm-2  70 MeV Proton</vt:lpstr>
      <vt:lpstr>Comparison with other sensors</vt:lpstr>
      <vt:lpstr>スライド 12</vt:lpstr>
      <vt:lpstr>Dependence on irradiation sources</vt:lpstr>
      <vt:lpstr>C-V and CC for  Full Depletion Voltage Evaluation</vt:lpstr>
      <vt:lpstr>Full Depletion Voltage</vt:lpstr>
      <vt:lpstr>Bulk Annealing evolution of full depletion voltage</vt:lpstr>
      <vt:lpstr>Summary</vt:lpstr>
      <vt:lpstr>backup</vt:lpstr>
      <vt:lpstr>Irradiation conditions</vt:lpstr>
      <vt:lpstr>IFIC-Valencia ALIBAVA System</vt:lpstr>
      <vt:lpstr>Liverpool Charge Collection System</vt:lpstr>
      <vt:lpstr>Ljubljana Charge Collection System</vt:lpstr>
      <vt:lpstr>UCSC Charge Collection System</vt:lpstr>
      <vt:lpstr>Tsukuba/KEK Charge Collection System</vt:lpstr>
      <vt:lpstr>スライド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of bulk radiation damage of n-in-p silicon sensor for very high radiation environment </dc:title>
  <dc:creator>hara</dc:creator>
  <cp:lastModifiedBy>K Hara</cp:lastModifiedBy>
  <cp:revision>135</cp:revision>
  <dcterms:modified xsi:type="dcterms:W3CDTF">2009-08-29T17:20:23Z</dcterms:modified>
</cp:coreProperties>
</file>