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60" r:id="rId4"/>
    <p:sldId id="264" r:id="rId5"/>
    <p:sldId id="265" r:id="rId6"/>
    <p:sldId id="261" r:id="rId7"/>
    <p:sldId id="268" r:id="rId8"/>
    <p:sldId id="267" r:id="rId9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4" d="100"/>
          <a:sy n="94" d="100"/>
        </p:scale>
        <p:origin x="-118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9A6C9-7D47-DA4A-AF4A-0F1EAC425C6F}" type="datetimeFigureOut">
              <a:rPr kumimoji="1" lang="ja-JP" altLang="en-US" smtClean="0"/>
              <a:t>13/10/04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03767-BFF6-D849-B5FB-15F1047FB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515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9A6C9-7D47-DA4A-AF4A-0F1EAC425C6F}" type="datetimeFigureOut">
              <a:rPr kumimoji="1" lang="ja-JP" altLang="en-US" smtClean="0"/>
              <a:t>13/10/04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03767-BFF6-D849-B5FB-15F1047FB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016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9A6C9-7D47-DA4A-AF4A-0F1EAC425C6F}" type="datetimeFigureOut">
              <a:rPr kumimoji="1" lang="ja-JP" altLang="en-US" smtClean="0"/>
              <a:t>13/10/04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03767-BFF6-D849-B5FB-15F1047FB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5350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9A6C9-7D47-DA4A-AF4A-0F1EAC425C6F}" type="datetimeFigureOut">
              <a:rPr kumimoji="1" lang="ja-JP" altLang="en-US" smtClean="0"/>
              <a:t>13/10/04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03767-BFF6-D849-B5FB-15F1047FB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0684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9A6C9-7D47-DA4A-AF4A-0F1EAC425C6F}" type="datetimeFigureOut">
              <a:rPr kumimoji="1" lang="ja-JP" altLang="en-US" smtClean="0"/>
              <a:t>13/10/04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03767-BFF6-D849-B5FB-15F1047FB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4228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9A6C9-7D47-DA4A-AF4A-0F1EAC425C6F}" type="datetimeFigureOut">
              <a:rPr kumimoji="1" lang="ja-JP" altLang="en-US" smtClean="0"/>
              <a:t>13/10/04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03767-BFF6-D849-B5FB-15F1047FB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2076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9A6C9-7D47-DA4A-AF4A-0F1EAC425C6F}" type="datetimeFigureOut">
              <a:rPr kumimoji="1" lang="ja-JP" altLang="en-US" smtClean="0"/>
              <a:t>13/10/04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03767-BFF6-D849-B5FB-15F1047FB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5107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9A6C9-7D47-DA4A-AF4A-0F1EAC425C6F}" type="datetimeFigureOut">
              <a:rPr kumimoji="1" lang="ja-JP" altLang="en-US" smtClean="0"/>
              <a:t>13/10/04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03767-BFF6-D849-B5FB-15F1047FB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3608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9A6C9-7D47-DA4A-AF4A-0F1EAC425C6F}" type="datetimeFigureOut">
              <a:rPr kumimoji="1" lang="ja-JP" altLang="en-US" smtClean="0"/>
              <a:t>13/10/04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03767-BFF6-D849-B5FB-15F1047FB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9857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9A6C9-7D47-DA4A-AF4A-0F1EAC425C6F}" type="datetimeFigureOut">
              <a:rPr kumimoji="1" lang="ja-JP" altLang="en-US" smtClean="0"/>
              <a:t>13/10/04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03767-BFF6-D849-B5FB-15F1047FB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8677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9A6C9-7D47-DA4A-AF4A-0F1EAC425C6F}" type="datetimeFigureOut">
              <a:rPr kumimoji="1" lang="ja-JP" altLang="en-US" smtClean="0"/>
              <a:t>13/10/04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03767-BFF6-D849-B5FB-15F1047FB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3310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9A6C9-7D47-DA4A-AF4A-0F1EAC425C6F}" type="datetimeFigureOut">
              <a:rPr kumimoji="1" lang="ja-JP" altLang="en-US" smtClean="0"/>
              <a:t>13/10/04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03767-BFF6-D849-B5FB-15F1047FB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3192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70233" y="2130425"/>
            <a:ext cx="8579889" cy="1470025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M</a:t>
            </a:r>
            <a:r>
              <a:rPr lang="en-US" altLang="ja-JP" dirty="0" smtClean="0"/>
              <a:t>easurement </a:t>
            </a:r>
            <a:r>
              <a:rPr lang="en-US" altLang="ja-JP" dirty="0"/>
              <a:t>of </a:t>
            </a:r>
            <a:r>
              <a:rPr lang="en-US" altLang="ja-JP" dirty="0" err="1"/>
              <a:t>Nb</a:t>
            </a:r>
            <a:r>
              <a:rPr lang="en-US" altLang="ja-JP" dirty="0"/>
              <a:t>/Al -STJ response to photon using VTS at </a:t>
            </a:r>
            <a:r>
              <a:rPr lang="en-US" altLang="ja-JP" dirty="0" smtClean="0"/>
              <a:t>FNAL (first run)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10/1/2013</a:t>
            </a:r>
          </a:p>
          <a:p>
            <a:r>
              <a:rPr lang="en-US" altLang="ja-JP" dirty="0" smtClean="0"/>
              <a:t>HOU 2013 report</a:t>
            </a:r>
            <a:endParaRPr lang="en-US" altLang="ja-JP" dirty="0" smtClean="0"/>
          </a:p>
          <a:p>
            <a:r>
              <a:rPr lang="en-US" altLang="ja-JP" dirty="0" smtClean="0"/>
              <a:t>Takuya </a:t>
            </a:r>
            <a:r>
              <a:rPr lang="en-US" altLang="ja-JP" dirty="0" err="1" smtClean="0"/>
              <a:t>Okudaira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4537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正方形/長方形 74"/>
          <p:cNvSpPr/>
          <p:nvPr/>
        </p:nvSpPr>
        <p:spPr>
          <a:xfrm>
            <a:off x="2535509" y="2858110"/>
            <a:ext cx="2689638" cy="21894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113217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4000" dirty="0"/>
              <a:t>M</a:t>
            </a:r>
            <a:r>
              <a:rPr kumimoji="1" lang="en-US" altLang="ja-JP" sz="4000" dirty="0" smtClean="0"/>
              <a:t>easurement  circuit</a:t>
            </a:r>
            <a:endParaRPr kumimoji="1" lang="ja-JP" altLang="en-US" sz="4000" dirty="0"/>
          </a:p>
        </p:txBody>
      </p:sp>
      <p:grpSp>
        <p:nvGrpSpPr>
          <p:cNvPr id="9" name="図形グループ 8"/>
          <p:cNvGrpSpPr/>
          <p:nvPr/>
        </p:nvGrpSpPr>
        <p:grpSpPr>
          <a:xfrm>
            <a:off x="3996850" y="3212940"/>
            <a:ext cx="498755" cy="723887"/>
            <a:chOff x="1189725" y="3182851"/>
            <a:chExt cx="337624" cy="490024"/>
          </a:xfrm>
        </p:grpSpPr>
        <p:sp>
          <p:nvSpPr>
            <p:cNvPr id="7" name="円/楕円 6"/>
            <p:cNvSpPr/>
            <p:nvPr/>
          </p:nvSpPr>
          <p:spPr>
            <a:xfrm>
              <a:off x="1189725" y="3182851"/>
              <a:ext cx="337624" cy="337624"/>
            </a:xfrm>
            <a:prstGeom prst="ellipse">
              <a:avLst/>
            </a:prstGeom>
            <a:noFill/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円/楕円 7"/>
            <p:cNvSpPr/>
            <p:nvPr/>
          </p:nvSpPr>
          <p:spPr>
            <a:xfrm>
              <a:off x="1189725" y="3335251"/>
              <a:ext cx="337624" cy="337624"/>
            </a:xfrm>
            <a:prstGeom prst="ellipse">
              <a:avLst/>
            </a:prstGeom>
            <a:noFill/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9" name="図形グループ 38"/>
          <p:cNvGrpSpPr/>
          <p:nvPr/>
        </p:nvGrpSpPr>
        <p:grpSpPr>
          <a:xfrm>
            <a:off x="3853898" y="3936827"/>
            <a:ext cx="654696" cy="888023"/>
            <a:chOff x="3810036" y="3768699"/>
            <a:chExt cx="443186" cy="601133"/>
          </a:xfrm>
        </p:grpSpPr>
        <p:cxnSp>
          <p:nvCxnSpPr>
            <p:cNvPr id="10" name="直線コネクタ 9"/>
            <p:cNvCxnSpPr/>
            <p:nvPr/>
          </p:nvCxnSpPr>
          <p:spPr>
            <a:xfrm>
              <a:off x="3891797" y="4184367"/>
              <a:ext cx="361425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コネクタ 10"/>
            <p:cNvCxnSpPr/>
            <p:nvPr/>
          </p:nvCxnSpPr>
          <p:spPr>
            <a:xfrm flipV="1">
              <a:off x="3810036" y="4184367"/>
              <a:ext cx="176414" cy="18091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/>
            <p:cNvCxnSpPr/>
            <p:nvPr/>
          </p:nvCxnSpPr>
          <p:spPr>
            <a:xfrm flipV="1">
              <a:off x="3883849" y="4183650"/>
              <a:ext cx="176414" cy="18091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コネクタ 12"/>
            <p:cNvCxnSpPr/>
            <p:nvPr/>
          </p:nvCxnSpPr>
          <p:spPr>
            <a:xfrm flipV="1">
              <a:off x="3965193" y="4188916"/>
              <a:ext cx="176414" cy="18091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コネクタ 13"/>
            <p:cNvCxnSpPr/>
            <p:nvPr/>
          </p:nvCxnSpPr>
          <p:spPr>
            <a:xfrm flipV="1">
              <a:off x="4046186" y="4188916"/>
              <a:ext cx="176414" cy="18091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コネクタ 14"/>
            <p:cNvCxnSpPr/>
            <p:nvPr/>
          </p:nvCxnSpPr>
          <p:spPr>
            <a:xfrm>
              <a:off x="4072509" y="3768699"/>
              <a:ext cx="0" cy="421855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直線コネクタ 15"/>
          <p:cNvCxnSpPr/>
          <p:nvPr/>
        </p:nvCxnSpPr>
        <p:spPr>
          <a:xfrm>
            <a:off x="4241636" y="2553979"/>
            <a:ext cx="0" cy="658961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/>
          <p:nvPr/>
        </p:nvCxnSpPr>
        <p:spPr>
          <a:xfrm flipH="1">
            <a:off x="3733891" y="2553979"/>
            <a:ext cx="507749" cy="0"/>
          </a:xfrm>
          <a:prstGeom prst="line">
            <a:avLst/>
          </a:prstGeom>
          <a:ln w="285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9" name="図形グループ 28"/>
          <p:cNvGrpSpPr/>
          <p:nvPr/>
        </p:nvGrpSpPr>
        <p:grpSpPr>
          <a:xfrm>
            <a:off x="2028204" y="2312310"/>
            <a:ext cx="1705687" cy="424210"/>
            <a:chOff x="2413762" y="2649298"/>
            <a:chExt cx="1541966" cy="383492"/>
          </a:xfrm>
        </p:grpSpPr>
        <p:cxnSp>
          <p:nvCxnSpPr>
            <p:cNvPr id="21" name="直線コネクタ 20"/>
            <p:cNvCxnSpPr/>
            <p:nvPr/>
          </p:nvCxnSpPr>
          <p:spPr>
            <a:xfrm>
              <a:off x="2413762" y="2821483"/>
              <a:ext cx="108418" cy="174561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コネクタ 21"/>
            <p:cNvCxnSpPr/>
            <p:nvPr/>
          </p:nvCxnSpPr>
          <p:spPr>
            <a:xfrm flipH="1">
              <a:off x="2522181" y="2649298"/>
              <a:ext cx="116207" cy="34674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コネクタ 22"/>
            <p:cNvCxnSpPr/>
            <p:nvPr/>
          </p:nvCxnSpPr>
          <p:spPr>
            <a:xfrm>
              <a:off x="2638388" y="2667969"/>
              <a:ext cx="126021" cy="34674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コネクタ 23"/>
            <p:cNvCxnSpPr/>
            <p:nvPr/>
          </p:nvCxnSpPr>
          <p:spPr>
            <a:xfrm flipH="1">
              <a:off x="2756803" y="2667372"/>
              <a:ext cx="116207" cy="34674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コネクタ 24"/>
            <p:cNvCxnSpPr/>
            <p:nvPr/>
          </p:nvCxnSpPr>
          <p:spPr>
            <a:xfrm>
              <a:off x="2873010" y="2686044"/>
              <a:ext cx="126021" cy="34674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コネクタ 25"/>
            <p:cNvCxnSpPr/>
            <p:nvPr/>
          </p:nvCxnSpPr>
          <p:spPr>
            <a:xfrm flipH="1">
              <a:off x="2999030" y="2686042"/>
              <a:ext cx="116207" cy="34674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コネクタ 26"/>
            <p:cNvCxnSpPr/>
            <p:nvPr/>
          </p:nvCxnSpPr>
          <p:spPr>
            <a:xfrm>
              <a:off x="3115237" y="2700940"/>
              <a:ext cx="54209" cy="174561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コネクタ 27"/>
            <p:cNvCxnSpPr/>
            <p:nvPr/>
          </p:nvCxnSpPr>
          <p:spPr>
            <a:xfrm>
              <a:off x="3169446" y="2875501"/>
              <a:ext cx="786282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直線コネクタ 30"/>
          <p:cNvCxnSpPr/>
          <p:nvPr/>
        </p:nvCxnSpPr>
        <p:spPr>
          <a:xfrm>
            <a:off x="649827" y="2513807"/>
            <a:ext cx="137892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/>
          <p:cNvCxnSpPr/>
          <p:nvPr/>
        </p:nvCxnSpPr>
        <p:spPr>
          <a:xfrm>
            <a:off x="300975" y="3651794"/>
            <a:ext cx="750820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/>
          <p:nvPr/>
        </p:nvCxnSpPr>
        <p:spPr>
          <a:xfrm>
            <a:off x="458040" y="3901669"/>
            <a:ext cx="432098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図形グループ 39"/>
          <p:cNvGrpSpPr/>
          <p:nvPr/>
        </p:nvGrpSpPr>
        <p:grpSpPr>
          <a:xfrm>
            <a:off x="300975" y="3925415"/>
            <a:ext cx="654696" cy="888023"/>
            <a:chOff x="3810036" y="3768699"/>
            <a:chExt cx="443186" cy="601133"/>
          </a:xfrm>
        </p:grpSpPr>
        <p:cxnSp>
          <p:nvCxnSpPr>
            <p:cNvPr id="41" name="直線コネクタ 40"/>
            <p:cNvCxnSpPr/>
            <p:nvPr/>
          </p:nvCxnSpPr>
          <p:spPr>
            <a:xfrm>
              <a:off x="3891797" y="4184367"/>
              <a:ext cx="361425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/>
            <p:cNvCxnSpPr/>
            <p:nvPr/>
          </p:nvCxnSpPr>
          <p:spPr>
            <a:xfrm flipV="1">
              <a:off x="3810036" y="4184367"/>
              <a:ext cx="176414" cy="18091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コネクタ 42"/>
            <p:cNvCxnSpPr/>
            <p:nvPr/>
          </p:nvCxnSpPr>
          <p:spPr>
            <a:xfrm flipV="1">
              <a:off x="3883849" y="4183650"/>
              <a:ext cx="176414" cy="18091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コネクタ 43"/>
            <p:cNvCxnSpPr/>
            <p:nvPr/>
          </p:nvCxnSpPr>
          <p:spPr>
            <a:xfrm flipV="1">
              <a:off x="3965193" y="4188916"/>
              <a:ext cx="176414" cy="18091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コネクタ 44"/>
            <p:cNvCxnSpPr/>
            <p:nvPr/>
          </p:nvCxnSpPr>
          <p:spPr>
            <a:xfrm flipV="1">
              <a:off x="4046186" y="4188916"/>
              <a:ext cx="176414" cy="180916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コネクタ 45"/>
            <p:cNvCxnSpPr/>
            <p:nvPr/>
          </p:nvCxnSpPr>
          <p:spPr>
            <a:xfrm>
              <a:off x="4072509" y="3768699"/>
              <a:ext cx="0" cy="421855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直線コネクタ 46"/>
          <p:cNvCxnSpPr/>
          <p:nvPr/>
        </p:nvCxnSpPr>
        <p:spPr>
          <a:xfrm>
            <a:off x="670622" y="2513807"/>
            <a:ext cx="21627" cy="1118522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/>
          <p:cNvSpPr txBox="1"/>
          <p:nvPr/>
        </p:nvSpPr>
        <p:spPr>
          <a:xfrm>
            <a:off x="766462" y="3238437"/>
            <a:ext cx="1416962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DC power supply</a:t>
            </a:r>
            <a:endParaRPr kumimoji="1" lang="ja-JP" altLang="en-US" sz="1400" dirty="0"/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2923930" y="3870506"/>
            <a:ext cx="1295547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ja-JP" sz="1400" dirty="0" smtClean="0"/>
              <a:t>100um×100um </a:t>
            </a:r>
          </a:p>
          <a:p>
            <a:r>
              <a:rPr lang="en-US" altLang="ja-JP" sz="1400" dirty="0"/>
              <a:t>1</a:t>
            </a:r>
            <a:r>
              <a:rPr lang="en-US" altLang="ja-JP" sz="1400" dirty="0" smtClean="0"/>
              <a:t>0um</a:t>
            </a:r>
            <a:r>
              <a:rPr lang="en-US" altLang="ja-JP" sz="1400" baseline="30000" dirty="0" smtClean="0"/>
              <a:t>2   </a:t>
            </a:r>
            <a:r>
              <a:rPr lang="en-US" altLang="ja-JP" sz="1400" dirty="0" smtClean="0"/>
              <a:t>STJs</a:t>
            </a:r>
            <a:endParaRPr kumimoji="1" lang="ja-JP" altLang="en-US" sz="1400" dirty="0"/>
          </a:p>
        </p:txBody>
      </p:sp>
      <p:sp>
        <p:nvSpPr>
          <p:cNvPr id="55" name="正方形/長方形 54"/>
          <p:cNvSpPr/>
          <p:nvPr/>
        </p:nvSpPr>
        <p:spPr>
          <a:xfrm>
            <a:off x="2933910" y="3421998"/>
            <a:ext cx="627017" cy="282574"/>
          </a:xfrm>
          <a:prstGeom prst="rect">
            <a:avLst/>
          </a:prstGeom>
          <a:solidFill>
            <a:srgbClr val="FFFFFF"/>
          </a:solidFill>
          <a:ln w="28575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台形 59"/>
          <p:cNvSpPr/>
          <p:nvPr/>
        </p:nvSpPr>
        <p:spPr>
          <a:xfrm rot="16200000">
            <a:off x="3621259" y="3376794"/>
            <a:ext cx="249194" cy="369857"/>
          </a:xfrm>
          <a:prstGeom prst="trapezoid">
            <a:avLst/>
          </a:prstGeom>
          <a:solidFill>
            <a:srgbClr val="0000FF"/>
          </a:solidFill>
          <a:ln>
            <a:solidFill>
              <a:srgbClr val="3366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1" name="曲線コネクタ 70"/>
          <p:cNvCxnSpPr>
            <a:stCxn id="55" idx="1"/>
            <a:endCxn id="72" idx="0"/>
          </p:cNvCxnSpPr>
          <p:nvPr/>
        </p:nvCxnSpPr>
        <p:spPr>
          <a:xfrm rot="10800000" flipV="1">
            <a:off x="1586728" y="3563284"/>
            <a:ext cx="1347182" cy="1709317"/>
          </a:xfrm>
          <a:prstGeom prst="curvedConnector2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正方形/長方形 71"/>
          <p:cNvSpPr/>
          <p:nvPr/>
        </p:nvSpPr>
        <p:spPr>
          <a:xfrm>
            <a:off x="1157590" y="5272602"/>
            <a:ext cx="858275" cy="739451"/>
          </a:xfrm>
          <a:prstGeom prst="rect">
            <a:avLst/>
          </a:prstGeom>
          <a:noFill/>
          <a:ln w="1905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538517" y="6034666"/>
            <a:ext cx="2354443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LED controller</a:t>
            </a:r>
            <a:r>
              <a:rPr lang="en-US" altLang="ja-JP" sz="1400" dirty="0"/>
              <a:t> </a:t>
            </a:r>
            <a:r>
              <a:rPr lang="en-US" altLang="ja-JP" sz="1400" dirty="0" smtClean="0"/>
              <a:t>for pulsed light</a:t>
            </a:r>
            <a:endParaRPr kumimoji="1" lang="ja-JP" altLang="en-US" sz="1400" dirty="0"/>
          </a:p>
        </p:txBody>
      </p:sp>
      <p:sp>
        <p:nvSpPr>
          <p:cNvPr id="76" name="正方形/長方形 75"/>
          <p:cNvSpPr/>
          <p:nvPr/>
        </p:nvSpPr>
        <p:spPr>
          <a:xfrm>
            <a:off x="3271389" y="5063627"/>
            <a:ext cx="1277964" cy="36933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ja-JP" dirty="0"/>
              <a:t>refrigerator</a:t>
            </a:r>
            <a:endParaRPr lang="ja-JP" altLang="en-US" dirty="0"/>
          </a:p>
        </p:txBody>
      </p:sp>
      <p:cxnSp>
        <p:nvCxnSpPr>
          <p:cNvPr id="78" name="直線コネクタ 77"/>
          <p:cNvCxnSpPr/>
          <p:nvPr/>
        </p:nvCxnSpPr>
        <p:spPr>
          <a:xfrm>
            <a:off x="4241638" y="3134626"/>
            <a:ext cx="1430304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/>
          <p:cNvCxnSpPr/>
          <p:nvPr/>
        </p:nvCxnSpPr>
        <p:spPr>
          <a:xfrm>
            <a:off x="4241636" y="3994327"/>
            <a:ext cx="1430306" cy="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二等辺三角形 79"/>
          <p:cNvSpPr/>
          <p:nvPr/>
        </p:nvSpPr>
        <p:spPr>
          <a:xfrm rot="5400000">
            <a:off x="5378645" y="3231785"/>
            <a:ext cx="1281288" cy="694693"/>
          </a:xfrm>
          <a:prstGeom prst="triangle">
            <a:avLst>
              <a:gd name="adj" fmla="val 46544"/>
            </a:avLst>
          </a:prstGeom>
          <a:noFill/>
          <a:ln w="1905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3" name="直線矢印コネクタ 92"/>
          <p:cNvCxnSpPr/>
          <p:nvPr/>
        </p:nvCxnSpPr>
        <p:spPr>
          <a:xfrm>
            <a:off x="6366636" y="3546214"/>
            <a:ext cx="61093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正方形/長方形 93"/>
          <p:cNvSpPr/>
          <p:nvPr/>
        </p:nvSpPr>
        <p:spPr>
          <a:xfrm>
            <a:off x="6977575" y="3042796"/>
            <a:ext cx="1212416" cy="1006836"/>
          </a:xfrm>
          <a:prstGeom prst="rect">
            <a:avLst/>
          </a:prstGeom>
          <a:solidFill>
            <a:srgbClr val="FFFFFF"/>
          </a:solidFill>
          <a:ln w="1905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5" name="正方形/長方形 94"/>
          <p:cNvSpPr/>
          <p:nvPr/>
        </p:nvSpPr>
        <p:spPr>
          <a:xfrm>
            <a:off x="7106194" y="3212940"/>
            <a:ext cx="932487" cy="673641"/>
          </a:xfrm>
          <a:prstGeom prst="rect">
            <a:avLst/>
          </a:prstGeom>
          <a:solidFill>
            <a:srgbClr val="FFFFFF"/>
          </a:solidFill>
          <a:ln w="19050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16" name="図形グループ 115"/>
          <p:cNvGrpSpPr/>
          <p:nvPr/>
        </p:nvGrpSpPr>
        <p:grpSpPr>
          <a:xfrm>
            <a:off x="7421210" y="3384274"/>
            <a:ext cx="615882" cy="388724"/>
            <a:chOff x="6989432" y="2242380"/>
            <a:chExt cx="842775" cy="712439"/>
          </a:xfrm>
          <a:effectLst/>
        </p:grpSpPr>
        <p:cxnSp>
          <p:nvCxnSpPr>
            <p:cNvPr id="101" name="直線コネクタ 100"/>
            <p:cNvCxnSpPr>
              <a:endCxn id="95" idx="2"/>
            </p:cNvCxnSpPr>
            <p:nvPr/>
          </p:nvCxnSpPr>
          <p:spPr>
            <a:xfrm>
              <a:off x="6989432" y="2242380"/>
              <a:ext cx="182764" cy="712439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線コネクタ 101"/>
            <p:cNvCxnSpPr>
              <a:stCxn id="95" idx="2"/>
            </p:cNvCxnSpPr>
            <p:nvPr/>
          </p:nvCxnSpPr>
          <p:spPr>
            <a:xfrm flipV="1">
              <a:off x="7172202" y="2250109"/>
              <a:ext cx="170932" cy="70471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線コネクタ 106"/>
            <p:cNvCxnSpPr/>
            <p:nvPr/>
          </p:nvCxnSpPr>
          <p:spPr>
            <a:xfrm flipV="1">
              <a:off x="7357084" y="2271849"/>
              <a:ext cx="475123" cy="1545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8" name="直線コネクタ 127"/>
          <p:cNvCxnSpPr/>
          <p:nvPr/>
        </p:nvCxnSpPr>
        <p:spPr>
          <a:xfrm flipV="1">
            <a:off x="7090116" y="3392979"/>
            <a:ext cx="347208" cy="843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6" name="テキスト ボックス 135"/>
          <p:cNvSpPr txBox="1"/>
          <p:nvPr/>
        </p:nvSpPr>
        <p:spPr>
          <a:xfrm>
            <a:off x="6974209" y="4088694"/>
            <a:ext cx="132068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oscilloscope</a:t>
            </a:r>
            <a:endParaRPr kumimoji="1" lang="ja-JP" altLang="en-US" dirty="0"/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2795314" y="3091201"/>
            <a:ext cx="938578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laser head</a:t>
            </a:r>
            <a:endParaRPr kumimoji="1" lang="ja-JP" altLang="en-US" sz="1400" dirty="0"/>
          </a:p>
        </p:txBody>
      </p:sp>
      <p:sp>
        <p:nvSpPr>
          <p:cNvPr id="142" name="テキスト ボックス 141"/>
          <p:cNvSpPr txBox="1"/>
          <p:nvPr/>
        </p:nvSpPr>
        <p:spPr>
          <a:xfrm>
            <a:off x="5466310" y="4179502"/>
            <a:ext cx="1212491" cy="58477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differential </a:t>
            </a:r>
          </a:p>
          <a:p>
            <a:r>
              <a:rPr kumimoji="1" lang="en-US" altLang="ja-JP" sz="1600" dirty="0" smtClean="0"/>
              <a:t>preamplifier</a:t>
            </a:r>
            <a:endParaRPr kumimoji="1" lang="ja-JP" altLang="en-US" sz="1600" dirty="0"/>
          </a:p>
        </p:txBody>
      </p:sp>
      <p:sp>
        <p:nvSpPr>
          <p:cNvPr id="144" name="テキスト ボックス 143"/>
          <p:cNvSpPr txBox="1"/>
          <p:nvPr/>
        </p:nvSpPr>
        <p:spPr>
          <a:xfrm>
            <a:off x="1421013" y="3985977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fiber</a:t>
            </a:r>
            <a:endParaRPr kumimoji="1" lang="ja-JP" altLang="en-US" sz="1400" dirty="0"/>
          </a:p>
        </p:txBody>
      </p:sp>
      <p:sp>
        <p:nvSpPr>
          <p:cNvPr id="171" name="テキスト ボックス 170"/>
          <p:cNvSpPr txBox="1"/>
          <p:nvPr/>
        </p:nvSpPr>
        <p:spPr>
          <a:xfrm>
            <a:off x="483856" y="1119126"/>
            <a:ext cx="87070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 smtClean="0"/>
              <a:t>Our plan was to</a:t>
            </a:r>
            <a:r>
              <a:rPr kumimoji="1" lang="en-US" altLang="ja-JP" sz="2000" dirty="0" smtClean="0"/>
              <a:t> measure response to pulsed light and its pulse height distribution</a:t>
            </a:r>
            <a:endParaRPr lang="en-US" altLang="ja-JP" sz="2000" dirty="0"/>
          </a:p>
        </p:txBody>
      </p:sp>
      <p:grpSp>
        <p:nvGrpSpPr>
          <p:cNvPr id="173" name="図形グループ 172"/>
          <p:cNvGrpSpPr/>
          <p:nvPr/>
        </p:nvGrpSpPr>
        <p:grpSpPr>
          <a:xfrm>
            <a:off x="5611372" y="4953450"/>
            <a:ext cx="2841831" cy="1644625"/>
            <a:chOff x="6126318" y="5202935"/>
            <a:chExt cx="2841831" cy="1644625"/>
          </a:xfrm>
        </p:grpSpPr>
        <p:grpSp>
          <p:nvGrpSpPr>
            <p:cNvPr id="169" name="図形グループ 168"/>
            <p:cNvGrpSpPr/>
            <p:nvPr/>
          </p:nvGrpSpPr>
          <p:grpSpPr>
            <a:xfrm>
              <a:off x="6126318" y="5202935"/>
              <a:ext cx="2841831" cy="1644625"/>
              <a:chOff x="6591722" y="5202935"/>
              <a:chExt cx="2841831" cy="1644625"/>
            </a:xfrm>
          </p:grpSpPr>
          <p:sp>
            <p:nvSpPr>
              <p:cNvPr id="156" name="正方形/長方形 155"/>
              <p:cNvSpPr/>
              <p:nvPr/>
            </p:nvSpPr>
            <p:spPr>
              <a:xfrm>
                <a:off x="6887802" y="5202935"/>
                <a:ext cx="1512781" cy="1006836"/>
              </a:xfrm>
              <a:prstGeom prst="rect">
                <a:avLst/>
              </a:prstGeom>
              <a:solidFill>
                <a:srgbClr val="FFFFFF"/>
              </a:solidFill>
              <a:ln w="1905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5" name="台形 164"/>
              <p:cNvSpPr/>
              <p:nvPr/>
            </p:nvSpPr>
            <p:spPr>
              <a:xfrm>
                <a:off x="6807416" y="6204953"/>
                <a:ext cx="1664321" cy="275627"/>
              </a:xfrm>
              <a:prstGeom prst="trapezoid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6" name="台形 165"/>
              <p:cNvSpPr/>
              <p:nvPr/>
            </p:nvSpPr>
            <p:spPr>
              <a:xfrm>
                <a:off x="6968187" y="6241921"/>
                <a:ext cx="1350477" cy="196119"/>
              </a:xfrm>
              <a:prstGeom prst="trapezoid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7" name="テキスト ボックス 166"/>
              <p:cNvSpPr txBox="1"/>
              <p:nvPr/>
            </p:nvSpPr>
            <p:spPr>
              <a:xfrm>
                <a:off x="6591722" y="6478228"/>
                <a:ext cx="28418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/>
                  <a:t>D</a:t>
                </a:r>
                <a:r>
                  <a:rPr kumimoji="1" lang="en-US" altLang="ja-JP" dirty="0" smtClean="0"/>
                  <a:t>ata will be taken by my PC</a:t>
                </a:r>
                <a:endParaRPr kumimoji="1" lang="ja-JP" altLang="en-US" dirty="0"/>
              </a:p>
            </p:txBody>
          </p:sp>
        </p:grpSp>
        <p:sp>
          <p:nvSpPr>
            <p:cNvPr id="172" name="正方形/長方形 171"/>
            <p:cNvSpPr/>
            <p:nvPr/>
          </p:nvSpPr>
          <p:spPr>
            <a:xfrm>
              <a:off x="6543483" y="5288677"/>
              <a:ext cx="1277623" cy="803751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78" name="フリーフォーム 177"/>
          <p:cNvSpPr/>
          <p:nvPr/>
        </p:nvSpPr>
        <p:spPr>
          <a:xfrm>
            <a:off x="7427742" y="3858002"/>
            <a:ext cx="1085570" cy="2025451"/>
          </a:xfrm>
          <a:custGeom>
            <a:avLst/>
            <a:gdLst>
              <a:gd name="connsiteX0" fmla="*/ 771713 w 1085570"/>
              <a:gd name="connsiteY0" fmla="*/ 0 h 2025451"/>
              <a:gd name="connsiteX1" fmla="*/ 1045028 w 1085570"/>
              <a:gd name="connsiteY1" fmla="*/ 739450 h 2025451"/>
              <a:gd name="connsiteX2" fmla="*/ 0 w 1085570"/>
              <a:gd name="connsiteY2" fmla="*/ 2025451 h 2025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5570" h="2025451">
                <a:moveTo>
                  <a:pt x="771713" y="0"/>
                </a:moveTo>
                <a:cubicBezTo>
                  <a:pt x="972680" y="200937"/>
                  <a:pt x="1173647" y="401875"/>
                  <a:pt x="1045028" y="739450"/>
                </a:cubicBezTo>
                <a:cubicBezTo>
                  <a:pt x="916409" y="1077025"/>
                  <a:pt x="0" y="2025451"/>
                  <a:pt x="0" y="2025451"/>
                </a:cubicBezTo>
              </a:path>
            </a:pathLst>
          </a:cu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9" name="テキスト ボックス 178"/>
          <p:cNvSpPr txBox="1"/>
          <p:nvPr/>
        </p:nvSpPr>
        <p:spPr>
          <a:xfrm>
            <a:off x="8183374" y="4854652"/>
            <a:ext cx="91563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smtClean="0"/>
              <a:t>Ethernet </a:t>
            </a:r>
          </a:p>
          <a:p>
            <a:r>
              <a:rPr lang="en-US" altLang="ja-JP" sz="1600" dirty="0" smtClean="0"/>
              <a:t>cable</a:t>
            </a:r>
            <a:endParaRPr kumimoji="1" lang="ja-JP" altLang="en-US" sz="1600" dirty="0"/>
          </a:p>
        </p:txBody>
      </p:sp>
      <p:sp>
        <p:nvSpPr>
          <p:cNvPr id="180" name="テキスト ボックス 179"/>
          <p:cNvSpPr txBox="1"/>
          <p:nvPr/>
        </p:nvSpPr>
        <p:spPr>
          <a:xfrm>
            <a:off x="4883604" y="6534687"/>
            <a:ext cx="41728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smtClean="0">
                <a:solidFill>
                  <a:srgbClr val="FF6600"/>
                </a:solidFill>
              </a:rPr>
              <a:t>If it’s possible, I want to get Poisson distribution</a:t>
            </a:r>
            <a:endParaRPr kumimoji="1" lang="ja-JP" altLang="en-US" sz="1600" dirty="0">
              <a:solidFill>
                <a:srgbClr val="FF6600"/>
              </a:solidFill>
            </a:endParaRP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1752780" y="1931960"/>
            <a:ext cx="15483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smtClean="0"/>
              <a:t>shunt resistance</a:t>
            </a:r>
            <a:endParaRPr kumimoji="1" lang="ja-JP" altLang="en-US" sz="1600" dirty="0"/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2915337" y="2164508"/>
            <a:ext cx="571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10Ω</a:t>
            </a:r>
            <a:endParaRPr kumimoji="1" lang="ja-JP" altLang="en-US" dirty="0"/>
          </a:p>
        </p:txBody>
      </p:sp>
      <p:cxnSp>
        <p:nvCxnSpPr>
          <p:cNvPr id="56" name="直線矢印コネクタ 55"/>
          <p:cNvCxnSpPr/>
          <p:nvPr/>
        </p:nvCxnSpPr>
        <p:spPr>
          <a:xfrm flipH="1">
            <a:off x="4549354" y="2695872"/>
            <a:ext cx="916956" cy="74220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/>
          <p:cNvSpPr txBox="1"/>
          <p:nvPr/>
        </p:nvSpPr>
        <p:spPr>
          <a:xfrm>
            <a:off x="5472987" y="1892079"/>
            <a:ext cx="31783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B</a:t>
            </a:r>
            <a:r>
              <a:rPr lang="en-US" altLang="ja-JP" dirty="0" smtClean="0"/>
              <a:t>ias voltage of STJ is 2mV,</a:t>
            </a:r>
          </a:p>
          <a:p>
            <a:r>
              <a:rPr kumimoji="1" lang="en-US" altLang="ja-JP" dirty="0" smtClean="0"/>
              <a:t>and we measure the fluctuation</a:t>
            </a:r>
          </a:p>
          <a:p>
            <a:r>
              <a:rPr kumimoji="1" lang="en-US" altLang="ja-JP" dirty="0" smtClean="0"/>
              <a:t>from photon  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459257" y="6201077"/>
            <a:ext cx="38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or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16636" y="6479720"/>
            <a:ext cx="20068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Laser pointer for DC light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337050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87711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PC board</a:t>
            </a:r>
            <a:endParaRPr kumimoji="1" lang="ja-JP" altLang="en-US" dirty="0"/>
          </a:p>
        </p:txBody>
      </p:sp>
      <p:pic>
        <p:nvPicPr>
          <p:cNvPr id="5" name="図 4" descr="DSC_03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868" y="2101853"/>
            <a:ext cx="2447225" cy="4896849"/>
          </a:xfrm>
          <a:prstGeom prst="rect">
            <a:avLst/>
          </a:prstGeom>
        </p:spPr>
      </p:pic>
      <p:cxnSp>
        <p:nvCxnSpPr>
          <p:cNvPr id="7" name="直線矢印コネクタ 6"/>
          <p:cNvCxnSpPr/>
          <p:nvPr/>
        </p:nvCxnSpPr>
        <p:spPr>
          <a:xfrm flipV="1">
            <a:off x="691343" y="5683543"/>
            <a:ext cx="1366576" cy="5626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/>
          <p:cNvSpPr txBox="1"/>
          <p:nvPr/>
        </p:nvSpPr>
        <p:spPr>
          <a:xfrm>
            <a:off x="87429" y="6246168"/>
            <a:ext cx="922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STJ chip </a:t>
            </a:r>
          </a:p>
          <a:p>
            <a:r>
              <a:rPr kumimoji="1" lang="en-US" altLang="ja-JP" dirty="0" smtClean="0"/>
              <a:t>carrier</a:t>
            </a:r>
            <a:endParaRPr kumimoji="1" lang="ja-JP" altLang="en-US" dirty="0"/>
          </a:p>
        </p:txBody>
      </p:sp>
      <p:cxnSp>
        <p:nvCxnSpPr>
          <p:cNvPr id="10" name="直線矢印コネクタ 9"/>
          <p:cNvCxnSpPr/>
          <p:nvPr/>
        </p:nvCxnSpPr>
        <p:spPr>
          <a:xfrm flipH="1" flipV="1">
            <a:off x="2395544" y="5538869"/>
            <a:ext cx="1270118" cy="5465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3665663" y="6037192"/>
            <a:ext cx="476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STJ</a:t>
            </a:r>
            <a:endParaRPr kumimoji="1" lang="ja-JP" altLang="en-US" dirty="0"/>
          </a:p>
        </p:txBody>
      </p:sp>
      <p:cxnSp>
        <p:nvCxnSpPr>
          <p:cNvPr id="16" name="直線矢印コネクタ 15"/>
          <p:cNvCxnSpPr/>
          <p:nvPr/>
        </p:nvCxnSpPr>
        <p:spPr>
          <a:xfrm>
            <a:off x="892302" y="3786691"/>
            <a:ext cx="1366576" cy="1484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-31776" y="3360700"/>
            <a:ext cx="1198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Laser head</a:t>
            </a:r>
            <a:endParaRPr kumimoji="1" lang="ja-JP" altLang="en-US" dirty="0"/>
          </a:p>
        </p:txBody>
      </p:sp>
      <p:cxnSp>
        <p:nvCxnSpPr>
          <p:cNvPr id="19" name="直線矢印コネクタ 18"/>
          <p:cNvCxnSpPr/>
          <p:nvPr/>
        </p:nvCxnSpPr>
        <p:spPr>
          <a:xfrm>
            <a:off x="780055" y="4959774"/>
            <a:ext cx="1422552" cy="40060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87429" y="4590442"/>
            <a:ext cx="714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prism</a:t>
            </a:r>
            <a:endParaRPr kumimoji="1" lang="ja-JP" altLang="en-US" dirty="0"/>
          </a:p>
        </p:txBody>
      </p:sp>
      <p:cxnSp>
        <p:nvCxnSpPr>
          <p:cNvPr id="21" name="直線矢印コネクタ 20"/>
          <p:cNvCxnSpPr/>
          <p:nvPr/>
        </p:nvCxnSpPr>
        <p:spPr>
          <a:xfrm>
            <a:off x="780055" y="2732988"/>
            <a:ext cx="882596" cy="3219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-31776" y="2110087"/>
            <a:ext cx="1133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SMA </a:t>
            </a:r>
          </a:p>
          <a:p>
            <a:r>
              <a:rPr kumimoji="1" lang="en-US" altLang="ja-JP" dirty="0" smtClean="0"/>
              <a:t>connecter</a:t>
            </a:r>
            <a:endParaRPr kumimoji="1" lang="ja-JP" altLang="en-US" dirty="0"/>
          </a:p>
        </p:txBody>
      </p:sp>
      <p:cxnSp>
        <p:nvCxnSpPr>
          <p:cNvPr id="24" name="直線矢印コネクタ 23"/>
          <p:cNvCxnSpPr/>
          <p:nvPr/>
        </p:nvCxnSpPr>
        <p:spPr>
          <a:xfrm flipH="1">
            <a:off x="2395544" y="2822191"/>
            <a:ext cx="1270118" cy="3697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/>
          <p:cNvSpPr txBox="1"/>
          <p:nvPr/>
        </p:nvSpPr>
        <p:spPr>
          <a:xfrm>
            <a:off x="3601346" y="2597141"/>
            <a:ext cx="623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fiber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/>
        </p:nvSpPr>
        <p:spPr>
          <a:xfrm>
            <a:off x="5144757" y="3708710"/>
            <a:ext cx="1929289" cy="763170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直角三角形 29"/>
          <p:cNvSpPr/>
          <p:nvPr/>
        </p:nvSpPr>
        <p:spPr>
          <a:xfrm rot="16200000">
            <a:off x="5168359" y="3852422"/>
            <a:ext cx="539882" cy="549210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/>
          <p:cNvSpPr/>
          <p:nvPr/>
        </p:nvSpPr>
        <p:spPr>
          <a:xfrm>
            <a:off x="7457843" y="3957479"/>
            <a:ext cx="582892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フリーフォーム 32"/>
          <p:cNvSpPr/>
          <p:nvPr/>
        </p:nvSpPr>
        <p:spPr>
          <a:xfrm>
            <a:off x="8054759" y="3708710"/>
            <a:ext cx="1028952" cy="469948"/>
          </a:xfrm>
          <a:custGeom>
            <a:avLst/>
            <a:gdLst>
              <a:gd name="connsiteX0" fmla="*/ 0 w 1028952"/>
              <a:gd name="connsiteY0" fmla="*/ 466175 h 469948"/>
              <a:gd name="connsiteX1" fmla="*/ 819946 w 1028952"/>
              <a:gd name="connsiteY1" fmla="*/ 401875 h 469948"/>
              <a:gd name="connsiteX2" fmla="*/ 1028952 w 1028952"/>
              <a:gd name="connsiteY2" fmla="*/ 0 h 469948"/>
              <a:gd name="connsiteX3" fmla="*/ 1028952 w 1028952"/>
              <a:gd name="connsiteY3" fmla="*/ 0 h 469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952" h="469948">
                <a:moveTo>
                  <a:pt x="0" y="466175"/>
                </a:moveTo>
                <a:cubicBezTo>
                  <a:pt x="324227" y="472873"/>
                  <a:pt x="648454" y="479571"/>
                  <a:pt x="819946" y="401875"/>
                </a:cubicBezTo>
                <a:cubicBezTo>
                  <a:pt x="991438" y="324179"/>
                  <a:pt x="1028952" y="0"/>
                  <a:pt x="1028952" y="0"/>
                </a:cubicBezTo>
                <a:lnTo>
                  <a:pt x="1028952" y="0"/>
                </a:lnTo>
              </a:path>
            </a:pathLst>
          </a:cu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/>
          <p:cNvSpPr/>
          <p:nvPr/>
        </p:nvSpPr>
        <p:spPr>
          <a:xfrm>
            <a:off x="4737325" y="5091161"/>
            <a:ext cx="1532853" cy="16035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正方形/長方形 46"/>
          <p:cNvSpPr/>
          <p:nvPr/>
        </p:nvSpPr>
        <p:spPr>
          <a:xfrm>
            <a:off x="5275433" y="4962561"/>
            <a:ext cx="482321" cy="964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4" name="直線矢印コネクタ 53"/>
          <p:cNvCxnSpPr/>
          <p:nvPr/>
        </p:nvCxnSpPr>
        <p:spPr>
          <a:xfrm>
            <a:off x="5400464" y="2888885"/>
            <a:ext cx="0" cy="968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テキスト ボックス 58"/>
          <p:cNvSpPr txBox="1"/>
          <p:nvPr/>
        </p:nvSpPr>
        <p:spPr>
          <a:xfrm>
            <a:off x="4867818" y="2069645"/>
            <a:ext cx="3818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Parallel Light is reflected vertically by </a:t>
            </a:r>
            <a:r>
              <a:rPr kumimoji="1" lang="en-US" altLang="ja-JP" dirty="0" smtClean="0"/>
              <a:t>prism </a:t>
            </a:r>
            <a:endParaRPr kumimoji="1" lang="ja-JP" altLang="en-US" dirty="0"/>
          </a:p>
        </p:txBody>
      </p:sp>
      <p:cxnSp>
        <p:nvCxnSpPr>
          <p:cNvPr id="64" name="直線矢印コネクタ 63"/>
          <p:cNvCxnSpPr/>
          <p:nvPr/>
        </p:nvCxnSpPr>
        <p:spPr>
          <a:xfrm flipH="1">
            <a:off x="2395544" y="3738466"/>
            <a:ext cx="1270118" cy="37697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テキスト ボックス 67"/>
          <p:cNvSpPr txBox="1"/>
          <p:nvPr/>
        </p:nvSpPr>
        <p:spPr>
          <a:xfrm>
            <a:off x="3601354" y="3497341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lens</a:t>
            </a:r>
            <a:endParaRPr kumimoji="1" lang="ja-JP" altLang="en-US" dirty="0"/>
          </a:p>
        </p:txBody>
      </p:sp>
      <p:cxnSp>
        <p:nvCxnSpPr>
          <p:cNvPr id="70" name="直線矢印コネクタ 69"/>
          <p:cNvCxnSpPr/>
          <p:nvPr/>
        </p:nvCxnSpPr>
        <p:spPr>
          <a:xfrm flipH="1">
            <a:off x="6559566" y="4930411"/>
            <a:ext cx="514480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テキスト ボックス 73"/>
          <p:cNvSpPr txBox="1"/>
          <p:nvPr/>
        </p:nvSpPr>
        <p:spPr>
          <a:xfrm>
            <a:off x="7079274" y="4714184"/>
            <a:ext cx="1997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STJ and chip carrier</a:t>
            </a:r>
            <a:endParaRPr kumimoji="1" lang="ja-JP" altLang="en-US" dirty="0"/>
          </a:p>
        </p:txBody>
      </p:sp>
      <p:sp>
        <p:nvSpPr>
          <p:cNvPr id="78" name="テキスト ボックス 77"/>
          <p:cNvSpPr txBox="1"/>
          <p:nvPr/>
        </p:nvSpPr>
        <p:spPr>
          <a:xfrm>
            <a:off x="4983992" y="5603896"/>
            <a:ext cx="4255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D</a:t>
            </a:r>
            <a:r>
              <a:rPr lang="en-US" altLang="ja-JP" dirty="0" smtClean="0"/>
              <a:t>iameter of spot size of light is about 5mm.</a:t>
            </a:r>
          </a:p>
          <a:p>
            <a:r>
              <a:rPr lang="en-US" altLang="ja-JP" dirty="0"/>
              <a:t>T</a:t>
            </a:r>
            <a:r>
              <a:rPr lang="en-US" altLang="ja-JP" dirty="0" smtClean="0"/>
              <a:t>his light</a:t>
            </a:r>
            <a:r>
              <a:rPr kumimoji="1" lang="en-US" altLang="ja-JP" dirty="0" smtClean="0"/>
              <a:t> can cover the STJ chip completely.</a:t>
            </a:r>
            <a:endParaRPr kumimoji="1" lang="ja-JP" altLang="en-US" dirty="0"/>
          </a:p>
        </p:txBody>
      </p:sp>
      <p:sp>
        <p:nvSpPr>
          <p:cNvPr id="88" name="右矢印 87"/>
          <p:cNvSpPr/>
          <p:nvPr/>
        </p:nvSpPr>
        <p:spPr>
          <a:xfrm rot="10800000">
            <a:off x="5516588" y="3957478"/>
            <a:ext cx="1536332" cy="34377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48039" y="1094567"/>
            <a:ext cx="70266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 smtClean="0"/>
              <a:t>Collimator head can be fixed on PC board, and we used prism and</a:t>
            </a:r>
          </a:p>
          <a:p>
            <a:r>
              <a:rPr lang="en-US" altLang="ja-JP" sz="2000" dirty="0" smtClean="0"/>
              <a:t>collimator lens to illuminate STJ</a:t>
            </a:r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1575590" y="1698213"/>
            <a:ext cx="1034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PC board</a:t>
            </a:r>
            <a:endParaRPr kumimoji="1" lang="ja-JP" altLang="en-US" dirty="0"/>
          </a:p>
        </p:txBody>
      </p:sp>
      <p:sp>
        <p:nvSpPr>
          <p:cNvPr id="82" name="正方形/長方形 81"/>
          <p:cNvSpPr/>
          <p:nvPr/>
        </p:nvSpPr>
        <p:spPr>
          <a:xfrm>
            <a:off x="7074046" y="3876641"/>
            <a:ext cx="362068" cy="521064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9" name="右矢印 88"/>
          <p:cNvSpPr/>
          <p:nvPr/>
        </p:nvSpPr>
        <p:spPr>
          <a:xfrm rot="5400000" flipV="1">
            <a:off x="5249756" y="4365382"/>
            <a:ext cx="522834" cy="31788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1" name="台形 90"/>
          <p:cNvSpPr/>
          <p:nvPr/>
        </p:nvSpPr>
        <p:spPr>
          <a:xfrm rot="5400000">
            <a:off x="7123390" y="4020683"/>
            <a:ext cx="375923" cy="217370"/>
          </a:xfrm>
          <a:prstGeom prst="trapezoi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3" name="直線矢印コネクタ 102"/>
          <p:cNvCxnSpPr/>
          <p:nvPr/>
        </p:nvCxnSpPr>
        <p:spPr>
          <a:xfrm>
            <a:off x="7287234" y="3419360"/>
            <a:ext cx="0" cy="44120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7" name="テキスト ボックス 106"/>
          <p:cNvSpPr txBox="1"/>
          <p:nvPr/>
        </p:nvSpPr>
        <p:spPr>
          <a:xfrm>
            <a:off x="6041775" y="2795472"/>
            <a:ext cx="30700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Light from LED is collimated by </a:t>
            </a:r>
          </a:p>
          <a:p>
            <a:r>
              <a:rPr lang="en-US" altLang="ja-JP" dirty="0" smtClean="0"/>
              <a:t>this lens</a:t>
            </a:r>
            <a:endParaRPr kumimoji="1" lang="ja-JP" altLang="en-US" dirty="0"/>
          </a:p>
        </p:txBody>
      </p:sp>
      <p:sp>
        <p:nvSpPr>
          <p:cNvPr id="112" name="右矢印 111"/>
          <p:cNvSpPr/>
          <p:nvPr/>
        </p:nvSpPr>
        <p:spPr>
          <a:xfrm rot="20660516">
            <a:off x="3232108" y="4736400"/>
            <a:ext cx="1129323" cy="347172"/>
          </a:xfrm>
          <a:prstGeom prst="rightArrow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1538" y="769212"/>
            <a:ext cx="56377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PC board </a:t>
            </a:r>
            <a:r>
              <a:rPr lang="en-US" altLang="ja-JP" sz="2000" dirty="0" smtClean="0"/>
              <a:t>was</a:t>
            </a:r>
            <a:r>
              <a:rPr kumimoji="1" lang="en-US" altLang="ja-JP" sz="2000" dirty="0" smtClean="0"/>
              <a:t> inserted into superconducting magnet </a:t>
            </a:r>
            <a:endParaRPr kumimoji="1" lang="ja-JP" altLang="en-US" sz="2000" dirty="0"/>
          </a:p>
        </p:txBody>
      </p:sp>
      <p:pic>
        <p:nvPicPr>
          <p:cNvPr id="42" name="図 41" descr="DSC_0717-1（ドラッグされました）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983" y="134456"/>
            <a:ext cx="1462146" cy="1942565"/>
          </a:xfrm>
          <a:prstGeom prst="rect">
            <a:avLst/>
          </a:prstGeom>
        </p:spPr>
      </p:pic>
      <p:cxnSp>
        <p:nvCxnSpPr>
          <p:cNvPr id="12" name="直線矢印コネクタ 11"/>
          <p:cNvCxnSpPr/>
          <p:nvPr/>
        </p:nvCxnSpPr>
        <p:spPr>
          <a:xfrm flipH="1">
            <a:off x="2414682" y="4199432"/>
            <a:ext cx="1186672" cy="60708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3538458" y="3809812"/>
            <a:ext cx="14869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we can adjust </a:t>
            </a:r>
          </a:p>
          <a:p>
            <a:r>
              <a:rPr kumimoji="1" lang="en-US" altLang="ja-JP" sz="1600" dirty="0" smtClean="0"/>
              <a:t>position of spot</a:t>
            </a:r>
          </a:p>
          <a:p>
            <a:r>
              <a:rPr kumimoji="1" lang="en-US" altLang="ja-JP" sz="1600" dirty="0" smtClean="0"/>
              <a:t> of light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188203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58563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About LED and Laser Pointer  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01563"/>
            <a:ext cx="8229600" cy="5339913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LED</a:t>
            </a:r>
            <a:r>
              <a:rPr kumimoji="1" lang="en-US" altLang="ja-JP" dirty="0" smtClean="0"/>
              <a:t> </a:t>
            </a:r>
            <a:r>
              <a:rPr lang="en-US" altLang="ja-JP" dirty="0" smtClean="0"/>
              <a:t>driver</a:t>
            </a:r>
            <a:endParaRPr kumimoji="1" lang="en-US" altLang="ja-JP" dirty="0" smtClean="0"/>
          </a:p>
          <a:p>
            <a:pPr marL="457200" lvl="1" indent="0">
              <a:buNone/>
            </a:pPr>
            <a:r>
              <a:rPr lang="en-US" altLang="ja-JP" sz="2400" dirty="0" smtClean="0"/>
              <a:t>- can  </a:t>
            </a:r>
            <a:r>
              <a:rPr lang="en-US" altLang="ja-JP" sz="2400" dirty="0"/>
              <a:t>make 20ns </a:t>
            </a:r>
            <a:r>
              <a:rPr lang="en-US" altLang="ja-JP" sz="2400" dirty="0" smtClean="0"/>
              <a:t>pulsed light.</a:t>
            </a:r>
            <a:endParaRPr lang="en-US" altLang="ja-JP" sz="2400" dirty="0"/>
          </a:p>
          <a:p>
            <a:pPr lvl="1">
              <a:buFontTx/>
              <a:buChar char="-"/>
            </a:pPr>
            <a:r>
              <a:rPr lang="en-US" altLang="ja-JP" sz="2400" dirty="0" smtClean="0"/>
              <a:t>needs dual DC </a:t>
            </a:r>
            <a:r>
              <a:rPr lang="en-US" altLang="ja-JP" sz="2400" dirty="0"/>
              <a:t>powe</a:t>
            </a:r>
            <a:r>
              <a:rPr lang="en-US" altLang="ja-JP" sz="2400" dirty="0" smtClean="0"/>
              <a:t>r supply and function generator as trigger </a:t>
            </a:r>
            <a:endParaRPr lang="en-US" altLang="ja-JP" dirty="0" smtClean="0"/>
          </a:p>
          <a:p>
            <a:r>
              <a:rPr lang="en-US" altLang="ja-JP" dirty="0" smtClean="0"/>
              <a:t>LED</a:t>
            </a:r>
          </a:p>
          <a:p>
            <a:pPr marL="457200" lvl="1" indent="0">
              <a:buNone/>
            </a:pPr>
            <a:r>
              <a:rPr lang="en-US" altLang="ja-JP" sz="2400" dirty="0" smtClean="0"/>
              <a:t>- can control number of photons by adjusting driver voltage.</a:t>
            </a:r>
          </a:p>
          <a:p>
            <a:pPr lvl="1">
              <a:buFontTx/>
              <a:buChar char="-"/>
            </a:pPr>
            <a:r>
              <a:rPr lang="en-US" altLang="ja-JP" sz="2400" dirty="0" smtClean="0"/>
              <a:t>we have 4 kind of LED, and these wave length are 405nm, 470nm, 525nm and 527nm.</a:t>
            </a:r>
            <a:endParaRPr lang="en-US" altLang="ja-JP" sz="2000" dirty="0"/>
          </a:p>
          <a:p>
            <a:pPr marL="457200" lvl="1" indent="0">
              <a:buNone/>
            </a:pPr>
            <a:r>
              <a:rPr lang="en-US" altLang="ja-JP" sz="2000" dirty="0" smtClean="0"/>
              <a:t>→Number of photon/100x100um</a:t>
            </a:r>
            <a:r>
              <a:rPr lang="en-US" altLang="ja-JP" sz="2000" baseline="30000" dirty="0" smtClean="0"/>
              <a:t>2</a:t>
            </a:r>
            <a:r>
              <a:rPr lang="ja-JP" altLang="en-US" sz="2000" dirty="0" smtClean="0"/>
              <a:t>・</a:t>
            </a:r>
            <a:r>
              <a:rPr lang="en-US" altLang="ja-JP" sz="2000" dirty="0" smtClean="0"/>
              <a:t>20ns is about 10</a:t>
            </a:r>
            <a:r>
              <a:rPr lang="en-US" altLang="ja-JP" sz="2000" baseline="30000" dirty="0" smtClean="0"/>
              <a:t>2</a:t>
            </a:r>
            <a:r>
              <a:rPr lang="en-US" altLang="ja-JP" sz="2000" dirty="0" smtClean="0"/>
              <a:t> </a:t>
            </a:r>
          </a:p>
          <a:p>
            <a:pPr marL="457200" lvl="1" indent="0">
              <a:buNone/>
            </a:pPr>
            <a:endParaRPr lang="en-US" altLang="ja-JP" dirty="0" smtClean="0"/>
          </a:p>
          <a:p>
            <a:r>
              <a:rPr lang="en-US" altLang="ja-JP" dirty="0" smtClean="0"/>
              <a:t>Laser Pointer</a:t>
            </a:r>
          </a:p>
          <a:p>
            <a:pPr lvl="1"/>
            <a:r>
              <a:rPr lang="en-US" altLang="ja-JP" sz="2000" dirty="0" smtClean="0"/>
              <a:t>1mW, </a:t>
            </a:r>
            <a:r>
              <a:rPr lang="en-US" altLang="ja-JP" sz="2000" dirty="0" err="1" smtClean="0"/>
              <a:t>λ</a:t>
            </a:r>
            <a:r>
              <a:rPr lang="en-US" altLang="ja-JP" sz="2000" dirty="0" smtClean="0"/>
              <a:t>=532nm</a:t>
            </a:r>
          </a:p>
          <a:p>
            <a:pPr lvl="1"/>
            <a:r>
              <a:rPr lang="en-US" altLang="ja-JP" sz="2000" dirty="0" smtClean="0"/>
              <a:t>we used laser pointer as DC light source</a:t>
            </a:r>
          </a:p>
          <a:p>
            <a:pPr marL="457200" lvl="1" indent="0">
              <a:buNone/>
            </a:pPr>
            <a:r>
              <a:rPr lang="en-US" altLang="ja-JP" sz="2000" dirty="0" smtClean="0"/>
              <a:t>→Number of photon/100x100um</a:t>
            </a:r>
            <a:r>
              <a:rPr lang="en-US" altLang="ja-JP" sz="2000" baseline="30000" dirty="0" smtClean="0"/>
              <a:t>2</a:t>
            </a:r>
            <a:r>
              <a:rPr lang="ja-JP" altLang="en-US" sz="2000" dirty="0" smtClean="0"/>
              <a:t>・</a:t>
            </a:r>
            <a:r>
              <a:rPr lang="en-US" altLang="ja-JP" sz="2000" dirty="0" smtClean="0"/>
              <a:t>20ns is about 10</a:t>
            </a:r>
            <a:r>
              <a:rPr lang="en-US" altLang="ja-JP" sz="2000" baseline="30000" dirty="0" smtClean="0"/>
              <a:t>5</a:t>
            </a:r>
            <a:r>
              <a:rPr lang="en-US" altLang="ja-JP" sz="2000" dirty="0"/>
              <a:t> </a:t>
            </a:r>
            <a:endParaRPr lang="en-US" altLang="ja-JP" sz="2000" dirty="0" smtClean="0"/>
          </a:p>
          <a:p>
            <a:pPr marL="457200" lvl="1" indent="0">
              <a:buNone/>
            </a:pP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2237759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198212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Set up</a:t>
            </a:r>
            <a:endParaRPr kumimoji="1" lang="ja-JP" altLang="en-US" dirty="0"/>
          </a:p>
        </p:txBody>
      </p:sp>
      <p:pic>
        <p:nvPicPr>
          <p:cNvPr id="4" name="図 3" descr="DSC_07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595" y="1348988"/>
            <a:ext cx="4171718" cy="2345527"/>
          </a:xfrm>
          <a:prstGeom prst="rect">
            <a:avLst/>
          </a:prstGeom>
        </p:spPr>
      </p:pic>
      <p:pic>
        <p:nvPicPr>
          <p:cNvPr id="6" name="図 5" descr="DSC_073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76544" y="2250113"/>
            <a:ext cx="5211721" cy="2930263"/>
          </a:xfrm>
          <a:prstGeom prst="rect">
            <a:avLst/>
          </a:prstGeom>
        </p:spPr>
      </p:pic>
      <p:sp>
        <p:nvSpPr>
          <p:cNvPr id="7" name="右矢印 6"/>
          <p:cNvSpPr/>
          <p:nvPr/>
        </p:nvSpPr>
        <p:spPr>
          <a:xfrm rot="18916949">
            <a:off x="1813318" y="3864176"/>
            <a:ext cx="2741565" cy="42047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 descr="DSC_0721-1（ドラッグされました）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635" y="4042794"/>
            <a:ext cx="2497963" cy="1983904"/>
          </a:xfrm>
          <a:prstGeom prst="rect">
            <a:avLst/>
          </a:prstGeom>
        </p:spPr>
      </p:pic>
      <p:cxnSp>
        <p:nvCxnSpPr>
          <p:cNvPr id="11" name="直線矢印コネクタ 10"/>
          <p:cNvCxnSpPr/>
          <p:nvPr/>
        </p:nvCxnSpPr>
        <p:spPr>
          <a:xfrm flipH="1">
            <a:off x="5572846" y="5034746"/>
            <a:ext cx="1237019" cy="38770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6971610" y="4818972"/>
            <a:ext cx="2172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Light of Laser Pointer</a:t>
            </a:r>
            <a:endParaRPr kumimoji="1" lang="ja-JP" altLang="en-US" dirty="0"/>
          </a:p>
        </p:txBody>
      </p:sp>
      <p:cxnSp>
        <p:nvCxnSpPr>
          <p:cNvPr id="15" name="直線矢印コネクタ 14"/>
          <p:cNvCxnSpPr>
            <a:stCxn id="18" idx="1"/>
          </p:cNvCxnSpPr>
          <p:nvPr/>
        </p:nvCxnSpPr>
        <p:spPr>
          <a:xfrm flipH="1" flipV="1">
            <a:off x="6431537" y="2121066"/>
            <a:ext cx="1648416" cy="3332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8079953" y="2269675"/>
            <a:ext cx="1034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PC board</a:t>
            </a:r>
            <a:endParaRPr kumimoji="1" lang="ja-JP" altLang="en-US" dirty="0"/>
          </a:p>
        </p:txBody>
      </p:sp>
      <p:cxnSp>
        <p:nvCxnSpPr>
          <p:cNvPr id="21" name="直線矢印コネクタ 20"/>
          <p:cNvCxnSpPr/>
          <p:nvPr/>
        </p:nvCxnSpPr>
        <p:spPr>
          <a:xfrm flipH="1">
            <a:off x="7147656" y="1742787"/>
            <a:ext cx="1202534" cy="25668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8323164" y="1540137"/>
            <a:ext cx="660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Fiber</a:t>
            </a:r>
            <a:endParaRPr kumimoji="1" lang="ja-JP" altLang="en-US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3985930" y="6160548"/>
            <a:ext cx="4393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We can</a:t>
            </a:r>
            <a:r>
              <a:rPr lang="en-US" altLang="ja-JP" dirty="0"/>
              <a:t> </a:t>
            </a:r>
            <a:r>
              <a:rPr lang="en-US" altLang="ja-JP" dirty="0" smtClean="0"/>
              <a:t>confirm that light</a:t>
            </a:r>
            <a:r>
              <a:rPr lang="en-US" altLang="ja-JP" dirty="0"/>
              <a:t> </a:t>
            </a:r>
            <a:r>
              <a:rPr lang="en-US" altLang="ja-JP" dirty="0" smtClean="0"/>
              <a:t>intensity is enough</a:t>
            </a:r>
            <a:endParaRPr kumimoji="1" lang="ja-JP" altLang="en-US" dirty="0"/>
          </a:p>
        </p:txBody>
      </p:sp>
      <p:cxnSp>
        <p:nvCxnSpPr>
          <p:cNvPr id="31" name="直線矢印コネクタ 30"/>
          <p:cNvCxnSpPr/>
          <p:nvPr/>
        </p:nvCxnSpPr>
        <p:spPr>
          <a:xfrm>
            <a:off x="2170210" y="5188304"/>
            <a:ext cx="2243965" cy="1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 flipH="1">
            <a:off x="6877419" y="1220643"/>
            <a:ext cx="783679" cy="25668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6684131" y="852877"/>
            <a:ext cx="2521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superconducting magnet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17564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Result</a:t>
            </a:r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57200" y="1363509"/>
            <a:ext cx="7270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6600"/>
                </a:solidFill>
              </a:rPr>
              <a:t>We could  got  only ver</a:t>
            </a:r>
            <a:r>
              <a:rPr lang="en-US" altLang="ja-JP" dirty="0" smtClean="0">
                <a:solidFill>
                  <a:srgbClr val="FF6600"/>
                </a:solidFill>
              </a:rPr>
              <a:t>y small response</a:t>
            </a:r>
            <a:r>
              <a:rPr kumimoji="1" lang="en-US" altLang="ja-JP" dirty="0" smtClean="0">
                <a:solidFill>
                  <a:srgbClr val="FF6600"/>
                </a:solidFill>
              </a:rPr>
              <a:t> to light of LED and Laser Pointer……</a:t>
            </a:r>
            <a:endParaRPr kumimoji="1" lang="ja-JP" altLang="en-US" dirty="0">
              <a:solidFill>
                <a:srgbClr val="FF6600"/>
              </a:solidFill>
            </a:endParaRPr>
          </a:p>
        </p:txBody>
      </p:sp>
      <p:grpSp>
        <p:nvGrpSpPr>
          <p:cNvPr id="23" name="図形グループ 22"/>
          <p:cNvGrpSpPr/>
          <p:nvPr/>
        </p:nvGrpSpPr>
        <p:grpSpPr>
          <a:xfrm>
            <a:off x="660671" y="2386186"/>
            <a:ext cx="8026129" cy="3802775"/>
            <a:chOff x="763949" y="2168633"/>
            <a:chExt cx="7102156" cy="3364997"/>
          </a:xfrm>
        </p:grpSpPr>
        <p:grpSp>
          <p:nvGrpSpPr>
            <p:cNvPr id="12" name="図形グループ 11"/>
            <p:cNvGrpSpPr/>
            <p:nvPr/>
          </p:nvGrpSpPr>
          <p:grpSpPr>
            <a:xfrm>
              <a:off x="763949" y="2168633"/>
              <a:ext cx="7102156" cy="3364997"/>
              <a:chOff x="0" y="0"/>
              <a:chExt cx="11015470" cy="5219700"/>
            </a:xfrm>
          </p:grpSpPr>
          <p:pic>
            <p:nvPicPr>
              <p:cNvPr id="13" name="図 12" descr="00010.tiff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5080000" cy="5219700"/>
              </a:xfrm>
              <a:prstGeom prst="rect">
                <a:avLst/>
              </a:prstGeom>
            </p:spPr>
          </p:pic>
          <p:pic>
            <p:nvPicPr>
              <p:cNvPr id="14" name="図 13" descr="00009.tiff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10071" y="0"/>
                <a:ext cx="5105399" cy="5207001"/>
              </a:xfrm>
              <a:prstGeom prst="rect">
                <a:avLst/>
              </a:prstGeom>
            </p:spPr>
          </p:pic>
        </p:grpSp>
        <p:grpSp>
          <p:nvGrpSpPr>
            <p:cNvPr id="16" name="図形グループ 15"/>
            <p:cNvGrpSpPr/>
            <p:nvPr/>
          </p:nvGrpSpPr>
          <p:grpSpPr>
            <a:xfrm>
              <a:off x="908210" y="4542086"/>
              <a:ext cx="1447566" cy="789546"/>
              <a:chOff x="0" y="0"/>
              <a:chExt cx="2656087" cy="1448437"/>
            </a:xfrm>
          </p:grpSpPr>
          <p:sp>
            <p:nvSpPr>
              <p:cNvPr id="17" name="テキスト ボックス 16"/>
              <p:cNvSpPr txBox="1"/>
              <p:nvPr/>
            </p:nvSpPr>
            <p:spPr>
              <a:xfrm>
                <a:off x="533609" y="848998"/>
                <a:ext cx="2122478" cy="59943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600" kern="1200" dirty="0">
                    <a:solidFill>
                      <a:srgbClr val="000000"/>
                    </a:solidFill>
                    <a:effectLst/>
                    <a:latin typeface="Century"/>
                    <a:ea typeface="ＭＳ 明朝"/>
                    <a:cs typeface="Times New Roman"/>
                  </a:rPr>
                  <a:t>1.0mV/div</a:t>
                </a:r>
                <a:endParaRPr lang="ja-JP" sz="1600" dirty="0">
                  <a:effectLst/>
                  <a:latin typeface="Times"/>
                  <a:ea typeface="ＭＳ 明朝"/>
                  <a:cs typeface="Times New Roman"/>
                </a:endParaRPr>
              </a:p>
            </p:txBody>
          </p:sp>
          <p:cxnSp>
            <p:nvCxnSpPr>
              <p:cNvPr id="18" name="直線矢印コネクタ 17"/>
              <p:cNvCxnSpPr/>
              <p:nvPr/>
            </p:nvCxnSpPr>
            <p:spPr bwMode="auto">
              <a:xfrm flipV="1">
                <a:off x="30480" y="0"/>
                <a:ext cx="0" cy="862707"/>
              </a:xfrm>
              <a:prstGeom prst="straightConnector1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19" name="直線矢印コネクタ 18"/>
              <p:cNvCxnSpPr/>
              <p:nvPr/>
            </p:nvCxnSpPr>
            <p:spPr bwMode="auto">
              <a:xfrm>
                <a:off x="17780" y="848999"/>
                <a:ext cx="824509" cy="0"/>
              </a:xfrm>
              <a:prstGeom prst="straightConnector1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20" name="テキスト ボックス 19"/>
              <p:cNvSpPr txBox="1"/>
              <p:nvPr/>
            </p:nvSpPr>
            <p:spPr>
              <a:xfrm>
                <a:off x="0" y="0"/>
                <a:ext cx="1817615" cy="59944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600" kern="1200" dirty="0">
                    <a:solidFill>
                      <a:srgbClr val="000000"/>
                    </a:solidFill>
                    <a:effectLst/>
                    <a:latin typeface="Century"/>
                    <a:ea typeface="ＭＳ 明朝"/>
                    <a:cs typeface="Times New Roman"/>
                  </a:rPr>
                  <a:t>20uA/div</a:t>
                </a:r>
                <a:endParaRPr lang="ja-JP" sz="1600" dirty="0">
                  <a:effectLst/>
                  <a:latin typeface="Times"/>
                  <a:ea typeface="ＭＳ 明朝"/>
                  <a:cs typeface="Times New Roman"/>
                </a:endParaRPr>
              </a:p>
            </p:txBody>
          </p:sp>
        </p:grpSp>
      </p:grpSp>
      <p:sp>
        <p:nvSpPr>
          <p:cNvPr id="27" name="テキスト ボックス 26"/>
          <p:cNvSpPr txBox="1"/>
          <p:nvPr/>
        </p:nvSpPr>
        <p:spPr>
          <a:xfrm>
            <a:off x="484224" y="1732841"/>
            <a:ext cx="4872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I-V curve of  </a:t>
            </a:r>
            <a:r>
              <a:rPr lang="en-US" altLang="ja-JP" dirty="0"/>
              <a:t>100x100um</a:t>
            </a:r>
            <a:r>
              <a:rPr lang="en-US" altLang="ja-JP" baseline="30000" dirty="0"/>
              <a:t>2</a:t>
            </a:r>
            <a:r>
              <a:rPr lang="en-US" altLang="ja-JP" dirty="0"/>
              <a:t> STJ </a:t>
            </a:r>
            <a:r>
              <a:rPr lang="en-US" altLang="ja-JP" dirty="0" smtClean="0"/>
              <a:t>to </a:t>
            </a:r>
            <a:r>
              <a:rPr lang="en-US" altLang="ja-JP" dirty="0"/>
              <a:t>1mV laser pointer</a:t>
            </a:r>
            <a:r>
              <a:rPr lang="ja-JP" altLang="ja-JP" dirty="0" smtClean="0">
                <a:effectLst/>
              </a:rPr>
              <a:t> </a:t>
            </a:r>
            <a:endParaRPr kumimoji="1" lang="ja-JP" altLang="en-US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907452" y="6376707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Without</a:t>
            </a:r>
            <a:r>
              <a:rPr kumimoji="1" lang="en-US" altLang="ja-JP" dirty="0" smtClean="0"/>
              <a:t> light</a:t>
            </a:r>
            <a:endParaRPr kumimoji="1" lang="ja-JP" altLang="en-US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6485586" y="63767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With light</a:t>
            </a:r>
            <a:endParaRPr kumimoji="1" lang="ja-JP" altLang="en-US" dirty="0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62309" y="2426716"/>
            <a:ext cx="1960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Leak current :18uA</a:t>
            </a:r>
            <a:endParaRPr kumimoji="1" lang="ja-JP" altLang="en-US" dirty="0"/>
          </a:p>
        </p:txBody>
      </p:sp>
      <p:cxnSp>
        <p:nvCxnSpPr>
          <p:cNvPr id="32" name="直線矢印コネクタ 31"/>
          <p:cNvCxnSpPr/>
          <p:nvPr/>
        </p:nvCxnSpPr>
        <p:spPr>
          <a:xfrm>
            <a:off x="1810559" y="2796048"/>
            <a:ext cx="1053908" cy="85164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344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Why the response </a:t>
            </a:r>
            <a:r>
              <a:rPr lang="en-US" altLang="ja-JP" dirty="0" smtClean="0"/>
              <a:t>was very small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smtClean="0"/>
              <a:t>Equipment</a:t>
            </a:r>
            <a:r>
              <a:rPr kumimoji="1" lang="en-US" altLang="ja-JP" sz="2800" dirty="0" smtClean="0"/>
              <a:t> was broken</a:t>
            </a:r>
            <a:r>
              <a:rPr lang="en-US" altLang="ja-JP" sz="2800" dirty="0"/>
              <a:t> </a:t>
            </a:r>
            <a:r>
              <a:rPr lang="en-US" altLang="ja-JP" sz="2800" dirty="0" smtClean="0"/>
              <a:t>?</a:t>
            </a:r>
          </a:p>
          <a:p>
            <a:pPr lvl="1"/>
            <a:r>
              <a:rPr lang="en-US" altLang="ja-JP" sz="2400" dirty="0"/>
              <a:t>but we could </a:t>
            </a:r>
            <a:r>
              <a:rPr lang="en-US" altLang="ja-JP" sz="2400" dirty="0" smtClean="0"/>
              <a:t>confirm </a:t>
            </a:r>
            <a:r>
              <a:rPr lang="en-US" altLang="ja-JP" sz="2400" dirty="0"/>
              <a:t>that light </a:t>
            </a:r>
            <a:r>
              <a:rPr lang="en-US" altLang="ja-JP" sz="2400" dirty="0" smtClean="0"/>
              <a:t>intensity</a:t>
            </a:r>
            <a:r>
              <a:rPr lang="en-US" altLang="ja-JP" sz="2400" dirty="0"/>
              <a:t> didn’t change between before and after measurement</a:t>
            </a:r>
            <a:r>
              <a:rPr lang="ja-JP" altLang="en-US" sz="2400" dirty="0"/>
              <a:t>　</a:t>
            </a:r>
            <a:r>
              <a:rPr lang="ja-JP" altLang="en-US" sz="2400" dirty="0" smtClean="0"/>
              <a:t>　</a:t>
            </a:r>
            <a:endParaRPr lang="en-US" altLang="ja-JP" sz="2400" dirty="0" smtClean="0"/>
          </a:p>
          <a:p>
            <a:pPr marL="457200" lvl="1" indent="0">
              <a:buNone/>
            </a:pPr>
            <a:r>
              <a:rPr lang="en-US" altLang="ja-JP" sz="2000" dirty="0"/>
              <a:t>(Fiber, </a:t>
            </a:r>
            <a:r>
              <a:rPr lang="en-US" altLang="ja-JP" sz="2000" dirty="0" smtClean="0"/>
              <a:t>prism and equipment for fixing collimator head were not broken in room temperature after experiment )</a:t>
            </a:r>
          </a:p>
          <a:p>
            <a:pPr marL="457200" lvl="1" indent="0">
              <a:buNone/>
            </a:pPr>
            <a:r>
              <a:rPr lang="en-US" altLang="ja-JP" sz="2000" dirty="0" smtClean="0"/>
              <a:t>          Prism or collimator lens had  any invisible  cracks in room temperature, and these got bigger in liquid helium temperature?</a:t>
            </a:r>
            <a:endParaRPr lang="en-US" altLang="ja-JP" sz="2800" dirty="0"/>
          </a:p>
          <a:p>
            <a:endParaRPr lang="en-US" altLang="ja-JP" sz="2800" dirty="0" smtClean="0"/>
          </a:p>
          <a:p>
            <a:r>
              <a:rPr lang="en-US" altLang="ja-JP" sz="2800" dirty="0" smtClean="0"/>
              <a:t>The light intensity was not enough?</a:t>
            </a:r>
            <a:endParaRPr lang="en-US" altLang="ja-JP" sz="2000" dirty="0" smtClean="0"/>
          </a:p>
          <a:p>
            <a:endParaRPr lang="en-US" altLang="ja-JP" sz="2000" dirty="0"/>
          </a:p>
          <a:p>
            <a:pPr marL="0" indent="0">
              <a:buNone/>
            </a:pPr>
            <a:r>
              <a:rPr lang="en-US" altLang="ja-JP" sz="2400" dirty="0" smtClean="0"/>
              <a:t>We can’t understand why response was very small</a:t>
            </a:r>
          </a:p>
        </p:txBody>
      </p:sp>
      <p:sp>
        <p:nvSpPr>
          <p:cNvPr id="4" name="右矢印 3"/>
          <p:cNvSpPr/>
          <p:nvPr/>
        </p:nvSpPr>
        <p:spPr>
          <a:xfrm>
            <a:off x="864745" y="3593653"/>
            <a:ext cx="608023" cy="31072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2040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379410" cy="4884587"/>
          </a:xfrm>
        </p:spPr>
        <p:txBody>
          <a:bodyPr>
            <a:normAutofit fontScale="85000" lnSpcReduction="20000"/>
          </a:bodyPr>
          <a:lstStyle/>
          <a:p>
            <a:r>
              <a:rPr kumimoji="1" lang="en-US" altLang="ja-JP" dirty="0" smtClean="0"/>
              <a:t>We tried to measure response to light of  LED and laser pointer from 100x100um</a:t>
            </a:r>
            <a:r>
              <a:rPr kumimoji="1" lang="en-US" altLang="ja-JP" baseline="30000" dirty="0" smtClean="0"/>
              <a:t>2</a:t>
            </a:r>
            <a:r>
              <a:rPr kumimoji="1" lang="en-US" altLang="ja-JP" dirty="0" smtClean="0"/>
              <a:t> STJ, but could see only very small response</a:t>
            </a:r>
          </a:p>
          <a:p>
            <a:pPr marL="0" indent="0">
              <a:buNone/>
            </a:pPr>
            <a:r>
              <a:rPr lang="en-US" altLang="ja-JP" dirty="0" smtClean="0"/>
              <a:t>→</a:t>
            </a:r>
            <a:r>
              <a:rPr kumimoji="1" lang="en-US" altLang="ja-JP" dirty="0" smtClean="0"/>
              <a:t> We couldn’t  find it’s cause.</a:t>
            </a:r>
          </a:p>
          <a:p>
            <a:pPr marL="0" indent="0">
              <a:buNone/>
            </a:pPr>
            <a:r>
              <a:rPr lang="en-US" altLang="ja-JP" dirty="0" smtClean="0"/>
              <a:t>	</a:t>
            </a:r>
          </a:p>
          <a:p>
            <a:r>
              <a:rPr lang="en-US" altLang="ja-JP" dirty="0" smtClean="0">
                <a:solidFill>
                  <a:srgbClr val="000000"/>
                </a:solidFill>
              </a:rPr>
              <a:t> </a:t>
            </a:r>
            <a:r>
              <a:rPr lang="en-US" altLang="ja-JP" dirty="0" smtClean="0">
                <a:solidFill>
                  <a:srgbClr val="FF6600"/>
                </a:solidFill>
              </a:rPr>
              <a:t> </a:t>
            </a:r>
            <a:r>
              <a:rPr lang="en-US" altLang="ja-JP" sz="3000" dirty="0" smtClean="0"/>
              <a:t>Collimator head or Prism might cause any  problems</a:t>
            </a:r>
          </a:p>
          <a:p>
            <a:pPr marL="0" indent="0">
              <a:buNone/>
            </a:pPr>
            <a:r>
              <a:rPr lang="en-US" altLang="ja-JP" dirty="0">
                <a:solidFill>
                  <a:srgbClr val="FF6600"/>
                </a:solidFill>
              </a:rPr>
              <a:t>	</a:t>
            </a:r>
            <a:r>
              <a:rPr lang="en-US" altLang="ja-JP" dirty="0" smtClean="0">
                <a:solidFill>
                  <a:srgbClr val="FF6600"/>
                </a:solidFill>
              </a:rPr>
              <a:t>→We illuminate light to STJ directly without  collimator 	</a:t>
            </a:r>
            <a:r>
              <a:rPr lang="en-US" altLang="ja-JP" dirty="0">
                <a:solidFill>
                  <a:srgbClr val="FF6600"/>
                </a:solidFill>
              </a:rPr>
              <a:t>	</a:t>
            </a:r>
            <a:r>
              <a:rPr lang="en-US" altLang="ja-JP" dirty="0" smtClean="0">
                <a:solidFill>
                  <a:srgbClr val="FF6600"/>
                </a:solidFill>
              </a:rPr>
              <a:t>head and Prism </a:t>
            </a:r>
            <a:r>
              <a:rPr lang="en-US" altLang="ja-JP" dirty="0"/>
              <a:t>	</a:t>
            </a:r>
            <a:endParaRPr lang="en-US" altLang="ja-JP" dirty="0" smtClean="0"/>
          </a:p>
          <a:p>
            <a:r>
              <a:rPr lang="en-US" altLang="ja-JP" dirty="0" smtClean="0"/>
              <a:t>	The light intensity might not be enough</a:t>
            </a:r>
          </a:p>
          <a:p>
            <a:pPr marL="0" indent="0">
              <a:buNone/>
            </a:pPr>
            <a:r>
              <a:rPr lang="en-US" altLang="ja-JP" dirty="0" smtClean="0">
                <a:solidFill>
                  <a:srgbClr val="FF6600"/>
                </a:solidFill>
              </a:rPr>
              <a:t>	→We use PIN photo diode to conform that light 		intensity 	is enough</a:t>
            </a:r>
            <a:r>
              <a:rPr lang="en-US" altLang="ja-JP" dirty="0" smtClean="0"/>
              <a:t> </a:t>
            </a:r>
          </a:p>
          <a:p>
            <a:pPr marL="0" indent="0">
              <a:buNone/>
            </a:pPr>
            <a:r>
              <a:rPr lang="en-US" altLang="ja-JP" dirty="0" smtClean="0">
                <a:solidFill>
                  <a:srgbClr val="FF6600"/>
                </a:solidFill>
              </a:rPr>
              <a:t>	→We use brighter laser pointer (5mW)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603976177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1256</TotalTime>
  <Words>403</Words>
  <Application>Microsoft Macintosh PowerPoint</Application>
  <PresentationFormat>画面に合わせる (4:3)</PresentationFormat>
  <Paragraphs>95</Paragraphs>
  <Slides>8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ホワイト</vt:lpstr>
      <vt:lpstr>Measurement of Nb/Al -STJ response to photon using VTS at FNAL (first run) </vt:lpstr>
      <vt:lpstr>Measurement  circuit</vt:lpstr>
      <vt:lpstr>PC board</vt:lpstr>
      <vt:lpstr>About LED and Laser Pointer   </vt:lpstr>
      <vt:lpstr>Set up</vt:lpstr>
      <vt:lpstr>Result</vt:lpstr>
      <vt:lpstr>Why the response was very small</vt:lpstr>
      <vt:lpstr>Summary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Result of experiment at 9/</dc:title>
  <dc:creator>Takuya OKudaira</dc:creator>
  <cp:lastModifiedBy>Takuya OKudaira</cp:lastModifiedBy>
  <cp:revision>36</cp:revision>
  <dcterms:created xsi:type="dcterms:W3CDTF">2013-09-30T07:21:56Z</dcterms:created>
  <dcterms:modified xsi:type="dcterms:W3CDTF">2013-10-04T09:38:01Z</dcterms:modified>
</cp:coreProperties>
</file>