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3"/>
  </p:notesMasterIdLst>
  <p:handoutMasterIdLst>
    <p:handoutMasterId r:id="rId14"/>
  </p:handoutMasterIdLst>
  <p:sldIdLst>
    <p:sldId id="565" r:id="rId2"/>
    <p:sldId id="690" r:id="rId3"/>
    <p:sldId id="694" r:id="rId4"/>
    <p:sldId id="688" r:id="rId5"/>
    <p:sldId id="691" r:id="rId6"/>
    <p:sldId id="692" r:id="rId7"/>
    <p:sldId id="693" r:id="rId8"/>
    <p:sldId id="684" r:id="rId9"/>
    <p:sldId id="685" r:id="rId10"/>
    <p:sldId id="686" r:id="rId11"/>
    <p:sldId id="687" r:id="rId12"/>
  </p:sldIdLst>
  <p:sldSz cx="9144000" cy="6858000" type="screen4x3"/>
  <p:notesSz cx="6769100" cy="9906000"/>
  <p:custDataLst>
    <p:tags r:id="rId15"/>
  </p:custDataLst>
  <p:defaultTextStyle>
    <a:defPPr>
      <a:defRPr lang="ja-JP"/>
    </a:defPPr>
    <a:lvl1pPr algn="l" rtl="0" fontAlgn="base">
      <a:spcBef>
        <a:spcPct val="0"/>
      </a:spcBef>
      <a:spcAft>
        <a:spcPct val="0"/>
      </a:spcAft>
      <a:defRPr kumimoji="1" sz="2800"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sz="2800"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sz="2800"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sz="2800"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sz="28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8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8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8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800"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72CC28"/>
    <a:srgbClr val="FF3399"/>
    <a:srgbClr val="FFFF00"/>
    <a:srgbClr val="6CB018"/>
    <a:srgbClr val="8CCC3D"/>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02" autoAdjust="0"/>
    <p:restoredTop sz="94614" autoAdjust="0"/>
  </p:normalViewPr>
  <p:slideViewPr>
    <p:cSldViewPr>
      <p:cViewPr varScale="1">
        <p:scale>
          <a:sx n="70" d="100"/>
          <a:sy n="70" d="100"/>
        </p:scale>
        <p:origin x="-130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22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130" name="Rectangle 2"/>
          <p:cNvSpPr>
            <a:spLocks noGrp="1" noChangeArrowheads="1"/>
          </p:cNvSpPr>
          <p:nvPr>
            <p:ph type="hdr" sz="quarter"/>
          </p:nvPr>
        </p:nvSpPr>
        <p:spPr bwMode="auto">
          <a:xfrm>
            <a:off x="0" y="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t" anchorCtr="0" compatLnSpc="1">
            <a:prstTxWarp prst="textNoShape">
              <a:avLst/>
            </a:prstTxWarp>
          </a:bodyPr>
          <a:lstStyle>
            <a:lvl1pPr defTabSz="920750">
              <a:defRPr sz="1200" smtClean="0">
                <a:latin typeface="Times" pitchFamily="18" charset="0"/>
                <a:ea typeface="Osaka" charset="-128"/>
              </a:defRPr>
            </a:lvl1pPr>
          </a:lstStyle>
          <a:p>
            <a:pPr>
              <a:defRPr/>
            </a:pPr>
            <a:endParaRPr lang="en-US" altLang="ja-JP"/>
          </a:p>
        </p:txBody>
      </p:sp>
      <p:sp>
        <p:nvSpPr>
          <p:cNvPr id="176131" name="Rectangle 3"/>
          <p:cNvSpPr>
            <a:spLocks noGrp="1" noChangeArrowheads="1"/>
          </p:cNvSpPr>
          <p:nvPr>
            <p:ph type="dt" sz="quarter" idx="1"/>
          </p:nvPr>
        </p:nvSpPr>
        <p:spPr bwMode="auto">
          <a:xfrm>
            <a:off x="3835400" y="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t" anchorCtr="0" compatLnSpc="1">
            <a:prstTxWarp prst="textNoShape">
              <a:avLst/>
            </a:prstTxWarp>
          </a:bodyPr>
          <a:lstStyle>
            <a:lvl1pPr algn="r" defTabSz="920750">
              <a:defRPr sz="1200" smtClean="0">
                <a:latin typeface="Times" pitchFamily="18" charset="0"/>
                <a:ea typeface="Osaka" charset="-128"/>
              </a:defRPr>
            </a:lvl1pPr>
          </a:lstStyle>
          <a:p>
            <a:pPr>
              <a:defRPr/>
            </a:pPr>
            <a:endParaRPr lang="en-US" altLang="ja-JP"/>
          </a:p>
        </p:txBody>
      </p:sp>
      <p:sp>
        <p:nvSpPr>
          <p:cNvPr id="176132" name="Rectangle 4"/>
          <p:cNvSpPr>
            <a:spLocks noGrp="1" noChangeArrowheads="1"/>
          </p:cNvSpPr>
          <p:nvPr>
            <p:ph type="ftr" sz="quarter" idx="2"/>
          </p:nvPr>
        </p:nvSpPr>
        <p:spPr bwMode="auto">
          <a:xfrm>
            <a:off x="0" y="941070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b" anchorCtr="0" compatLnSpc="1">
            <a:prstTxWarp prst="textNoShape">
              <a:avLst/>
            </a:prstTxWarp>
          </a:bodyPr>
          <a:lstStyle>
            <a:lvl1pPr defTabSz="920750">
              <a:defRPr sz="1200" smtClean="0">
                <a:latin typeface="Times" pitchFamily="18" charset="0"/>
                <a:ea typeface="Osaka" charset="-128"/>
              </a:defRPr>
            </a:lvl1pPr>
          </a:lstStyle>
          <a:p>
            <a:pPr>
              <a:defRPr/>
            </a:pPr>
            <a:endParaRPr lang="en-US" altLang="ja-JP"/>
          </a:p>
        </p:txBody>
      </p:sp>
      <p:sp>
        <p:nvSpPr>
          <p:cNvPr id="176133" name="Rectangle 5"/>
          <p:cNvSpPr>
            <a:spLocks noGrp="1" noChangeArrowheads="1"/>
          </p:cNvSpPr>
          <p:nvPr>
            <p:ph type="sldNum" sz="quarter" idx="3"/>
          </p:nvPr>
        </p:nvSpPr>
        <p:spPr bwMode="auto">
          <a:xfrm>
            <a:off x="3835400" y="941070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b" anchorCtr="0" compatLnSpc="1">
            <a:prstTxWarp prst="textNoShape">
              <a:avLst/>
            </a:prstTxWarp>
          </a:bodyPr>
          <a:lstStyle>
            <a:lvl1pPr algn="r" defTabSz="920750">
              <a:defRPr sz="1200" smtClean="0">
                <a:latin typeface="Times" pitchFamily="18" charset="0"/>
                <a:ea typeface="Osaka" charset="-128"/>
              </a:defRPr>
            </a:lvl1pPr>
          </a:lstStyle>
          <a:p>
            <a:pPr>
              <a:defRPr/>
            </a:pPr>
            <a:fld id="{EAFC87AC-ABE4-45A0-AA88-C2A007F59C00}" type="slidenum">
              <a:rPr lang="en-US" altLang="ja-JP"/>
              <a:pPr>
                <a:defRPr/>
              </a:pPr>
              <a:t>‹#›</a:t>
            </a:fld>
            <a:endParaRPr lang="en-US" altLang="ja-JP"/>
          </a:p>
        </p:txBody>
      </p:sp>
    </p:spTree>
    <p:extLst>
      <p:ext uri="{BB962C8B-B14F-4D97-AF65-F5344CB8AC3E}">
        <p14:creationId xmlns:p14="http://schemas.microsoft.com/office/powerpoint/2010/main" val="3682796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t" anchorCtr="0" compatLnSpc="1">
            <a:prstTxWarp prst="textNoShape">
              <a:avLst/>
            </a:prstTxWarp>
          </a:bodyPr>
          <a:lstStyle>
            <a:lvl1pPr defTabSz="920750">
              <a:defRPr sz="1200" smtClean="0">
                <a:latin typeface="Times" pitchFamily="18" charset="0"/>
                <a:ea typeface="Osaka" charset="-128"/>
              </a:defRPr>
            </a:lvl1pPr>
          </a:lstStyle>
          <a:p>
            <a:pPr>
              <a:defRPr/>
            </a:pPr>
            <a:endParaRPr lang="en-US" altLang="ja-JP"/>
          </a:p>
        </p:txBody>
      </p:sp>
      <p:sp>
        <p:nvSpPr>
          <p:cNvPr id="38915" name="Rectangle 3"/>
          <p:cNvSpPr>
            <a:spLocks noGrp="1" noChangeArrowheads="1"/>
          </p:cNvSpPr>
          <p:nvPr>
            <p:ph type="dt" idx="1"/>
          </p:nvPr>
        </p:nvSpPr>
        <p:spPr bwMode="auto">
          <a:xfrm>
            <a:off x="3835400" y="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t" anchorCtr="0" compatLnSpc="1">
            <a:prstTxWarp prst="textNoShape">
              <a:avLst/>
            </a:prstTxWarp>
          </a:bodyPr>
          <a:lstStyle>
            <a:lvl1pPr algn="r" defTabSz="920750">
              <a:defRPr sz="1200" smtClean="0">
                <a:latin typeface="Times" pitchFamily="18" charset="0"/>
                <a:ea typeface="Osaka" charset="-128"/>
              </a:defRPr>
            </a:lvl1pPr>
          </a:lstStyle>
          <a:p>
            <a:pPr>
              <a:defRPr/>
            </a:pPr>
            <a:endParaRPr lang="en-US" altLang="ja-JP"/>
          </a:p>
        </p:txBody>
      </p:sp>
      <p:sp>
        <p:nvSpPr>
          <p:cNvPr id="52228" name="Rectangle 4"/>
          <p:cNvSpPr>
            <a:spLocks noGrp="1" noRot="1" noChangeAspect="1" noChangeArrowheads="1" noTextEdit="1"/>
          </p:cNvSpPr>
          <p:nvPr>
            <p:ph type="sldImg" idx="2"/>
          </p:nvPr>
        </p:nvSpPr>
        <p:spPr bwMode="auto">
          <a:xfrm>
            <a:off x="909638"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8917" name="Rectangle 5"/>
          <p:cNvSpPr>
            <a:spLocks noGrp="1" noChangeArrowheads="1"/>
          </p:cNvSpPr>
          <p:nvPr>
            <p:ph type="body" sz="quarter" idx="3"/>
          </p:nvPr>
        </p:nvSpPr>
        <p:spPr bwMode="auto">
          <a:xfrm>
            <a:off x="901700" y="4705350"/>
            <a:ext cx="49657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8918" name="Rectangle 6"/>
          <p:cNvSpPr>
            <a:spLocks noGrp="1" noChangeArrowheads="1"/>
          </p:cNvSpPr>
          <p:nvPr>
            <p:ph type="ftr" sz="quarter" idx="4"/>
          </p:nvPr>
        </p:nvSpPr>
        <p:spPr bwMode="auto">
          <a:xfrm>
            <a:off x="0" y="941070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b" anchorCtr="0" compatLnSpc="1">
            <a:prstTxWarp prst="textNoShape">
              <a:avLst/>
            </a:prstTxWarp>
          </a:bodyPr>
          <a:lstStyle>
            <a:lvl1pPr defTabSz="920750">
              <a:defRPr sz="1200" smtClean="0">
                <a:latin typeface="Times" pitchFamily="18" charset="0"/>
                <a:ea typeface="Osaka" charset="-128"/>
              </a:defRPr>
            </a:lvl1pPr>
          </a:lstStyle>
          <a:p>
            <a:pPr>
              <a:defRPr/>
            </a:pPr>
            <a:endParaRPr lang="en-US" altLang="ja-JP"/>
          </a:p>
        </p:txBody>
      </p:sp>
      <p:sp>
        <p:nvSpPr>
          <p:cNvPr id="38919" name="Rectangle 7"/>
          <p:cNvSpPr>
            <a:spLocks noGrp="1" noChangeArrowheads="1"/>
          </p:cNvSpPr>
          <p:nvPr>
            <p:ph type="sldNum" sz="quarter" idx="5"/>
          </p:nvPr>
        </p:nvSpPr>
        <p:spPr bwMode="auto">
          <a:xfrm>
            <a:off x="3835400" y="9410700"/>
            <a:ext cx="293370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998" tIns="45999" rIns="91998" bIns="45999" numCol="1" anchor="b" anchorCtr="0" compatLnSpc="1">
            <a:prstTxWarp prst="textNoShape">
              <a:avLst/>
            </a:prstTxWarp>
          </a:bodyPr>
          <a:lstStyle>
            <a:lvl1pPr algn="r" defTabSz="920750">
              <a:defRPr sz="1200" smtClean="0">
                <a:latin typeface="Times" pitchFamily="18" charset="0"/>
                <a:ea typeface="Osaka" charset="-128"/>
              </a:defRPr>
            </a:lvl1pPr>
          </a:lstStyle>
          <a:p>
            <a:pPr>
              <a:defRPr/>
            </a:pPr>
            <a:fld id="{8B5359C2-80D9-42A2-8015-50DF80A51186}" type="slidenum">
              <a:rPr lang="en-US" altLang="ja-JP"/>
              <a:pPr>
                <a:defRPr/>
              </a:pPr>
              <a:t>‹#›</a:t>
            </a:fld>
            <a:endParaRPr lang="en-US" altLang="ja-JP"/>
          </a:p>
        </p:txBody>
      </p:sp>
    </p:spTree>
    <p:extLst>
      <p:ext uri="{BB962C8B-B14F-4D97-AF65-F5344CB8AC3E}">
        <p14:creationId xmlns:p14="http://schemas.microsoft.com/office/powerpoint/2010/main" val="14067896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20750" eaLnBrk="0" hangingPunct="0">
              <a:defRPr kumimoji="1" sz="2800">
                <a:solidFill>
                  <a:schemeClr val="tx1"/>
                </a:solidFill>
                <a:latin typeface="Arial" pitchFamily="34" charset="0"/>
                <a:ea typeface="ＭＳ Ｐゴシック" pitchFamily="50" charset="-128"/>
              </a:defRPr>
            </a:lvl1pPr>
            <a:lvl2pPr marL="742950" indent="-285750" defTabSz="920750" eaLnBrk="0" hangingPunct="0">
              <a:defRPr kumimoji="1" sz="2800">
                <a:solidFill>
                  <a:schemeClr val="tx1"/>
                </a:solidFill>
                <a:latin typeface="Arial" pitchFamily="34" charset="0"/>
                <a:ea typeface="ＭＳ Ｐゴシック" pitchFamily="50" charset="-128"/>
              </a:defRPr>
            </a:lvl2pPr>
            <a:lvl3pPr marL="1143000" indent="-228600" defTabSz="920750" eaLnBrk="0" hangingPunct="0">
              <a:defRPr kumimoji="1" sz="2800">
                <a:solidFill>
                  <a:schemeClr val="tx1"/>
                </a:solidFill>
                <a:latin typeface="Arial" pitchFamily="34" charset="0"/>
                <a:ea typeface="ＭＳ Ｐゴシック" pitchFamily="50" charset="-128"/>
              </a:defRPr>
            </a:lvl3pPr>
            <a:lvl4pPr marL="1600200" indent="-228600" defTabSz="920750" eaLnBrk="0" hangingPunct="0">
              <a:defRPr kumimoji="1" sz="2800">
                <a:solidFill>
                  <a:schemeClr val="tx1"/>
                </a:solidFill>
                <a:latin typeface="Arial" pitchFamily="34" charset="0"/>
                <a:ea typeface="ＭＳ Ｐゴシック" pitchFamily="50" charset="-128"/>
              </a:defRPr>
            </a:lvl4pPr>
            <a:lvl5pPr marL="2057400" indent="-228600" defTabSz="920750" eaLnBrk="0" hangingPunct="0">
              <a:defRPr kumimoji="1" sz="2800">
                <a:solidFill>
                  <a:schemeClr val="tx1"/>
                </a:solidFill>
                <a:latin typeface="Arial" pitchFamily="34" charset="0"/>
                <a:ea typeface="ＭＳ Ｐゴシック" pitchFamily="50" charset="-128"/>
              </a:defRPr>
            </a:lvl5pPr>
            <a:lvl6pPr marL="25146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F8A4C58A-8F07-4130-B14A-D28C621C9DEE}" type="slidenum">
              <a:rPr lang="en-US" altLang="ja-JP" sz="1200">
                <a:latin typeface="Times" pitchFamily="18" charset="0"/>
                <a:ea typeface="Osaka" charset="-128"/>
              </a:rPr>
              <a:pPr eaLnBrk="1" hangingPunct="1"/>
              <a:t>3</a:t>
            </a:fld>
            <a:endParaRPr lang="en-US" altLang="ja-JP" sz="1200">
              <a:latin typeface="Times" pitchFamily="18" charset="0"/>
              <a:ea typeface="Osaka" charset="-128"/>
            </a:endParaRPr>
          </a:p>
        </p:txBody>
      </p:sp>
      <p:sp>
        <p:nvSpPr>
          <p:cNvPr id="54275" name="Text Box 1"/>
          <p:cNvSpPr txBox="1">
            <a:spLocks noChangeArrowheads="1"/>
          </p:cNvSpPr>
          <p:nvPr/>
        </p:nvSpPr>
        <p:spPr bwMode="auto">
          <a:xfrm>
            <a:off x="3830638" y="9410700"/>
            <a:ext cx="29321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r" eaLnBrk="1" hangingPunct="1">
              <a:lnSpc>
                <a:spcPct val="95000"/>
              </a:lnSpc>
              <a:buClr>
                <a:srgbClr val="FFFFFF"/>
              </a:buClr>
              <a:buSzPct val="100000"/>
              <a:buFont typeface="Tahoma" pitchFamily="34" charset="0"/>
              <a:buNone/>
            </a:pPr>
            <a:fld id="{9364FBCE-CE54-4B71-90DA-A0E4CA96C9CA}" type="slidenum">
              <a:rPr kumimoji="0" lang="en-GB" altLang="ja-JP" sz="1400">
                <a:solidFill>
                  <a:srgbClr val="333333"/>
                </a:solidFill>
                <a:latin typeface="Times New Roman" pitchFamily="18" charset="0"/>
              </a:rPr>
              <a:pPr algn="r" eaLnBrk="1" hangingPunct="1">
                <a:lnSpc>
                  <a:spcPct val="95000"/>
                </a:lnSpc>
                <a:buClr>
                  <a:srgbClr val="FFFFFF"/>
                </a:buClr>
                <a:buSzPct val="100000"/>
                <a:buFont typeface="Tahoma" pitchFamily="34" charset="0"/>
                <a:buNone/>
              </a:pPr>
              <a:t>3</a:t>
            </a:fld>
            <a:endParaRPr kumimoji="0" lang="en-GB" altLang="ja-JP" sz="1400">
              <a:solidFill>
                <a:srgbClr val="333333"/>
              </a:solidFill>
              <a:latin typeface="Times New Roman" pitchFamily="18" charset="0"/>
            </a:endParaRPr>
          </a:p>
        </p:txBody>
      </p:sp>
      <p:sp>
        <p:nvSpPr>
          <p:cNvPr id="54276" name="Text Box 2"/>
          <p:cNvSpPr txBox="1">
            <a:spLocks noChangeArrowheads="1"/>
          </p:cNvSpPr>
          <p:nvPr/>
        </p:nvSpPr>
        <p:spPr bwMode="auto">
          <a:xfrm>
            <a:off x="1127125" y="754063"/>
            <a:ext cx="4506913" cy="3708400"/>
          </a:xfrm>
          <a:prstGeom prst="rect">
            <a:avLst/>
          </a:prstGeom>
          <a:solidFill>
            <a:srgbClr val="FFFFFF"/>
          </a:solidFill>
          <a:ln w="9360">
            <a:solidFill>
              <a:srgbClr val="000000"/>
            </a:solidFill>
            <a:miter lim="800000"/>
            <a:headEnd/>
            <a:tailEnd/>
          </a:ln>
        </p:spPr>
        <p:txBody>
          <a:bodyPr wrap="none" anchor="ctr"/>
          <a:lstStyle>
            <a:lvl1pPr defTabSz="449263" eaLnBrk="0" hangingPunct="0">
              <a:defRPr kumimoji="1" sz="2800">
                <a:solidFill>
                  <a:schemeClr val="tx1"/>
                </a:solidFill>
                <a:latin typeface="Arial" pitchFamily="34" charset="0"/>
                <a:ea typeface="ＭＳ Ｐゴシック" pitchFamily="50" charset="-128"/>
              </a:defRPr>
            </a:lvl1pPr>
            <a:lvl2pPr marL="742950" indent="-285750" defTabSz="449263" eaLnBrk="0" hangingPunct="0">
              <a:defRPr kumimoji="1" sz="2800">
                <a:solidFill>
                  <a:schemeClr val="tx1"/>
                </a:solidFill>
                <a:latin typeface="Arial" pitchFamily="34" charset="0"/>
                <a:ea typeface="ＭＳ Ｐゴシック" pitchFamily="50" charset="-128"/>
              </a:defRPr>
            </a:lvl2pPr>
            <a:lvl3pPr marL="1143000" indent="-228600" defTabSz="449263" eaLnBrk="0" hangingPunct="0">
              <a:defRPr kumimoji="1" sz="2800">
                <a:solidFill>
                  <a:schemeClr val="tx1"/>
                </a:solidFill>
                <a:latin typeface="Arial" pitchFamily="34" charset="0"/>
                <a:ea typeface="ＭＳ Ｐゴシック" pitchFamily="50" charset="-128"/>
              </a:defRPr>
            </a:lvl3pPr>
            <a:lvl4pPr marL="1600200" indent="-228600" defTabSz="449263" eaLnBrk="0" hangingPunct="0">
              <a:defRPr kumimoji="1" sz="2800">
                <a:solidFill>
                  <a:schemeClr val="tx1"/>
                </a:solidFill>
                <a:latin typeface="Arial" pitchFamily="34" charset="0"/>
                <a:ea typeface="ＭＳ Ｐゴシック" pitchFamily="50" charset="-128"/>
              </a:defRPr>
            </a:lvl4pPr>
            <a:lvl5pPr marL="2057400" indent="-228600" defTabSz="449263" eaLnBrk="0" hangingPunct="0">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54277" name="Rectangle 3"/>
          <p:cNvSpPr>
            <a:spLocks noGrp="1" noChangeArrowheads="1"/>
          </p:cNvSpPr>
          <p:nvPr>
            <p:ph type="body"/>
          </p:nvPr>
        </p:nvSpPr>
        <p:spPr>
          <a:xfrm>
            <a:off x="1046163" y="4711700"/>
            <a:ext cx="4679950" cy="3806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ctr"/>
          <a:lstStyle/>
          <a:p>
            <a:pPr eaLnBrk="1" hangingPunct="1">
              <a:spcBef>
                <a:spcPct val="0"/>
              </a:spcBef>
            </a:pPr>
            <a:endParaRPr lang="ja-JP" altLang="ja-JP"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20750" eaLnBrk="0" hangingPunct="0">
              <a:defRPr kumimoji="1" sz="2800">
                <a:solidFill>
                  <a:schemeClr val="tx1"/>
                </a:solidFill>
                <a:latin typeface="Arial" pitchFamily="34" charset="0"/>
                <a:ea typeface="ＭＳ Ｐゴシック" pitchFamily="50" charset="-128"/>
              </a:defRPr>
            </a:lvl1pPr>
            <a:lvl2pPr marL="742950" indent="-285750" defTabSz="920750" eaLnBrk="0" hangingPunct="0">
              <a:defRPr kumimoji="1" sz="2800">
                <a:solidFill>
                  <a:schemeClr val="tx1"/>
                </a:solidFill>
                <a:latin typeface="Arial" pitchFamily="34" charset="0"/>
                <a:ea typeface="ＭＳ Ｐゴシック" pitchFamily="50" charset="-128"/>
              </a:defRPr>
            </a:lvl2pPr>
            <a:lvl3pPr marL="1143000" indent="-228600" defTabSz="920750" eaLnBrk="0" hangingPunct="0">
              <a:defRPr kumimoji="1" sz="2800">
                <a:solidFill>
                  <a:schemeClr val="tx1"/>
                </a:solidFill>
                <a:latin typeface="Arial" pitchFamily="34" charset="0"/>
                <a:ea typeface="ＭＳ Ｐゴシック" pitchFamily="50" charset="-128"/>
              </a:defRPr>
            </a:lvl3pPr>
            <a:lvl4pPr marL="1600200" indent="-228600" defTabSz="920750" eaLnBrk="0" hangingPunct="0">
              <a:defRPr kumimoji="1" sz="2800">
                <a:solidFill>
                  <a:schemeClr val="tx1"/>
                </a:solidFill>
                <a:latin typeface="Arial" pitchFamily="34" charset="0"/>
                <a:ea typeface="ＭＳ Ｐゴシック" pitchFamily="50" charset="-128"/>
              </a:defRPr>
            </a:lvl4pPr>
            <a:lvl5pPr marL="2057400" indent="-228600" defTabSz="920750" eaLnBrk="0" hangingPunct="0">
              <a:defRPr kumimoji="1" sz="2800">
                <a:solidFill>
                  <a:schemeClr val="tx1"/>
                </a:solidFill>
                <a:latin typeface="Arial" pitchFamily="34" charset="0"/>
                <a:ea typeface="ＭＳ Ｐゴシック" pitchFamily="50" charset="-128"/>
              </a:defRPr>
            </a:lvl5pPr>
            <a:lvl6pPr marL="25146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92075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FD09AB98-6251-496A-AD4A-2A7F76974E6B}" type="slidenum">
              <a:rPr lang="en-US" altLang="ja-JP" sz="1200">
                <a:latin typeface="Times" pitchFamily="18" charset="0"/>
                <a:ea typeface="Osaka" charset="-128"/>
              </a:rPr>
              <a:pPr eaLnBrk="1" hangingPunct="1"/>
              <a:t>8</a:t>
            </a:fld>
            <a:endParaRPr lang="en-US" altLang="ja-JP" sz="1200">
              <a:latin typeface="Times" pitchFamily="18" charset="0"/>
              <a:ea typeface="Osaka" charset="-128"/>
            </a:endParaRPr>
          </a:p>
        </p:txBody>
      </p:sp>
      <p:sp>
        <p:nvSpPr>
          <p:cNvPr id="55299" name="Text Box 1"/>
          <p:cNvSpPr txBox="1">
            <a:spLocks noChangeArrowheads="1"/>
          </p:cNvSpPr>
          <p:nvPr/>
        </p:nvSpPr>
        <p:spPr bwMode="auto">
          <a:xfrm>
            <a:off x="3833813" y="9409113"/>
            <a:ext cx="29337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eaLnBrk="1" hangingPunct="1">
              <a:lnSpc>
                <a:spcPct val="103000"/>
              </a:lnSpc>
              <a:buClr>
                <a:srgbClr val="FFFFFF"/>
              </a:buClr>
              <a:buSzPct val="100000"/>
              <a:buFont typeface="Tahoma" pitchFamily="34" charset="0"/>
              <a:buNone/>
            </a:pPr>
            <a:fld id="{778B95F2-BF30-4B96-B970-6CAF5E9F4054}" type="slidenum">
              <a:rPr kumimoji="0" lang="en-GB" altLang="ja-JP" sz="1800">
                <a:solidFill>
                  <a:srgbClr val="FFFFFF"/>
                </a:solidFill>
                <a:latin typeface="Tahoma" pitchFamily="34" charset="0"/>
              </a:rPr>
              <a:pPr eaLnBrk="1" hangingPunct="1">
                <a:lnSpc>
                  <a:spcPct val="103000"/>
                </a:lnSpc>
                <a:buClr>
                  <a:srgbClr val="FFFFFF"/>
                </a:buClr>
                <a:buSzPct val="100000"/>
                <a:buFont typeface="Tahoma" pitchFamily="34" charset="0"/>
                <a:buNone/>
              </a:pPr>
              <a:t>8</a:t>
            </a:fld>
            <a:endParaRPr kumimoji="0" lang="en-GB" altLang="ja-JP" sz="1800">
              <a:solidFill>
                <a:srgbClr val="FFFFFF"/>
              </a:solidFill>
              <a:latin typeface="Tahoma" pitchFamily="34" charset="0"/>
            </a:endParaRPr>
          </a:p>
        </p:txBody>
      </p:sp>
      <p:sp>
        <p:nvSpPr>
          <p:cNvPr id="55300" name="Text Box 2"/>
          <p:cNvSpPr txBox="1">
            <a:spLocks noChangeArrowheads="1"/>
          </p:cNvSpPr>
          <p:nvPr/>
        </p:nvSpPr>
        <p:spPr bwMode="auto">
          <a:xfrm>
            <a:off x="3830638" y="9410700"/>
            <a:ext cx="29321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b"/>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r" eaLnBrk="1" hangingPunct="1">
              <a:lnSpc>
                <a:spcPct val="95000"/>
              </a:lnSpc>
              <a:buClr>
                <a:srgbClr val="FFFFFF"/>
              </a:buClr>
              <a:buSzPct val="100000"/>
              <a:buFont typeface="Tahoma" pitchFamily="34" charset="0"/>
              <a:buNone/>
            </a:pPr>
            <a:fld id="{DDD5DBA8-560F-49A6-A9C6-DB7ADD73580A}" type="slidenum">
              <a:rPr kumimoji="0" lang="en-GB" altLang="ja-JP" sz="1400">
                <a:solidFill>
                  <a:srgbClr val="333333"/>
                </a:solidFill>
                <a:latin typeface="Times New Roman" pitchFamily="18" charset="0"/>
              </a:rPr>
              <a:pPr algn="r" eaLnBrk="1" hangingPunct="1">
                <a:lnSpc>
                  <a:spcPct val="95000"/>
                </a:lnSpc>
                <a:buClr>
                  <a:srgbClr val="FFFFFF"/>
                </a:buClr>
                <a:buSzPct val="100000"/>
                <a:buFont typeface="Tahoma" pitchFamily="34" charset="0"/>
                <a:buNone/>
              </a:pPr>
              <a:t>8</a:t>
            </a:fld>
            <a:endParaRPr kumimoji="0" lang="en-GB" altLang="ja-JP" sz="1400">
              <a:solidFill>
                <a:srgbClr val="333333"/>
              </a:solidFill>
              <a:latin typeface="Times New Roman" pitchFamily="18" charset="0"/>
            </a:endParaRPr>
          </a:p>
        </p:txBody>
      </p:sp>
      <p:sp>
        <p:nvSpPr>
          <p:cNvPr id="55301" name="Text Box 3"/>
          <p:cNvSpPr txBox="1">
            <a:spLocks noChangeArrowheads="1"/>
          </p:cNvSpPr>
          <p:nvPr/>
        </p:nvSpPr>
        <p:spPr bwMode="auto">
          <a:xfrm>
            <a:off x="1127125" y="754063"/>
            <a:ext cx="4506913" cy="3708400"/>
          </a:xfrm>
          <a:prstGeom prst="rect">
            <a:avLst/>
          </a:prstGeom>
          <a:solidFill>
            <a:srgbClr val="FFFFFF"/>
          </a:solidFill>
          <a:ln w="9360">
            <a:solidFill>
              <a:srgbClr val="000000"/>
            </a:solidFill>
            <a:miter lim="800000"/>
            <a:headEnd/>
            <a:tailEnd/>
          </a:ln>
        </p:spPr>
        <p:txBody>
          <a:bodyPr wrap="none" anchor="ctr"/>
          <a:lstStyle>
            <a:lvl1pPr defTabSz="449263" eaLnBrk="0" hangingPunct="0">
              <a:defRPr kumimoji="1" sz="2800">
                <a:solidFill>
                  <a:schemeClr val="tx1"/>
                </a:solidFill>
                <a:latin typeface="Arial" pitchFamily="34" charset="0"/>
                <a:ea typeface="ＭＳ Ｐゴシック" pitchFamily="50" charset="-128"/>
              </a:defRPr>
            </a:lvl1pPr>
            <a:lvl2pPr marL="742950" indent="-285750" defTabSz="449263" eaLnBrk="0" hangingPunct="0">
              <a:defRPr kumimoji="1" sz="2800">
                <a:solidFill>
                  <a:schemeClr val="tx1"/>
                </a:solidFill>
                <a:latin typeface="Arial" pitchFamily="34" charset="0"/>
                <a:ea typeface="ＭＳ Ｐゴシック" pitchFamily="50" charset="-128"/>
              </a:defRPr>
            </a:lvl2pPr>
            <a:lvl3pPr marL="1143000" indent="-228600" defTabSz="449263" eaLnBrk="0" hangingPunct="0">
              <a:defRPr kumimoji="1" sz="2800">
                <a:solidFill>
                  <a:schemeClr val="tx1"/>
                </a:solidFill>
                <a:latin typeface="Arial" pitchFamily="34" charset="0"/>
                <a:ea typeface="ＭＳ Ｐゴシック" pitchFamily="50" charset="-128"/>
              </a:defRPr>
            </a:lvl3pPr>
            <a:lvl4pPr marL="1600200" indent="-228600" defTabSz="449263" eaLnBrk="0" hangingPunct="0">
              <a:defRPr kumimoji="1" sz="2800">
                <a:solidFill>
                  <a:schemeClr val="tx1"/>
                </a:solidFill>
                <a:latin typeface="Arial" pitchFamily="34" charset="0"/>
                <a:ea typeface="ＭＳ Ｐゴシック" pitchFamily="50" charset="-128"/>
              </a:defRPr>
            </a:lvl4pPr>
            <a:lvl5pPr marL="2057400" indent="-228600" defTabSz="449263" eaLnBrk="0" hangingPunct="0">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55302" name="Rectangle 4"/>
          <p:cNvSpPr>
            <a:spLocks noGrp="1" noChangeArrowheads="1"/>
          </p:cNvSpPr>
          <p:nvPr>
            <p:ph type="body"/>
          </p:nvPr>
        </p:nvSpPr>
        <p:spPr>
          <a:xfrm>
            <a:off x="676275" y="4705350"/>
            <a:ext cx="5416550" cy="4457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nchor="ctr"/>
          <a:lstStyle/>
          <a:p>
            <a:pPr eaLnBrk="1" hangingPunct="1">
              <a:spcBef>
                <a:spcPct val="0"/>
              </a:spcBef>
            </a:pPr>
            <a:endParaRPr lang="ja-JP" altLang="ja-JP"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ja-JP" altLang="ja-JP"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grpSp>
      </p:grpSp>
      <p:sp>
        <p:nvSpPr>
          <p:cNvPr id="32667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ja-JP" altLang="en-US" noProof="0" smtClean="0"/>
              <a:t>マスタ タイトルの書式設定</a:t>
            </a:r>
          </a:p>
        </p:txBody>
      </p:sp>
      <p:sp>
        <p:nvSpPr>
          <p:cNvPr id="32667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ja-JP" altLang="en-US" noProof="0" smtClean="0"/>
              <a:t>マスタ サブタイトルの書式設定</a:t>
            </a:r>
          </a:p>
        </p:txBody>
      </p:sp>
      <p:sp>
        <p:nvSpPr>
          <p:cNvPr id="18" name="Rectangle 16"/>
          <p:cNvSpPr>
            <a:spLocks noGrp="1" noChangeArrowheads="1"/>
          </p:cNvSpPr>
          <p:nvPr>
            <p:ph type="dt" sz="half" idx="10"/>
          </p:nvPr>
        </p:nvSpPr>
        <p:spPr>
          <a:xfrm>
            <a:off x="457200" y="6248400"/>
            <a:ext cx="2133600" cy="457200"/>
          </a:xfrm>
        </p:spPr>
        <p:txBody>
          <a:bodyPr/>
          <a:lstStyle>
            <a:lvl1pPr>
              <a:defRPr smtClean="0"/>
            </a:lvl1pPr>
          </a:lstStyle>
          <a:p>
            <a:pPr>
              <a:defRPr/>
            </a:pPr>
            <a:endParaRPr lang="en-US" altLang="ja-JP"/>
          </a:p>
        </p:txBody>
      </p:sp>
      <p:sp>
        <p:nvSpPr>
          <p:cNvPr id="19" name="Rectangle 17"/>
          <p:cNvSpPr>
            <a:spLocks noGrp="1" noChangeArrowheads="1"/>
          </p:cNvSpPr>
          <p:nvPr>
            <p:ph type="ftr" sz="quarter" idx="11"/>
          </p:nvPr>
        </p:nvSpPr>
        <p:spPr/>
        <p:txBody>
          <a:bodyPr/>
          <a:lstStyle>
            <a:lvl1pPr>
              <a:defRPr smtClean="0"/>
            </a:lvl1pPr>
          </a:lstStyle>
          <a:p>
            <a:pPr>
              <a:defRPr/>
            </a:pPr>
            <a:endParaRPr lang="en-US" altLang="ja-JP"/>
          </a:p>
        </p:txBody>
      </p:sp>
      <p:sp>
        <p:nvSpPr>
          <p:cNvPr id="20" name="Rectangle 18"/>
          <p:cNvSpPr>
            <a:spLocks noGrp="1" noChangeArrowheads="1"/>
          </p:cNvSpPr>
          <p:nvPr>
            <p:ph type="sldNum" sz="quarter" idx="12"/>
          </p:nvPr>
        </p:nvSpPr>
        <p:spPr/>
        <p:txBody>
          <a:bodyPr/>
          <a:lstStyle>
            <a:lvl1pPr>
              <a:defRPr smtClean="0"/>
            </a:lvl1pPr>
          </a:lstStyle>
          <a:p>
            <a:pPr>
              <a:defRPr/>
            </a:pPr>
            <a:fld id="{D8CE57ED-43D4-4A2B-8D99-6EADB61F9BB0}" type="slidenum">
              <a:rPr lang="en-US" altLang="ja-JP"/>
              <a:pPr>
                <a:defRPr/>
              </a:pPr>
              <a:t>‹#›</a:t>
            </a:fld>
            <a:endParaRPr lang="en-US" altLang="ja-JP"/>
          </a:p>
        </p:txBody>
      </p:sp>
    </p:spTree>
    <p:extLst>
      <p:ext uri="{BB962C8B-B14F-4D97-AF65-F5344CB8AC3E}">
        <p14:creationId xmlns:p14="http://schemas.microsoft.com/office/powerpoint/2010/main" val="2512641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075965BC-43F6-487B-8644-FFADE6EFC3E9}"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264916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457200"/>
            <a:ext cx="2057400" cy="5410200"/>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457200"/>
            <a:ext cx="6019800" cy="54102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0C6F7EFD-2E09-44DA-BEC7-7C73259DF5C7}"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2164998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57200"/>
            <a:ext cx="8229600" cy="13716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981200"/>
            <a:ext cx="4038600" cy="3886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981200"/>
            <a:ext cx="4038600" cy="18669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4000500"/>
            <a:ext cx="4038600" cy="18669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7" name="Rectangle 3"/>
          <p:cNvSpPr>
            <a:spLocks noGrp="1" noChangeArrowheads="1"/>
          </p:cNvSpPr>
          <p:nvPr>
            <p:ph type="sldNum" sz="quarter" idx="11"/>
          </p:nvPr>
        </p:nvSpPr>
        <p:spPr>
          <a:ln/>
        </p:spPr>
        <p:txBody>
          <a:bodyPr/>
          <a:lstStyle>
            <a:lvl1pPr>
              <a:defRPr/>
            </a:lvl1pPr>
          </a:lstStyle>
          <a:p>
            <a:pPr>
              <a:defRPr/>
            </a:pPr>
            <a:fld id="{AE2DE341-C42B-4CF5-931A-BFF3EF8664D8}" type="slidenum">
              <a:rPr lang="en-US" altLang="ja-JP"/>
              <a:pPr>
                <a:defRPr/>
              </a:pPr>
              <a:t>‹#›</a:t>
            </a:fld>
            <a:endParaRPr lang="en-US" altLang="ja-JP"/>
          </a:p>
        </p:txBody>
      </p:sp>
      <p:sp>
        <p:nvSpPr>
          <p:cNvPr id="8"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542467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0F9E9DC1-2056-4C3F-8988-21F6A85589EE}"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491702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E67291E2-BAD2-41A8-A174-E5F88B2BCC0C}"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2844543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CD021C7C-C372-4E10-8925-2C3CCF09D937}"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58871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8" name="Rectangle 3"/>
          <p:cNvSpPr>
            <a:spLocks noGrp="1" noChangeArrowheads="1"/>
          </p:cNvSpPr>
          <p:nvPr>
            <p:ph type="sldNum" sz="quarter" idx="11"/>
          </p:nvPr>
        </p:nvSpPr>
        <p:spPr>
          <a:ln/>
        </p:spPr>
        <p:txBody>
          <a:bodyPr/>
          <a:lstStyle>
            <a:lvl1pPr>
              <a:defRPr/>
            </a:lvl1pPr>
          </a:lstStyle>
          <a:p>
            <a:pPr>
              <a:defRPr/>
            </a:pPr>
            <a:fld id="{8F698B7E-ADE8-4E92-A179-C36092C8F33A}" type="slidenum">
              <a:rPr lang="en-US" altLang="ja-JP"/>
              <a:pPr>
                <a:defRPr/>
              </a:pPr>
              <a:t>‹#›</a:t>
            </a:fld>
            <a:endParaRPr lang="en-US" altLang="ja-JP"/>
          </a:p>
        </p:txBody>
      </p:sp>
      <p:sp>
        <p:nvSpPr>
          <p:cNvPr id="9"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244609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4" name="Rectangle 3"/>
          <p:cNvSpPr>
            <a:spLocks noGrp="1" noChangeArrowheads="1"/>
          </p:cNvSpPr>
          <p:nvPr>
            <p:ph type="sldNum" sz="quarter" idx="11"/>
          </p:nvPr>
        </p:nvSpPr>
        <p:spPr>
          <a:ln/>
        </p:spPr>
        <p:txBody>
          <a:bodyPr/>
          <a:lstStyle>
            <a:lvl1pPr>
              <a:defRPr/>
            </a:lvl1pPr>
          </a:lstStyle>
          <a:p>
            <a:pPr>
              <a:defRPr/>
            </a:pPr>
            <a:fld id="{61709CE4-92C4-4425-BA27-9AE8E628B274}" type="slidenum">
              <a:rPr lang="en-US" altLang="ja-JP"/>
              <a:pPr>
                <a:defRPr/>
              </a:pPr>
              <a:t>‹#›</a:t>
            </a:fld>
            <a:endParaRPr lang="en-US" altLang="ja-JP"/>
          </a:p>
        </p:txBody>
      </p:sp>
      <p:sp>
        <p:nvSpPr>
          <p:cNvPr id="5"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546727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3" name="Rectangle 3"/>
          <p:cNvSpPr>
            <a:spLocks noGrp="1" noChangeArrowheads="1"/>
          </p:cNvSpPr>
          <p:nvPr>
            <p:ph type="sldNum" sz="quarter" idx="11"/>
          </p:nvPr>
        </p:nvSpPr>
        <p:spPr>
          <a:ln/>
        </p:spPr>
        <p:txBody>
          <a:bodyPr/>
          <a:lstStyle>
            <a:lvl1pPr>
              <a:defRPr/>
            </a:lvl1pPr>
          </a:lstStyle>
          <a:p>
            <a:pPr>
              <a:defRPr/>
            </a:pPr>
            <a:fld id="{51B0A194-5920-451A-AD8F-3427F1B557A4}" type="slidenum">
              <a:rPr lang="en-US" altLang="ja-JP"/>
              <a:pPr>
                <a:defRPr/>
              </a:pPr>
              <a:t>‹#›</a:t>
            </a:fld>
            <a:endParaRPr lang="en-US" altLang="ja-JP"/>
          </a:p>
        </p:txBody>
      </p:sp>
      <p:sp>
        <p:nvSpPr>
          <p:cNvPr id="4"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521655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DCAB5075-AD91-48BD-A126-81323E02487D}"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3728359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4C17C562-DF3F-48B8-9A84-3EEC6942D82D}"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endParaRPr lang="en-US" altLang="ja-JP"/>
          </a:p>
        </p:txBody>
      </p:sp>
    </p:spTree>
    <p:extLst>
      <p:ext uri="{BB962C8B-B14F-4D97-AF65-F5344CB8AC3E}">
        <p14:creationId xmlns:p14="http://schemas.microsoft.com/office/powerpoint/2010/main" val="166600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563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kumimoji="0" sz="1200" smtClean="0"/>
            </a:lvl1pPr>
          </a:lstStyle>
          <a:p>
            <a:pPr>
              <a:defRPr/>
            </a:pPr>
            <a:endParaRPr lang="en-US" altLang="ja-JP"/>
          </a:p>
        </p:txBody>
      </p:sp>
      <p:sp>
        <p:nvSpPr>
          <p:cNvPr id="32563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200" smtClean="0">
                <a:latin typeface="Arial Black" pitchFamily="34" charset="0"/>
              </a:defRPr>
            </a:lvl1pPr>
          </a:lstStyle>
          <a:p>
            <a:pPr>
              <a:defRPr/>
            </a:pPr>
            <a:fld id="{75035590-1544-4BAD-B497-904CDAD62892}" type="slidenum">
              <a:rPr lang="en-US" altLang="ja-JP"/>
              <a:pPr>
                <a:defRPr/>
              </a:pPr>
              <a:t>‹#›</a:t>
            </a:fld>
            <a:endParaRPr lang="en-US" altLang="ja-JP"/>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ja-JP" altLang="ja-JP"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1800">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1800">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1800">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1800">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1800">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ja-JP" altLang="ja-JP" sz="1800">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32564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200" smtClean="0"/>
            </a:lvl1pPr>
          </a:lstStyle>
          <a:p>
            <a:pPr>
              <a:defRPr/>
            </a:pPr>
            <a:endParaRPr lang="en-US" altLang="ja-JP"/>
          </a:p>
        </p:txBody>
      </p:sp>
    </p:spTree>
  </p:cSld>
  <p:clrMap bg1="lt1" tx1="dk1" bg2="lt2" tx2="dk2" accent1="accent1" accent2="accent2" accent3="accent3" accent4="accent4" accent5="accent5" accent6="accent6" hlink="hlink" folHlink="folHlink"/>
  <p:sldLayoutIdLst>
    <p:sldLayoutId id="2147483682"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hdr="0" ftr="0" dt="0"/>
  <p:txStyles>
    <p:titleStyle>
      <a:lvl1pPr algn="l" rtl="0" eaLnBrk="0" fontAlgn="base" hangingPunct="0">
        <a:spcBef>
          <a:spcPct val="0"/>
        </a:spcBef>
        <a:spcAft>
          <a:spcPct val="0"/>
        </a:spcAft>
        <a:defRPr kumimoji="1" sz="4400">
          <a:solidFill>
            <a:schemeClr val="tx1"/>
          </a:solidFill>
          <a:latin typeface="+mj-lt"/>
          <a:ea typeface="+mj-ea"/>
          <a:cs typeface="+mj-cs"/>
        </a:defRPr>
      </a:lvl1pPr>
      <a:lvl2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2pPr>
      <a:lvl3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3pPr>
      <a:lvl4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4pPr>
      <a:lvl5pPr algn="l" rtl="0" eaLnBrk="0" fontAlgn="base" hangingPunct="0">
        <a:spcBef>
          <a:spcPct val="0"/>
        </a:spcBef>
        <a:spcAft>
          <a:spcPct val="0"/>
        </a:spcAft>
        <a:defRPr kumimoji="1" sz="4400">
          <a:solidFill>
            <a:schemeClr val="tx1"/>
          </a:solidFill>
          <a:latin typeface="Arial" pitchFamily="34" charset="0"/>
          <a:ea typeface="ＭＳ Ｐゴシック" pitchFamily="50" charset="-128"/>
        </a:defRPr>
      </a:lvl5pPr>
      <a:lvl6pPr marL="457200" algn="l" rtl="0" fontAlgn="base">
        <a:spcBef>
          <a:spcPct val="0"/>
        </a:spcBef>
        <a:spcAft>
          <a:spcPct val="0"/>
        </a:spcAft>
        <a:defRPr kumimoji="1" sz="4400">
          <a:solidFill>
            <a:schemeClr val="tx1"/>
          </a:solidFill>
          <a:latin typeface="Arial" pitchFamily="34" charset="0"/>
          <a:ea typeface="ＭＳ Ｐゴシック" pitchFamily="50" charset="-128"/>
        </a:defRPr>
      </a:lvl6pPr>
      <a:lvl7pPr marL="914400" algn="l" rtl="0" fontAlgn="base">
        <a:spcBef>
          <a:spcPct val="0"/>
        </a:spcBef>
        <a:spcAft>
          <a:spcPct val="0"/>
        </a:spcAft>
        <a:defRPr kumimoji="1" sz="4400">
          <a:solidFill>
            <a:schemeClr val="tx1"/>
          </a:solidFill>
          <a:latin typeface="Arial" pitchFamily="34" charset="0"/>
          <a:ea typeface="ＭＳ Ｐゴシック" pitchFamily="50" charset="-128"/>
        </a:defRPr>
      </a:lvl7pPr>
      <a:lvl8pPr marL="1371600" algn="l" rtl="0" fontAlgn="base">
        <a:spcBef>
          <a:spcPct val="0"/>
        </a:spcBef>
        <a:spcAft>
          <a:spcPct val="0"/>
        </a:spcAft>
        <a:defRPr kumimoji="1" sz="4400">
          <a:solidFill>
            <a:schemeClr val="tx1"/>
          </a:solidFill>
          <a:latin typeface="Arial" pitchFamily="34" charset="0"/>
          <a:ea typeface="ＭＳ Ｐゴシック" pitchFamily="50" charset="-128"/>
        </a:defRPr>
      </a:lvl8pPr>
      <a:lvl9pPr marL="1828800" algn="l" rtl="0" fontAlgn="base">
        <a:spcBef>
          <a:spcPct val="0"/>
        </a:spcBef>
        <a:spcAft>
          <a:spcPct val="0"/>
        </a:spcAft>
        <a:defRPr kumimoji="1" sz="4400">
          <a:solidFill>
            <a:schemeClr val="tx1"/>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oleObject2.bin"/><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8313" y="404813"/>
            <a:ext cx="7920037" cy="574675"/>
          </a:xfrm>
        </p:spPr>
        <p:txBody>
          <a:bodyPr/>
          <a:lstStyle/>
          <a:p>
            <a:pPr eaLnBrk="1" hangingPunct="1"/>
            <a:r>
              <a:rPr lang="en-US" altLang="ja-JP" sz="2800" smtClean="0"/>
              <a:t>STJ(</a:t>
            </a:r>
            <a:r>
              <a:rPr lang="ja-JP" altLang="en-US" sz="2800" smtClean="0"/>
              <a:t>超伝導トンネル接合）検出器</a:t>
            </a:r>
          </a:p>
        </p:txBody>
      </p:sp>
      <p:sp>
        <p:nvSpPr>
          <p:cNvPr id="20484" name="Text Box 3"/>
          <p:cNvSpPr txBox="1">
            <a:spLocks noChangeArrowheads="1"/>
          </p:cNvSpPr>
          <p:nvPr/>
        </p:nvSpPr>
        <p:spPr bwMode="auto">
          <a:xfrm>
            <a:off x="4724400" y="1905000"/>
            <a:ext cx="3960813"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ja-JP" altLang="en-US" sz="1800" dirty="0">
                <a:latin typeface="Times" pitchFamily="18" charset="0"/>
                <a:ea typeface="Osaka" charset="-128"/>
              </a:rPr>
              <a:t>超伝導トンネル接合で</a:t>
            </a:r>
            <a:r>
              <a:rPr lang="ja-JP" altLang="en-US" sz="1800" dirty="0" smtClean="0">
                <a:latin typeface="Times" pitchFamily="18" charset="0"/>
                <a:ea typeface="Osaka" charset="-128"/>
              </a:rPr>
              <a:t>は，超伝</a:t>
            </a:r>
            <a:r>
              <a:rPr lang="ja-JP" altLang="en-US" sz="1800" dirty="0">
                <a:latin typeface="Times" pitchFamily="18" charset="0"/>
                <a:ea typeface="Osaka" charset="-128"/>
              </a:rPr>
              <a:t>導体のエネルギーギャップの上に励起された</a:t>
            </a:r>
            <a:r>
              <a:rPr lang="ja-JP" altLang="en-US" sz="1800" dirty="0" smtClean="0">
                <a:latin typeface="Times" pitchFamily="18" charset="0"/>
                <a:ea typeface="Osaka" charset="-128"/>
              </a:rPr>
              <a:t>電子（準粒子）は</a:t>
            </a:r>
            <a:r>
              <a:rPr lang="ja-JP" altLang="en-US" sz="1800" dirty="0">
                <a:latin typeface="Times" pitchFamily="18" charset="0"/>
                <a:ea typeface="Osaka" charset="-128"/>
              </a:rPr>
              <a:t>トンネル効果でトンネル障壁を</a:t>
            </a:r>
            <a:r>
              <a:rPr lang="ja-JP" altLang="en-US" sz="1800" dirty="0" smtClean="0">
                <a:latin typeface="Times" pitchFamily="18" charset="0"/>
                <a:ea typeface="Osaka" charset="-128"/>
              </a:rPr>
              <a:t>通過．</a:t>
            </a:r>
            <a:endParaRPr lang="ja-JP" altLang="en-US" sz="1800" dirty="0">
              <a:latin typeface="Times" pitchFamily="18" charset="0"/>
              <a:ea typeface="Osaka" charset="-128"/>
            </a:endParaRPr>
          </a:p>
          <a:p>
            <a:pPr eaLnBrk="1" hangingPunct="1"/>
            <a:r>
              <a:rPr lang="ja-JP" altLang="en-US" sz="1800" dirty="0">
                <a:latin typeface="Times" pitchFamily="18" charset="0"/>
                <a:ea typeface="Osaka" charset="-128"/>
              </a:rPr>
              <a:t>準粒子</a:t>
            </a:r>
            <a:r>
              <a:rPr lang="ja-JP" altLang="en-US" sz="1800" dirty="0" smtClean="0">
                <a:latin typeface="Times" pitchFamily="18" charset="0"/>
                <a:ea typeface="Osaka" charset="-128"/>
              </a:rPr>
              <a:t>に</a:t>
            </a:r>
            <a:r>
              <a:rPr lang="ja-JP" altLang="en-US" sz="1800" dirty="0">
                <a:latin typeface="Times" pitchFamily="18" charset="0"/>
                <a:ea typeface="Osaka" charset="-128"/>
              </a:rPr>
              <a:t>よるトンネル電流を測定することによって、個々の放射線のエネルギーを測定。</a:t>
            </a:r>
          </a:p>
        </p:txBody>
      </p:sp>
      <p:sp>
        <p:nvSpPr>
          <p:cNvPr id="20485" name="Rectangle 4"/>
          <p:cNvSpPr>
            <a:spLocks noGrp="1" noChangeArrowheads="1"/>
          </p:cNvSpPr>
          <p:nvPr>
            <p:ph type="body" idx="1"/>
          </p:nvPr>
        </p:nvSpPr>
        <p:spPr>
          <a:xfrm>
            <a:off x="468313" y="981075"/>
            <a:ext cx="7772400" cy="935038"/>
          </a:xfrm>
          <a:noFill/>
        </p:spPr>
        <p:txBody>
          <a:bodyPr/>
          <a:lstStyle/>
          <a:p>
            <a:pPr eaLnBrk="1" hangingPunct="1"/>
            <a:r>
              <a:rPr lang="en-US" altLang="ja-JP" sz="2400" smtClean="0">
                <a:solidFill>
                  <a:srgbClr val="FF3300"/>
                </a:solidFill>
              </a:rPr>
              <a:t>S</a:t>
            </a:r>
            <a:r>
              <a:rPr lang="en-US" altLang="ja-JP" sz="2400" smtClean="0"/>
              <a:t>uperconducting </a:t>
            </a:r>
            <a:r>
              <a:rPr lang="en-US" altLang="ja-JP" sz="2400" smtClean="0">
                <a:solidFill>
                  <a:srgbClr val="FF3300"/>
                </a:solidFill>
              </a:rPr>
              <a:t>T</a:t>
            </a:r>
            <a:r>
              <a:rPr lang="en-US" altLang="ja-JP" sz="2400" smtClean="0"/>
              <a:t>unnel </a:t>
            </a:r>
            <a:r>
              <a:rPr lang="en-US" altLang="ja-JP" sz="2400" smtClean="0">
                <a:solidFill>
                  <a:srgbClr val="FF3300"/>
                </a:solidFill>
              </a:rPr>
              <a:t>J</a:t>
            </a:r>
            <a:r>
              <a:rPr lang="en-US" altLang="ja-JP" sz="2400" smtClean="0"/>
              <a:t>unction</a:t>
            </a:r>
          </a:p>
          <a:p>
            <a:pPr eaLnBrk="1" hangingPunct="1"/>
            <a:r>
              <a:rPr lang="ja-JP" altLang="en-US" sz="2400" smtClean="0">
                <a:solidFill>
                  <a:schemeClr val="bg2"/>
                </a:solidFill>
              </a:rPr>
              <a:t>超伝導体</a:t>
            </a:r>
            <a:r>
              <a:rPr lang="ja-JP" altLang="en-US" sz="2400" smtClean="0"/>
              <a:t> </a:t>
            </a:r>
            <a:r>
              <a:rPr lang="en-US" altLang="ja-JP" sz="2400" b="1" smtClean="0"/>
              <a:t>/</a:t>
            </a:r>
            <a:r>
              <a:rPr lang="en-US" altLang="ja-JP" sz="2400" smtClean="0"/>
              <a:t> </a:t>
            </a:r>
            <a:r>
              <a:rPr lang="ja-JP" altLang="en-US" sz="2400" smtClean="0">
                <a:solidFill>
                  <a:srgbClr val="FF3300"/>
                </a:solidFill>
              </a:rPr>
              <a:t>絶縁体</a:t>
            </a:r>
            <a:r>
              <a:rPr lang="ja-JP" altLang="en-US" sz="2400" smtClean="0"/>
              <a:t> </a:t>
            </a:r>
            <a:r>
              <a:rPr lang="en-US" altLang="ja-JP" sz="2400" b="1" smtClean="0"/>
              <a:t>/</a:t>
            </a:r>
            <a:r>
              <a:rPr lang="en-US" altLang="ja-JP" sz="2400" smtClean="0"/>
              <a:t> </a:t>
            </a:r>
            <a:r>
              <a:rPr lang="ja-JP" altLang="en-US" sz="2400" smtClean="0">
                <a:solidFill>
                  <a:schemeClr val="bg2"/>
                </a:solidFill>
              </a:rPr>
              <a:t>超伝導体</a:t>
            </a:r>
            <a:r>
              <a:rPr lang="ja-JP" altLang="en-US" sz="2400" smtClean="0"/>
              <a:t>のジョセフソン接合素子</a:t>
            </a:r>
          </a:p>
        </p:txBody>
      </p:sp>
      <p:pic>
        <p:nvPicPr>
          <p:cNvPr id="2048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2349500"/>
            <a:ext cx="3733800" cy="3068638"/>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31462" name="Group 6"/>
          <p:cNvGraphicFramePr>
            <a:graphicFrameLocks noGrp="1"/>
          </p:cNvGraphicFramePr>
          <p:nvPr/>
        </p:nvGraphicFramePr>
        <p:xfrm>
          <a:off x="6942138" y="6046788"/>
          <a:ext cx="1296987" cy="441644"/>
        </p:xfrm>
        <a:graphic>
          <a:graphicData uri="http://schemas.openxmlformats.org/drawingml/2006/table">
            <a:tbl>
              <a:tblPr/>
              <a:tblGrid>
                <a:gridCol w="1296987"/>
              </a:tblGrid>
              <a:tr h="44132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smtClean="0">
                        <a:ln>
                          <a:noFill/>
                        </a:ln>
                        <a:solidFill>
                          <a:srgbClr val="FFFFFF"/>
                        </a:solidFill>
                        <a:effectLst/>
                        <a:latin typeface="Arial" pitchFamily="34" charset="0"/>
                        <a:ea typeface="ＭＳ Ｐゴシック" pitchFamily="50" charset="-128"/>
                      </a:endParaRPr>
                    </a:p>
                  </a:txBody>
                  <a:tcPr marL="91500" marR="91500" marT="45562" marB="4556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r>
            </a:tbl>
          </a:graphicData>
        </a:graphic>
      </p:graphicFrame>
      <p:graphicFrame>
        <p:nvGraphicFramePr>
          <p:cNvPr id="531468" name="Group 12"/>
          <p:cNvGraphicFramePr>
            <a:graphicFrameLocks noGrp="1"/>
          </p:cNvGraphicFramePr>
          <p:nvPr/>
        </p:nvGraphicFramePr>
        <p:xfrm>
          <a:off x="5070475" y="5915025"/>
          <a:ext cx="1727200" cy="441644"/>
        </p:xfrm>
        <a:graphic>
          <a:graphicData uri="http://schemas.openxmlformats.org/drawingml/2006/table">
            <a:tbl>
              <a:tblPr/>
              <a:tblGrid>
                <a:gridCol w="1727200"/>
              </a:tblGrid>
              <a:tr h="44132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smtClean="0">
                        <a:ln>
                          <a:noFill/>
                        </a:ln>
                        <a:solidFill>
                          <a:srgbClr val="FFFFFF"/>
                        </a:solidFill>
                        <a:effectLst/>
                        <a:latin typeface="Arial" pitchFamily="34" charset="0"/>
                        <a:ea typeface="ＭＳ Ｐゴシック" pitchFamily="50" charset="-128"/>
                      </a:endParaRPr>
                    </a:p>
                  </a:txBody>
                  <a:tcPr marL="91388" marR="91388" marT="45562" marB="4556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C000"/>
                    </a:solidFill>
                  </a:tcPr>
                </a:tc>
              </a:tr>
            </a:tbl>
          </a:graphicData>
        </a:graphic>
      </p:graphicFrame>
      <p:graphicFrame>
        <p:nvGraphicFramePr>
          <p:cNvPr id="531474" name="Group 18"/>
          <p:cNvGraphicFramePr>
            <a:graphicFrameLocks noGrp="1"/>
          </p:cNvGraphicFramePr>
          <p:nvPr/>
        </p:nvGraphicFramePr>
        <p:xfrm>
          <a:off x="5070475" y="4895850"/>
          <a:ext cx="1727200" cy="441952"/>
        </p:xfrm>
        <a:graphic>
          <a:graphicData uri="http://schemas.openxmlformats.org/drawingml/2006/table">
            <a:tbl>
              <a:tblPr/>
              <a:tblGrid>
                <a:gridCol w="1727200"/>
              </a:tblGrid>
              <a:tr h="44132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smtClean="0">
                        <a:ln>
                          <a:noFill/>
                        </a:ln>
                        <a:solidFill>
                          <a:srgbClr val="FFFFFF"/>
                        </a:solidFill>
                        <a:effectLst/>
                        <a:latin typeface="Arial" pitchFamily="34" charset="0"/>
                        <a:ea typeface="ＭＳ Ｐゴシック" pitchFamily="50" charset="-128"/>
                      </a:endParaRPr>
                    </a:p>
                  </a:txBody>
                  <a:tcPr marL="91388" marR="91388"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5EDFD"/>
                    </a:solidFill>
                  </a:tcPr>
                </a:tc>
              </a:tr>
            </a:tbl>
          </a:graphicData>
        </a:graphic>
      </p:graphicFrame>
      <p:graphicFrame>
        <p:nvGraphicFramePr>
          <p:cNvPr id="531480" name="Group 24"/>
          <p:cNvGraphicFramePr>
            <a:graphicFrameLocks noGrp="1"/>
          </p:cNvGraphicFramePr>
          <p:nvPr/>
        </p:nvGraphicFramePr>
        <p:xfrm>
          <a:off x="6942138" y="5027613"/>
          <a:ext cx="1296987" cy="441644"/>
        </p:xfrm>
        <a:graphic>
          <a:graphicData uri="http://schemas.openxmlformats.org/drawingml/2006/table">
            <a:tbl>
              <a:tblPr/>
              <a:tblGrid>
                <a:gridCol w="1296987"/>
              </a:tblGrid>
              <a:tr h="441325">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smtClean="0">
                        <a:ln>
                          <a:noFill/>
                        </a:ln>
                        <a:solidFill>
                          <a:srgbClr val="FFFFFF"/>
                        </a:solidFill>
                        <a:effectLst/>
                        <a:latin typeface="Arial" pitchFamily="34" charset="0"/>
                        <a:ea typeface="ＭＳ Ｐゴシック" pitchFamily="50" charset="-128"/>
                      </a:endParaRPr>
                    </a:p>
                  </a:txBody>
                  <a:tcPr marL="91500" marR="91500" marT="45562" marB="4556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5EDFD"/>
                    </a:solidFill>
                  </a:tcPr>
                </a:tc>
              </a:tr>
            </a:tbl>
          </a:graphicData>
        </a:graphic>
      </p:graphicFrame>
      <p:graphicFrame>
        <p:nvGraphicFramePr>
          <p:cNvPr id="13" name="表 12"/>
          <p:cNvGraphicFramePr>
            <a:graphicFrameLocks noGrp="1"/>
          </p:cNvGraphicFramePr>
          <p:nvPr/>
        </p:nvGraphicFramePr>
        <p:xfrm>
          <a:off x="6726238" y="4259263"/>
          <a:ext cx="236537" cy="1871662"/>
        </p:xfrm>
        <a:graphic>
          <a:graphicData uri="http://schemas.openxmlformats.org/drawingml/2006/table">
            <a:tbl>
              <a:tblPr/>
              <a:tblGrid>
                <a:gridCol w="236537"/>
              </a:tblGrid>
              <a:tr h="1871662">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smtClean="0">
                        <a:ln>
                          <a:noFill/>
                        </a:ln>
                        <a:solidFill>
                          <a:srgbClr val="FFFFFF"/>
                        </a:solidFill>
                        <a:effectLst/>
                        <a:latin typeface="Arial" pitchFamily="34" charset="0"/>
                        <a:ea typeface="ＭＳ Ｐゴシック" pitchFamily="50" charset="-128"/>
                      </a:endParaRPr>
                    </a:p>
                  </a:txBody>
                  <a:tcPr marL="91318" marR="91318" marT="45707" marB="4570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F66FF"/>
                    </a:solidFill>
                  </a:tcPr>
                </a:tc>
              </a:tr>
            </a:tbl>
          </a:graphicData>
        </a:graphic>
      </p:graphicFrame>
      <p:sp>
        <p:nvSpPr>
          <p:cNvPr id="20517" name="Rectangle 36"/>
          <p:cNvSpPr>
            <a:spLocks noChangeArrowheads="1"/>
          </p:cNvSpPr>
          <p:nvPr/>
        </p:nvSpPr>
        <p:spPr bwMode="auto">
          <a:xfrm>
            <a:off x="6715125" y="5919788"/>
            <a:ext cx="263525" cy="425450"/>
          </a:xfrm>
          <a:prstGeom prst="rect">
            <a:avLst/>
          </a:prstGeom>
          <a:solidFill>
            <a:srgbClr val="FF66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548" tIns="45420" rIns="91548" bIns="45420"/>
          <a:lstStyle/>
          <a:p>
            <a:pPr>
              <a:buClr>
                <a:schemeClr val="bg2"/>
              </a:buClr>
              <a:buSzPct val="75000"/>
              <a:buFont typeface="Wingdings" pitchFamily="2" charset="2"/>
              <a:buNone/>
            </a:pPr>
            <a:endParaRPr lang="ja-JP" altLang="ja-JP" sz="2300" b="1">
              <a:solidFill>
                <a:srgbClr val="FFFFFF"/>
              </a:solidFill>
            </a:endParaRPr>
          </a:p>
        </p:txBody>
      </p:sp>
      <p:sp>
        <p:nvSpPr>
          <p:cNvPr id="15" name="円/楕円​​ 14"/>
          <p:cNvSpPr>
            <a:spLocks noChangeArrowheads="1"/>
          </p:cNvSpPr>
          <p:nvPr/>
        </p:nvSpPr>
        <p:spPr bwMode="auto">
          <a:xfrm flipV="1">
            <a:off x="5789613" y="5051425"/>
            <a:ext cx="107950" cy="119063"/>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16" name="円/楕円​​ 15"/>
          <p:cNvSpPr>
            <a:spLocks noChangeArrowheads="1"/>
          </p:cNvSpPr>
          <p:nvPr/>
        </p:nvSpPr>
        <p:spPr bwMode="auto">
          <a:xfrm flipV="1">
            <a:off x="6042025" y="5051425"/>
            <a:ext cx="107950" cy="119063"/>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20520" name="テキスト ボックス 16"/>
          <p:cNvSpPr txBox="1">
            <a:spLocks noChangeArrowheads="1"/>
          </p:cNvSpPr>
          <p:nvPr/>
        </p:nvSpPr>
        <p:spPr bwMode="auto">
          <a:xfrm>
            <a:off x="5934075" y="6376988"/>
            <a:ext cx="30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en-US" altLang="ja-JP" sz="1800" dirty="0">
                <a:latin typeface="Constantia" pitchFamily="18" charset="0"/>
                <a:ea typeface="HGP明朝E" pitchFamily="18" charset="-128"/>
              </a:rPr>
              <a:t>S</a:t>
            </a:r>
          </a:p>
        </p:txBody>
      </p:sp>
      <p:sp>
        <p:nvSpPr>
          <p:cNvPr id="20521" name="テキスト ボックス 17"/>
          <p:cNvSpPr txBox="1">
            <a:spLocks noChangeArrowheads="1"/>
          </p:cNvSpPr>
          <p:nvPr/>
        </p:nvSpPr>
        <p:spPr bwMode="auto">
          <a:xfrm>
            <a:off x="6726238" y="6376988"/>
            <a:ext cx="263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en-US" altLang="ja-JP" sz="1800" dirty="0">
                <a:latin typeface="Constantia" pitchFamily="18" charset="0"/>
                <a:ea typeface="HGP明朝E" pitchFamily="18" charset="-128"/>
              </a:rPr>
              <a:t>I</a:t>
            </a:r>
          </a:p>
        </p:txBody>
      </p:sp>
      <p:sp>
        <p:nvSpPr>
          <p:cNvPr id="20522" name="テキスト ボックス 18"/>
          <p:cNvSpPr txBox="1">
            <a:spLocks noChangeArrowheads="1"/>
          </p:cNvSpPr>
          <p:nvPr/>
        </p:nvSpPr>
        <p:spPr bwMode="auto">
          <a:xfrm>
            <a:off x="7446110" y="6370638"/>
            <a:ext cx="30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en-US" altLang="ja-JP" sz="1800" dirty="0">
                <a:latin typeface="Constantia" pitchFamily="18" charset="0"/>
                <a:ea typeface="HGP明朝E" pitchFamily="18" charset="-128"/>
              </a:rPr>
              <a:t>S</a:t>
            </a:r>
          </a:p>
        </p:txBody>
      </p:sp>
      <p:sp>
        <p:nvSpPr>
          <p:cNvPr id="20523" name="テキスト ボックス 19"/>
          <p:cNvSpPr txBox="1">
            <a:spLocks noChangeArrowheads="1"/>
          </p:cNvSpPr>
          <p:nvPr/>
        </p:nvSpPr>
        <p:spPr bwMode="auto">
          <a:xfrm>
            <a:off x="7934325" y="5530850"/>
            <a:ext cx="523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en-US" altLang="ja-JP" sz="1800">
                <a:latin typeface="Constantia" pitchFamily="18" charset="0"/>
                <a:ea typeface="HGP明朝E" pitchFamily="18" charset="-128"/>
              </a:rPr>
              <a:t>2Δ</a:t>
            </a:r>
          </a:p>
        </p:txBody>
      </p:sp>
      <p:cxnSp>
        <p:nvCxnSpPr>
          <p:cNvPr id="21" name="直線矢印​​コネクタ 20"/>
          <p:cNvCxnSpPr/>
          <p:nvPr/>
        </p:nvCxnSpPr>
        <p:spPr>
          <a:xfrm>
            <a:off x="8007350" y="5387975"/>
            <a:ext cx="0" cy="6477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円/楕円​​ 21"/>
          <p:cNvSpPr/>
          <p:nvPr/>
        </p:nvSpPr>
        <p:spPr>
          <a:xfrm>
            <a:off x="5689600" y="5903913"/>
            <a:ext cx="427038" cy="288925"/>
          </a:xfrm>
          <a:prstGeom prst="ellips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p>
        </p:txBody>
      </p:sp>
      <p:sp>
        <p:nvSpPr>
          <p:cNvPr id="23" name="円/楕円​​ 22"/>
          <p:cNvSpPr>
            <a:spLocks noChangeArrowheads="1"/>
          </p:cNvSpPr>
          <p:nvPr/>
        </p:nvSpPr>
        <p:spPr bwMode="auto">
          <a:xfrm flipV="1">
            <a:off x="5754688" y="5986463"/>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24" name="円/楕円​​ 23"/>
          <p:cNvSpPr>
            <a:spLocks noChangeArrowheads="1"/>
          </p:cNvSpPr>
          <p:nvPr/>
        </p:nvSpPr>
        <p:spPr bwMode="auto">
          <a:xfrm flipV="1">
            <a:off x="5934075" y="5986463"/>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26" name="上矢印 25"/>
          <p:cNvSpPr>
            <a:spLocks noChangeArrowheads="1"/>
          </p:cNvSpPr>
          <p:nvPr/>
        </p:nvSpPr>
        <p:spPr bwMode="auto">
          <a:xfrm rot="5400000">
            <a:off x="6727825" y="4737100"/>
            <a:ext cx="247650" cy="825500"/>
          </a:xfrm>
          <a:prstGeom prst="upArrow">
            <a:avLst>
              <a:gd name="adj1" fmla="val 50843"/>
              <a:gd name="adj2" fmla="val 48025"/>
            </a:avLst>
          </a:prstGeom>
          <a:solidFill>
            <a:schemeClr val="accent1"/>
          </a:solidFill>
          <a:ln w="25400" algn="ctr">
            <a:solidFill>
              <a:srgbClr val="085091"/>
            </a:solidFill>
            <a:miter lim="800000"/>
            <a:headEnd/>
            <a:tailEnd/>
          </a:ln>
        </p:spPr>
        <p:txBody>
          <a:bodyPr rot="10800000" vert="eaVert"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27" name="円/楕円​​ 26"/>
          <p:cNvSpPr>
            <a:spLocks noChangeArrowheads="1"/>
          </p:cNvSpPr>
          <p:nvPr/>
        </p:nvSpPr>
        <p:spPr bwMode="auto">
          <a:xfrm flipV="1">
            <a:off x="7373938" y="5172075"/>
            <a:ext cx="107950" cy="119063"/>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cxnSp>
        <p:nvCxnSpPr>
          <p:cNvPr id="29" name="直線矢印​​コネクタ 28"/>
          <p:cNvCxnSpPr/>
          <p:nvPr/>
        </p:nvCxnSpPr>
        <p:spPr>
          <a:xfrm>
            <a:off x="5754688" y="4403725"/>
            <a:ext cx="71437" cy="542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a:off x="5754688" y="4411663"/>
            <a:ext cx="358775" cy="534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008563" y="4114800"/>
            <a:ext cx="1712912" cy="366713"/>
          </a:xfrm>
          <a:prstGeom prst="rect">
            <a:avLst/>
          </a:prstGeom>
          <a:noFill/>
        </p:spPr>
        <p:txBody>
          <a:bodyPr wrap="none">
            <a:spAutoFit/>
          </a:bodyPr>
          <a:lstStyle/>
          <a:p>
            <a:pPr fontAlgn="auto">
              <a:spcBef>
                <a:spcPts val="0"/>
              </a:spcBef>
              <a:spcAft>
                <a:spcPts val="0"/>
              </a:spcAft>
              <a:defRPr/>
            </a:pPr>
            <a:r>
              <a:rPr lang="ja-JP" altLang="en-US" sz="1800" dirty="0">
                <a:latin typeface="+mj-ea"/>
                <a:ea typeface="+mj-ea"/>
              </a:rPr>
              <a:t>励起された電子</a:t>
            </a:r>
          </a:p>
        </p:txBody>
      </p:sp>
      <p:cxnSp>
        <p:nvCxnSpPr>
          <p:cNvPr id="32" name="直線矢印​​コネクタ 31"/>
          <p:cNvCxnSpPr/>
          <p:nvPr/>
        </p:nvCxnSpPr>
        <p:spPr>
          <a:xfrm>
            <a:off x="4638675" y="5264150"/>
            <a:ext cx="647700" cy="803275"/>
          </a:xfrm>
          <a:prstGeom prst="straightConnector1">
            <a:avLst/>
          </a:prstGeom>
          <a:ln w="5715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V="1">
            <a:off x="5573713" y="5410200"/>
            <a:ext cx="0" cy="369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V="1">
            <a:off x="5718175" y="5419725"/>
            <a:ext cx="0" cy="369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flipV="1">
            <a:off x="5862638" y="5419725"/>
            <a:ext cx="0" cy="369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V="1">
            <a:off x="6005513" y="5410200"/>
            <a:ext cx="0" cy="3698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円/楕円​​ 45"/>
          <p:cNvSpPr>
            <a:spLocks noChangeArrowheads="1"/>
          </p:cNvSpPr>
          <p:nvPr/>
        </p:nvSpPr>
        <p:spPr bwMode="auto">
          <a:xfrm flipV="1">
            <a:off x="5357813" y="5059363"/>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47" name="円/楕円​​ 46"/>
          <p:cNvSpPr>
            <a:spLocks noChangeArrowheads="1"/>
          </p:cNvSpPr>
          <p:nvPr/>
        </p:nvSpPr>
        <p:spPr bwMode="auto">
          <a:xfrm flipV="1">
            <a:off x="5610225" y="5059363"/>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cxnSp>
        <p:nvCxnSpPr>
          <p:cNvPr id="48" name="直線矢印​​コネクタ 47"/>
          <p:cNvCxnSpPr/>
          <p:nvPr/>
        </p:nvCxnSpPr>
        <p:spPr>
          <a:xfrm flipH="1">
            <a:off x="5664200" y="4411663"/>
            <a:ext cx="76200" cy="534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p:nvPr/>
        </p:nvCxnSpPr>
        <p:spPr>
          <a:xfrm flipH="1">
            <a:off x="5484813" y="4411663"/>
            <a:ext cx="255587" cy="54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4278313" y="5430838"/>
            <a:ext cx="641350" cy="274637"/>
          </a:xfrm>
          <a:prstGeom prst="rect">
            <a:avLst/>
          </a:prstGeom>
          <a:noFill/>
        </p:spPr>
        <p:txBody>
          <a:bodyPr wrap="none">
            <a:spAutoFit/>
          </a:bodyPr>
          <a:lstStyle/>
          <a:p>
            <a:pPr fontAlgn="auto">
              <a:spcBef>
                <a:spcPts val="0"/>
              </a:spcBef>
              <a:spcAft>
                <a:spcPts val="0"/>
              </a:spcAft>
              <a:defRPr/>
            </a:pPr>
            <a:r>
              <a:rPr lang="ja-JP" altLang="en-US" sz="1200" dirty="0">
                <a:latin typeface="+mj-ea"/>
                <a:ea typeface="+mj-ea"/>
              </a:rPr>
              <a:t>放射線</a:t>
            </a:r>
          </a:p>
        </p:txBody>
      </p:sp>
      <p:sp>
        <p:nvSpPr>
          <p:cNvPr id="49" name="円/楕円​​ 21"/>
          <p:cNvSpPr/>
          <p:nvPr/>
        </p:nvSpPr>
        <p:spPr>
          <a:xfrm>
            <a:off x="5170488" y="5986463"/>
            <a:ext cx="427037" cy="287337"/>
          </a:xfrm>
          <a:prstGeom prst="ellips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p>
        </p:txBody>
      </p:sp>
      <p:sp>
        <p:nvSpPr>
          <p:cNvPr id="50" name="円/楕円​​ 22"/>
          <p:cNvSpPr>
            <a:spLocks noChangeArrowheads="1"/>
          </p:cNvSpPr>
          <p:nvPr/>
        </p:nvSpPr>
        <p:spPr bwMode="auto">
          <a:xfrm flipV="1">
            <a:off x="5235575" y="6069013"/>
            <a:ext cx="107950" cy="119062"/>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52" name="円/楕円​​ 23"/>
          <p:cNvSpPr>
            <a:spLocks noChangeArrowheads="1"/>
          </p:cNvSpPr>
          <p:nvPr/>
        </p:nvSpPr>
        <p:spPr bwMode="auto">
          <a:xfrm flipV="1">
            <a:off x="5414963" y="6069013"/>
            <a:ext cx="109537" cy="119062"/>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53" name="円/楕円​​ 21"/>
          <p:cNvSpPr/>
          <p:nvPr/>
        </p:nvSpPr>
        <p:spPr>
          <a:xfrm>
            <a:off x="6170613" y="5988050"/>
            <a:ext cx="427037" cy="287338"/>
          </a:xfrm>
          <a:prstGeom prst="ellips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p>
        </p:txBody>
      </p:sp>
      <p:sp>
        <p:nvSpPr>
          <p:cNvPr id="54" name="円/楕円​​ 22"/>
          <p:cNvSpPr>
            <a:spLocks noChangeArrowheads="1"/>
          </p:cNvSpPr>
          <p:nvPr/>
        </p:nvSpPr>
        <p:spPr bwMode="auto">
          <a:xfrm flipV="1">
            <a:off x="6235700" y="6070600"/>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55" name="円/楕円​​ 23"/>
          <p:cNvSpPr>
            <a:spLocks noChangeArrowheads="1"/>
          </p:cNvSpPr>
          <p:nvPr/>
        </p:nvSpPr>
        <p:spPr bwMode="auto">
          <a:xfrm flipV="1">
            <a:off x="6415088" y="6070600"/>
            <a:ext cx="109537"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56" name="円/楕円​​ 21"/>
          <p:cNvSpPr/>
          <p:nvPr/>
        </p:nvSpPr>
        <p:spPr>
          <a:xfrm>
            <a:off x="7027863" y="6089650"/>
            <a:ext cx="427037" cy="287338"/>
          </a:xfrm>
          <a:prstGeom prst="ellips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p>
        </p:txBody>
      </p:sp>
      <p:sp>
        <p:nvSpPr>
          <p:cNvPr id="57" name="円/楕円​​ 22"/>
          <p:cNvSpPr>
            <a:spLocks noChangeArrowheads="1"/>
          </p:cNvSpPr>
          <p:nvPr/>
        </p:nvSpPr>
        <p:spPr bwMode="auto">
          <a:xfrm flipV="1">
            <a:off x="7092950" y="6191250"/>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58" name="円/楕円​​ 23"/>
          <p:cNvSpPr>
            <a:spLocks noChangeArrowheads="1"/>
          </p:cNvSpPr>
          <p:nvPr/>
        </p:nvSpPr>
        <p:spPr bwMode="auto">
          <a:xfrm flipV="1">
            <a:off x="7272338" y="6191250"/>
            <a:ext cx="109537"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59" name="円/楕円​​ 21"/>
          <p:cNvSpPr/>
          <p:nvPr/>
        </p:nvSpPr>
        <p:spPr>
          <a:xfrm>
            <a:off x="7527925" y="6083300"/>
            <a:ext cx="427038" cy="287338"/>
          </a:xfrm>
          <a:prstGeom prst="ellipse">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a:p>
        </p:txBody>
      </p:sp>
      <p:sp>
        <p:nvSpPr>
          <p:cNvPr id="60" name="円/楕円​​ 22"/>
          <p:cNvSpPr>
            <a:spLocks noChangeArrowheads="1"/>
          </p:cNvSpPr>
          <p:nvPr/>
        </p:nvSpPr>
        <p:spPr bwMode="auto">
          <a:xfrm flipV="1">
            <a:off x="7593013" y="6191250"/>
            <a:ext cx="107950"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61" name="円/楕円​​ 23"/>
          <p:cNvSpPr>
            <a:spLocks noChangeArrowheads="1"/>
          </p:cNvSpPr>
          <p:nvPr/>
        </p:nvSpPr>
        <p:spPr bwMode="auto">
          <a:xfrm flipV="1">
            <a:off x="7772400" y="6191250"/>
            <a:ext cx="109538" cy="120650"/>
          </a:xfrm>
          <a:prstGeom prst="ellipse">
            <a:avLst/>
          </a:prstGeom>
          <a:solidFill>
            <a:srgbClr val="FF0000"/>
          </a:solidFill>
          <a:ln>
            <a:noFill/>
          </a:ln>
          <a:extLst>
            <a:ext uri="{91240B29-F687-4F45-9708-019B960494DF}">
              <a14:hiddenLine xmlns:a14="http://schemas.microsoft.com/office/drawing/2010/main" w="25400" algn="ctr">
                <a:solidFill>
                  <a:srgbClr val="000000"/>
                </a:solidFill>
                <a:round/>
                <a:headEnd/>
                <a:tailEnd/>
              </a14:hiddenLine>
            </a:ext>
          </a:extLst>
        </p:spPr>
        <p:txBody>
          <a:bodyPr rot="10800000" anchor="ctr"/>
          <a:lstStyle/>
          <a:p>
            <a:pPr algn="ctr" fontAlgn="auto">
              <a:spcBef>
                <a:spcPts val="0"/>
              </a:spcBef>
              <a:spcAft>
                <a:spcPts val="0"/>
              </a:spcAft>
              <a:defRPr/>
            </a:pPr>
            <a:endParaRPr lang="ja-JP" altLang="en-US" sz="1800">
              <a:solidFill>
                <a:schemeClr val="lt1"/>
              </a:solidFill>
              <a:latin typeface="+mn-lt"/>
              <a:ea typeface="+mn-ea"/>
            </a:endParaRPr>
          </a:p>
        </p:txBody>
      </p:sp>
      <p:sp>
        <p:nvSpPr>
          <p:cNvPr id="2" name="スライド番号プレースホルダー 1"/>
          <p:cNvSpPr>
            <a:spLocks noGrp="1"/>
          </p:cNvSpPr>
          <p:nvPr>
            <p:ph type="sldNum" sz="quarter" idx="11"/>
          </p:nvPr>
        </p:nvSpPr>
        <p:spPr/>
        <p:txBody>
          <a:bodyPr/>
          <a:lstStyle/>
          <a:p>
            <a:pPr>
              <a:defRPr/>
            </a:pPr>
            <a:fld id="{0F9E9DC1-2056-4C3F-8988-21F6A85589EE}" type="slidenum">
              <a:rPr lang="en-US" altLang="ja-JP" smtClean="0"/>
              <a:pPr>
                <a:defRPr/>
              </a:pPr>
              <a:t>1</a:t>
            </a:fld>
            <a:endParaRPr lang="en-US" altLang="ja-JP"/>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番号プレースホルダー 4"/>
          <p:cNvSpPr>
            <a:spLocks noGrp="1"/>
          </p:cNvSpPr>
          <p:nvPr>
            <p:ph type="sldNum" sz="quarter" idx="11"/>
          </p:nvPr>
        </p:nvSpPr>
        <p:spPr>
          <a:noFill/>
        </p:spPr>
        <p:txBody>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3BDE360E-170A-43E4-9531-A063B46757BD}" type="slidenum">
              <a:rPr kumimoji="0" lang="en-US" altLang="ja-JP" sz="1200">
                <a:latin typeface="Arial Black" pitchFamily="34" charset="0"/>
              </a:rPr>
              <a:pPr eaLnBrk="1" hangingPunct="1"/>
              <a:t>10</a:t>
            </a:fld>
            <a:endParaRPr kumimoji="0" lang="en-US" altLang="ja-JP" sz="1200">
              <a:latin typeface="Arial Black" pitchFamily="34" charset="0"/>
            </a:endParaRPr>
          </a:p>
        </p:txBody>
      </p:sp>
      <p:sp>
        <p:nvSpPr>
          <p:cNvPr id="26627" name="Rectangle 2"/>
          <p:cNvSpPr>
            <a:spLocks noGrp="1" noChangeArrowheads="1"/>
          </p:cNvSpPr>
          <p:nvPr>
            <p:ph type="body" idx="1"/>
          </p:nvPr>
        </p:nvSpPr>
        <p:spPr>
          <a:xfrm>
            <a:off x="228600" y="1143000"/>
            <a:ext cx="8153400" cy="2743200"/>
          </a:xfrm>
        </p:spPr>
        <p:txBody>
          <a:bodyPr/>
          <a:lstStyle/>
          <a:p>
            <a:pPr eaLnBrk="1" hangingPunct="1">
              <a:lnSpc>
                <a:spcPct val="90000"/>
              </a:lnSpc>
              <a:buFont typeface="Wingdings" pitchFamily="2" charset="2"/>
              <a:buNone/>
            </a:pPr>
            <a:r>
              <a:rPr lang="ja-JP" altLang="en-US" sz="2400" smtClean="0"/>
              <a:t>反応性の気体イオン，ラジカルによってエッチングする方法</a:t>
            </a:r>
          </a:p>
          <a:p>
            <a:pPr eaLnBrk="1" hangingPunct="1">
              <a:lnSpc>
                <a:spcPct val="90000"/>
              </a:lnSpc>
            </a:pPr>
            <a:r>
              <a:rPr lang="ja-JP" altLang="en-US" sz="2400" smtClean="0"/>
              <a:t>エッチングガスを電磁波でプラズマ化</a:t>
            </a:r>
          </a:p>
          <a:p>
            <a:pPr eaLnBrk="1" hangingPunct="1">
              <a:lnSpc>
                <a:spcPct val="90000"/>
              </a:lnSpc>
            </a:pPr>
            <a:r>
              <a:rPr lang="ja-JP" altLang="en-US" sz="2400" smtClean="0"/>
              <a:t>同時に基板を置く陰極に高周波電圧を印加</a:t>
            </a:r>
          </a:p>
          <a:p>
            <a:pPr lvl="1" eaLnBrk="1" hangingPunct="1">
              <a:lnSpc>
                <a:spcPct val="90000"/>
              </a:lnSpc>
              <a:buSzTx/>
              <a:buFont typeface="Wingdings" pitchFamily="2" charset="2"/>
              <a:buChar char="è"/>
            </a:pPr>
            <a:r>
              <a:rPr lang="ja-JP" altLang="en-US" sz="2200" smtClean="0"/>
              <a:t>プラズマ中のイオンやラジカルが試料めがけて加速され衝突</a:t>
            </a:r>
          </a:p>
          <a:p>
            <a:pPr eaLnBrk="1" hangingPunct="1">
              <a:lnSpc>
                <a:spcPct val="90000"/>
              </a:lnSpc>
            </a:pPr>
            <a:r>
              <a:rPr lang="ja-JP" altLang="en-US" sz="2400" smtClean="0"/>
              <a:t>加えて，独立したバイアスによってイオンを基板に導くことが可能</a:t>
            </a:r>
          </a:p>
          <a:p>
            <a:pPr eaLnBrk="1" hangingPunct="1">
              <a:lnSpc>
                <a:spcPct val="90000"/>
              </a:lnSpc>
            </a:pPr>
            <a:r>
              <a:rPr lang="ja-JP" altLang="en-US" sz="2400" smtClean="0"/>
              <a:t>イオンが垂直に入射，ラジカルが削られた壁面に付着</a:t>
            </a:r>
          </a:p>
          <a:p>
            <a:pPr lvl="1" eaLnBrk="1" hangingPunct="1">
              <a:lnSpc>
                <a:spcPct val="90000"/>
              </a:lnSpc>
              <a:buSzTx/>
              <a:buFont typeface="Wingdings" pitchFamily="2" charset="2"/>
              <a:buChar char="è"/>
            </a:pPr>
            <a:r>
              <a:rPr lang="ja-JP" altLang="en-US" sz="2200" smtClean="0"/>
              <a:t>横方向へのエッチングは抑制され，垂直に削れる</a:t>
            </a:r>
          </a:p>
        </p:txBody>
      </p:sp>
      <p:sp>
        <p:nvSpPr>
          <p:cNvPr id="26628" name="Rectangle 3"/>
          <p:cNvSpPr>
            <a:spLocks noGrp="1" noChangeArrowheads="1"/>
          </p:cNvSpPr>
          <p:nvPr>
            <p:ph type="title"/>
          </p:nvPr>
        </p:nvSpPr>
        <p:spPr>
          <a:xfrm>
            <a:off x="457200" y="457200"/>
            <a:ext cx="8229600" cy="823913"/>
          </a:xfrm>
          <a:noFill/>
        </p:spPr>
        <p:txBody>
          <a:bodyPr/>
          <a:lstStyle/>
          <a:p>
            <a:pPr eaLnBrk="1" hangingPunct="1"/>
            <a:r>
              <a:rPr lang="ja-JP" altLang="en-US" sz="3200" dirty="0" smtClean="0"/>
              <a:t>ドライエッチング</a:t>
            </a:r>
            <a:r>
              <a:rPr lang="en-US" altLang="ja-JP" sz="3200" dirty="0" smtClean="0"/>
              <a:t>(ICP-RIE)</a:t>
            </a:r>
          </a:p>
        </p:txBody>
      </p:sp>
      <p:pic>
        <p:nvPicPr>
          <p:cNvPr id="2662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886200"/>
            <a:ext cx="6858000" cy="265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914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234588"/>
            <a:ext cx="6480720" cy="451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タイトル 5"/>
          <p:cNvSpPr>
            <a:spLocks noGrp="1"/>
          </p:cNvSpPr>
          <p:nvPr>
            <p:ph type="title" idx="4294967295"/>
          </p:nvPr>
        </p:nvSpPr>
        <p:spPr>
          <a:xfrm>
            <a:off x="323850" y="333375"/>
            <a:ext cx="8351838" cy="576263"/>
          </a:xfrm>
        </p:spPr>
        <p:txBody>
          <a:bodyPr/>
          <a:lstStyle/>
          <a:p>
            <a:pPr eaLnBrk="1" hangingPunct="1"/>
            <a:r>
              <a:rPr lang="en-US" altLang="ja-JP" sz="3200" smtClean="0"/>
              <a:t>KEK</a:t>
            </a:r>
            <a:r>
              <a:rPr lang="ja-JP" altLang="en-US" sz="3200" smtClean="0"/>
              <a:t>の超伝導検出器開発システム</a:t>
            </a:r>
          </a:p>
        </p:txBody>
      </p:sp>
      <p:pic>
        <p:nvPicPr>
          <p:cNvPr id="27654" name="Picture 5" descr="CIMG9723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694" y="3591018"/>
            <a:ext cx="2952328" cy="2214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 Box 6"/>
          <p:cNvSpPr txBox="1">
            <a:spLocks noChangeArrowheads="1"/>
          </p:cNvSpPr>
          <p:nvPr/>
        </p:nvSpPr>
        <p:spPr bwMode="auto">
          <a:xfrm>
            <a:off x="149727" y="3601108"/>
            <a:ext cx="1665287" cy="36671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algn="ctr" eaLnBrk="1" hangingPunct="1"/>
            <a:r>
              <a:rPr lang="ja-JP" altLang="en-US" sz="1800" dirty="0"/>
              <a:t>イエロールーム</a:t>
            </a:r>
          </a:p>
        </p:txBody>
      </p:sp>
      <p:sp>
        <p:nvSpPr>
          <p:cNvPr id="27656" name="Text Box 7"/>
          <p:cNvSpPr txBox="1">
            <a:spLocks noChangeArrowheads="1"/>
          </p:cNvSpPr>
          <p:nvPr/>
        </p:nvSpPr>
        <p:spPr bwMode="auto">
          <a:xfrm>
            <a:off x="982371" y="5425524"/>
            <a:ext cx="1196975" cy="36671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algn="ctr" eaLnBrk="1" hangingPunct="1"/>
            <a:r>
              <a:rPr lang="ja-JP" altLang="en-US" sz="1800" dirty="0"/>
              <a:t>アライナー</a:t>
            </a:r>
          </a:p>
        </p:txBody>
      </p:sp>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867" r="42544" b="35411"/>
          <a:stretch/>
        </p:blipFill>
        <p:spPr bwMode="auto">
          <a:xfrm>
            <a:off x="5940152" y="1168363"/>
            <a:ext cx="3093156" cy="278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6"/>
          <p:cNvSpPr txBox="1">
            <a:spLocks noChangeArrowheads="1"/>
          </p:cNvSpPr>
          <p:nvPr/>
        </p:nvSpPr>
        <p:spPr bwMode="auto">
          <a:xfrm>
            <a:off x="7553413" y="3967820"/>
            <a:ext cx="1031052" cy="369332"/>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algn="ctr" eaLnBrk="1" hangingPunct="1"/>
            <a:r>
              <a:rPr lang="en-US" altLang="ja-JP" sz="1800" dirty="0" smtClean="0"/>
              <a:t>ICP-RIE</a:t>
            </a:r>
            <a:endParaRPr lang="ja-JP" altLang="en-US" sz="1800" dirty="0"/>
          </a:p>
        </p:txBody>
      </p:sp>
    </p:spTree>
    <p:extLst>
      <p:ext uri="{BB962C8B-B14F-4D97-AF65-F5344CB8AC3E}">
        <p14:creationId xmlns:p14="http://schemas.microsoft.com/office/powerpoint/2010/main" val="2848397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3"/>
          <p:cNvSpPr>
            <a:spLocks noGrp="1" noChangeArrowheads="1"/>
          </p:cNvSpPr>
          <p:nvPr>
            <p:ph type="title"/>
          </p:nvPr>
        </p:nvSpPr>
        <p:spPr>
          <a:xfrm>
            <a:off x="457200" y="457200"/>
            <a:ext cx="8229600" cy="667544"/>
          </a:xfrm>
        </p:spPr>
        <p:txBody>
          <a:bodyPr/>
          <a:lstStyle/>
          <a:p>
            <a:pPr eaLnBrk="1" hangingPunct="1"/>
            <a:r>
              <a:rPr lang="en-US" altLang="ja-JP" sz="3600" dirty="0" smtClean="0"/>
              <a:t>STJ</a:t>
            </a:r>
            <a:r>
              <a:rPr lang="ja-JP" altLang="en-US" sz="3600" dirty="0"/>
              <a:t>動作原理</a:t>
            </a:r>
            <a:endParaRPr lang="ja-JP" altLang="en-US" sz="3600" dirty="0" smtClean="0"/>
          </a:p>
        </p:txBody>
      </p:sp>
      <mc:AlternateContent xmlns:mc="http://schemas.openxmlformats.org/markup-compatibility/2006">
        <mc:Choice xmlns:a14="http://schemas.microsoft.com/office/drawing/2010/main" Requires="a14">
          <p:sp>
            <p:nvSpPr>
              <p:cNvPr id="23557" name="Rectangle 4"/>
              <p:cNvSpPr>
                <a:spLocks noGrp="1" noChangeArrowheads="1"/>
              </p:cNvSpPr>
              <p:nvPr>
                <p:ph type="body" idx="1"/>
              </p:nvPr>
            </p:nvSpPr>
            <p:spPr>
              <a:xfrm>
                <a:off x="179512" y="1124744"/>
                <a:ext cx="8712968" cy="2664296"/>
              </a:xfrm>
            </p:spPr>
            <p:txBody>
              <a:bodyPr/>
              <a:lstStyle/>
              <a:p>
                <a:pPr eaLnBrk="1" hangingPunct="1">
                  <a:lnSpc>
                    <a:spcPct val="90000"/>
                  </a:lnSpc>
                </a:pPr>
                <a:r>
                  <a:rPr lang="ja-JP" altLang="en-US" sz="2000" b="1" dirty="0" smtClean="0"/>
                  <a:t>転移温度（</a:t>
                </a:r>
                <a:r>
                  <a:rPr lang="en-US" altLang="ja-JP" sz="2000" b="1" dirty="0" smtClean="0"/>
                  <a:t>T</a:t>
                </a:r>
                <a:r>
                  <a:rPr lang="ja-JP" altLang="en-US" sz="2000" b="1" dirty="0" err="1" smtClean="0"/>
                  <a:t>ｃ</a:t>
                </a:r>
                <a:r>
                  <a:rPr lang="en-US" altLang="ja-JP" sz="2000" b="1" dirty="0" smtClean="0"/>
                  <a:t>)</a:t>
                </a:r>
                <a:r>
                  <a:rPr lang="ja-JP" altLang="en-US" sz="2000" b="1" dirty="0" smtClean="0"/>
                  <a:t>以下 で動作</a:t>
                </a:r>
                <a:r>
                  <a:rPr lang="en-US" altLang="ja-JP" sz="2000" b="1" dirty="0" smtClean="0"/>
                  <a:t>(</a:t>
                </a:r>
                <a:r>
                  <a:rPr lang="en-US" altLang="ja-JP" sz="2000" b="1" dirty="0" err="1" smtClean="0"/>
                  <a:t>Tc</a:t>
                </a:r>
                <a:r>
                  <a:rPr lang="ja-JP" altLang="en-US" sz="2000" b="1" dirty="0" smtClean="0"/>
                  <a:t>の１</a:t>
                </a:r>
                <a:r>
                  <a:rPr lang="en-US" altLang="ja-JP" sz="2000" b="1" dirty="0" smtClean="0"/>
                  <a:t>/10 </a:t>
                </a:r>
                <a:r>
                  <a:rPr lang="ja-JP" altLang="en-US" sz="2000" b="1" dirty="0" smtClean="0"/>
                  <a:t>くらい</a:t>
                </a:r>
                <a:r>
                  <a:rPr lang="en-US" altLang="ja-JP" sz="2000" b="1" dirty="0" smtClean="0"/>
                  <a:t>)</a:t>
                </a:r>
              </a:p>
              <a:p>
                <a:pPr eaLnBrk="1" hangingPunct="1">
                  <a:lnSpc>
                    <a:spcPct val="90000"/>
                  </a:lnSpc>
                </a:pPr>
                <a:r>
                  <a:rPr lang="ja-JP" altLang="en-US" sz="2000" b="1" dirty="0" smtClean="0"/>
                  <a:t>超伝導</a:t>
                </a:r>
                <a:r>
                  <a:rPr lang="ja-JP" altLang="en-US" sz="2000" b="1" dirty="0" smtClean="0"/>
                  <a:t>のエネルギーギャップ</a:t>
                </a:r>
                <a:endParaRPr lang="en-US" altLang="ja-JP" sz="2000" b="1" dirty="0" smtClean="0"/>
              </a:p>
              <a:p>
                <a:pPr lvl="1" eaLnBrk="1" hangingPunct="1">
                  <a:lnSpc>
                    <a:spcPct val="90000"/>
                  </a:lnSpc>
                </a:pPr>
                <a:r>
                  <a:rPr lang="ja-JP" altLang="en-US" sz="1800" b="1" dirty="0" smtClean="0"/>
                  <a:t>超伝導状態では，基底状態と励起状態の</a:t>
                </a:r>
                <a:r>
                  <a:rPr lang="ja-JP" altLang="en-US" sz="1800" b="1" dirty="0"/>
                  <a:t>エネルギー</a:t>
                </a:r>
                <a:r>
                  <a:rPr lang="ja-JP" altLang="en-US" sz="1800" b="1" dirty="0" smtClean="0"/>
                  <a:t>準位にギャップ </a:t>
                </a:r>
                <a14:m>
                  <m:oMath xmlns:m="http://schemas.openxmlformats.org/officeDocument/2006/math">
                    <m:r>
                      <a:rPr lang="en-US" altLang="ja-JP" sz="1800" b="1" i="0" smtClean="0">
                        <a:latin typeface="Cambria Math"/>
                      </a:rPr>
                      <m:t>𝟐</m:t>
                    </m:r>
                    <m:r>
                      <a:rPr lang="en-US" altLang="ja-JP" sz="1800" b="1" i="0" smtClean="0">
                        <a:latin typeface="Cambria Math"/>
                      </a:rPr>
                      <m:t>𝚫</m:t>
                    </m:r>
                  </m:oMath>
                </a14:m>
                <a:endParaRPr lang="en-US" altLang="ja-JP" sz="1800" b="1" dirty="0" smtClean="0"/>
              </a:p>
              <a:p>
                <a:pPr lvl="1" eaLnBrk="1" hangingPunct="1">
                  <a:lnSpc>
                    <a:spcPct val="90000"/>
                  </a:lnSpc>
                </a:pPr>
                <a14:m>
                  <m:oMath xmlns:m="http://schemas.openxmlformats.org/officeDocument/2006/math">
                    <m:r>
                      <a:rPr lang="en-US" altLang="ja-JP" sz="1800" b="1" i="0" smtClean="0">
                        <a:latin typeface="Cambria Math"/>
                      </a:rPr>
                      <m:t>𝚫</m:t>
                    </m:r>
                  </m:oMath>
                </a14:m>
                <a:r>
                  <a:rPr lang="ja-JP" altLang="en-US" sz="1800" b="1" dirty="0" smtClean="0"/>
                  <a:t>は，</a:t>
                </a:r>
                <a14:m>
                  <m:oMath xmlns:m="http://schemas.openxmlformats.org/officeDocument/2006/math">
                    <m:r>
                      <m:rPr>
                        <m:sty m:val="p"/>
                      </m:rPr>
                      <a:rPr lang="en-US" altLang="ja-JP" sz="1800" b="1" dirty="0">
                        <a:latin typeface="Cambria Math"/>
                      </a:rPr>
                      <m:t>μ</m:t>
                    </m:r>
                    <m:r>
                      <a:rPr lang="en-US" altLang="ja-JP" sz="1800" b="1" i="0" dirty="0" smtClean="0">
                        <a:latin typeface="Cambria Math"/>
                      </a:rPr>
                      <m:t>𝐞𝐕</m:t>
                    </m:r>
                    <m:r>
                      <a:rPr lang="en-US" altLang="ja-JP" sz="1800" b="1" i="0" dirty="0" smtClean="0">
                        <a:latin typeface="Cambria Math"/>
                      </a:rPr>
                      <m:t>~</m:t>
                    </m:r>
                    <m:r>
                      <a:rPr lang="en-US" altLang="ja-JP" sz="1800" b="1" i="0" dirty="0" smtClean="0">
                        <a:latin typeface="Cambria Math"/>
                      </a:rPr>
                      <m:t>𝐦𝐞𝐕</m:t>
                    </m:r>
                  </m:oMath>
                </a14:m>
                <a:r>
                  <a:rPr lang="ja-JP" altLang="en-US" sz="1800" b="1" dirty="0" smtClean="0"/>
                  <a:t>のオーダー</a:t>
                </a:r>
                <a:endParaRPr lang="en-US" altLang="ja-JP" sz="1800" b="1" dirty="0" smtClean="0"/>
              </a:p>
              <a:p>
                <a:pPr eaLnBrk="1" hangingPunct="1">
                  <a:lnSpc>
                    <a:spcPct val="90000"/>
                  </a:lnSpc>
                </a:pPr>
                <a:r>
                  <a:rPr lang="ja-JP" altLang="en-US" sz="2000" b="1" dirty="0" smtClean="0"/>
                  <a:t>上部電極（超伝導）と下部電極（超伝導）間にバイアス電圧</a:t>
                </a:r>
                <a:endParaRPr lang="en-US" altLang="ja-JP" sz="2000" b="1" dirty="0" smtClean="0"/>
              </a:p>
              <a:p>
                <a:pPr eaLnBrk="1" hangingPunct="1">
                  <a:lnSpc>
                    <a:spcPct val="90000"/>
                  </a:lnSpc>
                </a:pPr>
                <a:r>
                  <a:rPr lang="ja-JP" altLang="en-US" sz="2000" b="1" dirty="0" smtClean="0"/>
                  <a:t>絶縁層に平行に磁場</a:t>
                </a:r>
                <a:endParaRPr lang="en-US" altLang="ja-JP" sz="2000" b="1" dirty="0" smtClean="0"/>
              </a:p>
              <a:p>
                <a:pPr lvl="1" eaLnBrk="1" hangingPunct="1">
                  <a:lnSpc>
                    <a:spcPct val="90000"/>
                  </a:lnSpc>
                </a:pPr>
                <a:r>
                  <a:rPr lang="ja-JP" altLang="en-US" sz="1800" b="1" dirty="0" smtClean="0"/>
                  <a:t>クーパー対のトンネル効果を阻止するため</a:t>
                </a:r>
                <a:endParaRPr lang="en-US" altLang="ja-JP" sz="1800" b="1" dirty="0" smtClean="0"/>
              </a:p>
              <a:p>
                <a:pPr eaLnBrk="1" hangingPunct="1">
                  <a:lnSpc>
                    <a:spcPct val="90000"/>
                  </a:lnSpc>
                </a:pPr>
                <a:r>
                  <a:rPr lang="ja-JP" altLang="en-US" sz="2000" b="1" dirty="0" smtClean="0"/>
                  <a:t>上部もしくは下部電極に入射した放射線のエネルギーがクーパー対を解離</a:t>
                </a:r>
                <a:endParaRPr lang="en-US" altLang="ja-JP" sz="2000" b="1" dirty="0" smtClean="0"/>
              </a:p>
              <a:p>
                <a:pPr lvl="1" eaLnBrk="1" hangingPunct="1">
                  <a:lnSpc>
                    <a:spcPct val="90000"/>
                  </a:lnSpc>
                </a:pPr>
                <a:r>
                  <a:rPr lang="ja-JP" altLang="en-US" sz="1800" b="1" dirty="0" smtClean="0"/>
                  <a:t>励起された準粒子がトンネル効果によって移動し電荷として観測される．</a:t>
                </a:r>
                <a:endParaRPr lang="en-US" altLang="ja-JP" sz="1800" b="1" dirty="0" smtClean="0"/>
              </a:p>
              <a:p>
                <a:pPr eaLnBrk="1" hangingPunct="1">
                  <a:lnSpc>
                    <a:spcPct val="90000"/>
                  </a:lnSpc>
                </a:pPr>
                <a:endParaRPr lang="ja-JP" altLang="en-US" sz="2400" b="1" dirty="0" smtClean="0"/>
              </a:p>
            </p:txBody>
          </p:sp>
        </mc:Choice>
        <mc:Fallback>
          <p:sp>
            <p:nvSpPr>
              <p:cNvPr id="23557" name="Rectangle 4"/>
              <p:cNvSpPr>
                <a:spLocks noGrp="1" noRot="1" noChangeAspect="1" noMove="1" noResize="1" noEditPoints="1" noAdjustHandles="1" noChangeArrowheads="1" noChangeShapeType="1" noTextEdit="1"/>
              </p:cNvSpPr>
              <p:nvPr>
                <p:ph type="body" idx="1"/>
              </p:nvPr>
            </p:nvSpPr>
            <p:spPr>
              <a:xfrm>
                <a:off x="179512" y="1124744"/>
                <a:ext cx="8712968" cy="2664296"/>
              </a:xfrm>
              <a:blipFill rotWithShape="1">
                <a:blip r:embed="rId2"/>
                <a:stretch>
                  <a:fillRect l="-140" t="-2746" b="-12586"/>
                </a:stretch>
              </a:blipFill>
            </p:spPr>
            <p:txBody>
              <a:bodyPr/>
              <a:lstStyle/>
              <a:p>
                <a:r>
                  <a:rPr lang="ja-JP" altLang="en-US">
                    <a:noFill/>
                  </a:rPr>
                  <a:t> </a:t>
                </a:r>
              </a:p>
            </p:txBody>
          </p:sp>
        </mc:Fallback>
      </mc:AlternateContent>
      <p:cxnSp>
        <p:nvCxnSpPr>
          <p:cNvPr id="9" name="直線コネクタ 8"/>
          <p:cNvCxnSpPr/>
          <p:nvPr/>
        </p:nvCxnSpPr>
        <p:spPr bwMode="auto">
          <a:xfrm>
            <a:off x="1806547" y="490672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直線コネクタ 17"/>
          <p:cNvCxnSpPr/>
          <p:nvPr/>
        </p:nvCxnSpPr>
        <p:spPr bwMode="auto">
          <a:xfrm>
            <a:off x="1806547" y="548278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正方形/長方形 9"/>
          <p:cNvSpPr/>
          <p:nvPr/>
        </p:nvSpPr>
        <p:spPr bwMode="auto">
          <a:xfrm>
            <a:off x="2742651" y="4330660"/>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25" name="円/楕円 24"/>
          <p:cNvSpPr/>
          <p:nvPr/>
        </p:nvSpPr>
        <p:spPr bwMode="auto">
          <a:xfrm>
            <a:off x="2353696" y="4632545"/>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nvGrpSpPr>
          <p:cNvPr id="21" name="グループ化 20"/>
          <p:cNvGrpSpPr/>
          <p:nvPr/>
        </p:nvGrpSpPr>
        <p:grpSpPr>
          <a:xfrm>
            <a:off x="2050191" y="5338772"/>
            <a:ext cx="448816" cy="288032"/>
            <a:chOff x="2483768" y="4725144"/>
            <a:chExt cx="448816" cy="288032"/>
          </a:xfrm>
        </p:grpSpPr>
        <p:sp>
          <p:nvSpPr>
            <p:cNvPr id="19" name="円/楕円 1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24" name="円/楕円 23"/>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20" name="円/楕円 19"/>
            <p:cNvSpPr/>
            <p:nvPr/>
          </p:nvSpPr>
          <p:spPr bwMode="auto">
            <a:xfrm>
              <a:off x="2483768" y="4725144"/>
              <a:ext cx="448816" cy="288032"/>
            </a:xfrm>
            <a:prstGeom prst="ellips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sp>
        <p:nvSpPr>
          <p:cNvPr id="28" name="円/楕円 27"/>
          <p:cNvSpPr/>
          <p:nvPr/>
        </p:nvSpPr>
        <p:spPr bwMode="auto">
          <a:xfrm>
            <a:off x="2101093" y="4651686"/>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23" name="直線矢印コネクタ 22"/>
          <p:cNvCxnSpPr>
            <a:stCxn id="24" idx="0"/>
            <a:endCxn id="25" idx="4"/>
          </p:cNvCxnSpPr>
          <p:nvPr/>
        </p:nvCxnSpPr>
        <p:spPr bwMode="auto">
          <a:xfrm flipV="1">
            <a:off x="2346607" y="4776561"/>
            <a:ext cx="79097" cy="634219"/>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矢印コネクタ 31"/>
          <p:cNvCxnSpPr>
            <a:stCxn id="19" idx="0"/>
            <a:endCxn id="28" idx="4"/>
          </p:cNvCxnSpPr>
          <p:nvPr/>
        </p:nvCxnSpPr>
        <p:spPr bwMode="auto">
          <a:xfrm flipH="1" flipV="1">
            <a:off x="2173101" y="4795702"/>
            <a:ext cx="21106" cy="615078"/>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稲妻 26"/>
          <p:cNvSpPr/>
          <p:nvPr/>
        </p:nvSpPr>
        <p:spPr bwMode="auto">
          <a:xfrm>
            <a:off x="1338372" y="4496380"/>
            <a:ext cx="914400" cy="914400"/>
          </a:xfrm>
          <a:prstGeom prst="lightningBol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35" name="直線コネクタ 34"/>
          <p:cNvCxnSpPr/>
          <p:nvPr/>
        </p:nvCxnSpPr>
        <p:spPr bwMode="auto">
          <a:xfrm>
            <a:off x="2880590" y="526676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線コネクタ 35"/>
          <p:cNvCxnSpPr/>
          <p:nvPr/>
        </p:nvCxnSpPr>
        <p:spPr bwMode="auto">
          <a:xfrm>
            <a:off x="2886667" y="584282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8" name="グループ化 37"/>
          <p:cNvGrpSpPr/>
          <p:nvPr/>
        </p:nvGrpSpPr>
        <p:grpSpPr>
          <a:xfrm>
            <a:off x="3166438" y="5698812"/>
            <a:ext cx="448816" cy="288032"/>
            <a:chOff x="2483768" y="4725144"/>
            <a:chExt cx="448816" cy="288032"/>
          </a:xfrm>
        </p:grpSpPr>
        <p:sp>
          <p:nvSpPr>
            <p:cNvPr id="39" name="円/楕円 38"/>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40" name="円/楕円 39"/>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41" name="円/楕円 40"/>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sp>
        <p:nvSpPr>
          <p:cNvPr id="42" name="円/楕円 41"/>
          <p:cNvSpPr/>
          <p:nvPr/>
        </p:nvSpPr>
        <p:spPr bwMode="auto">
          <a:xfrm>
            <a:off x="3310454" y="5035827"/>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48" name="直線矢印コネクタ 47"/>
          <p:cNvCxnSpPr>
            <a:stCxn id="25" idx="6"/>
            <a:endCxn id="42" idx="1"/>
          </p:cNvCxnSpPr>
          <p:nvPr/>
        </p:nvCxnSpPr>
        <p:spPr bwMode="auto">
          <a:xfrm>
            <a:off x="2497712" y="4704553"/>
            <a:ext cx="833833" cy="352365"/>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直線コネクタ 50"/>
          <p:cNvCxnSpPr/>
          <p:nvPr/>
        </p:nvCxnSpPr>
        <p:spPr bwMode="auto">
          <a:xfrm>
            <a:off x="5212627" y="490672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線コネクタ 51"/>
          <p:cNvCxnSpPr/>
          <p:nvPr/>
        </p:nvCxnSpPr>
        <p:spPr bwMode="auto">
          <a:xfrm>
            <a:off x="5212627" y="548278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正方形/長方形 52"/>
          <p:cNvSpPr/>
          <p:nvPr/>
        </p:nvSpPr>
        <p:spPr bwMode="auto">
          <a:xfrm>
            <a:off x="6148731" y="4330660"/>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4" name="円/楕円 53"/>
          <p:cNvSpPr/>
          <p:nvPr/>
        </p:nvSpPr>
        <p:spPr bwMode="auto">
          <a:xfrm>
            <a:off x="7065476" y="5058430"/>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nvGrpSpPr>
          <p:cNvPr id="55" name="グループ化 54"/>
          <p:cNvGrpSpPr/>
          <p:nvPr/>
        </p:nvGrpSpPr>
        <p:grpSpPr>
          <a:xfrm>
            <a:off x="5456271" y="5338772"/>
            <a:ext cx="448816" cy="288032"/>
            <a:chOff x="2483768" y="4725144"/>
            <a:chExt cx="448816" cy="288032"/>
          </a:xfrm>
        </p:grpSpPr>
        <p:sp>
          <p:nvSpPr>
            <p:cNvPr id="56" name="円/楕円 55"/>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7" name="円/楕円 56"/>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58" name="円/楕円 57"/>
            <p:cNvSpPr/>
            <p:nvPr/>
          </p:nvSpPr>
          <p:spPr bwMode="auto">
            <a:xfrm>
              <a:off x="2483768" y="4725144"/>
              <a:ext cx="448816" cy="288032"/>
            </a:xfrm>
            <a:prstGeom prst="ellipse">
              <a:avLst/>
            </a:prstGeom>
            <a:noFill/>
            <a:ln w="9525"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sp>
        <p:nvSpPr>
          <p:cNvPr id="59" name="円/楕円 58"/>
          <p:cNvSpPr/>
          <p:nvPr/>
        </p:nvSpPr>
        <p:spPr bwMode="auto">
          <a:xfrm>
            <a:off x="6894247" y="5058430"/>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60" name="直線矢印コネクタ 59"/>
          <p:cNvCxnSpPr>
            <a:stCxn id="67" idx="0"/>
            <a:endCxn id="54" idx="4"/>
          </p:cNvCxnSpPr>
          <p:nvPr/>
        </p:nvCxnSpPr>
        <p:spPr bwMode="auto">
          <a:xfrm flipH="1" flipV="1">
            <a:off x="7137484" y="5202446"/>
            <a:ext cx="10975" cy="568374"/>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線矢印コネクタ 60"/>
          <p:cNvCxnSpPr>
            <a:endCxn id="59" idx="4"/>
          </p:cNvCxnSpPr>
          <p:nvPr/>
        </p:nvCxnSpPr>
        <p:spPr bwMode="auto">
          <a:xfrm flipH="1" flipV="1">
            <a:off x="6966255" y="5202446"/>
            <a:ext cx="38065" cy="568374"/>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稲妻 61"/>
          <p:cNvSpPr/>
          <p:nvPr/>
        </p:nvSpPr>
        <p:spPr bwMode="auto">
          <a:xfrm flipH="1">
            <a:off x="7300859" y="4784412"/>
            <a:ext cx="914400" cy="914400"/>
          </a:xfrm>
          <a:prstGeom prst="lightningBol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63" name="直線コネクタ 62"/>
          <p:cNvCxnSpPr/>
          <p:nvPr/>
        </p:nvCxnSpPr>
        <p:spPr bwMode="auto">
          <a:xfrm>
            <a:off x="6286670" y="5266764"/>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直線コネクタ 63"/>
          <p:cNvCxnSpPr/>
          <p:nvPr/>
        </p:nvCxnSpPr>
        <p:spPr bwMode="auto">
          <a:xfrm>
            <a:off x="6292747" y="5842828"/>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5" name="グループ化 64"/>
          <p:cNvGrpSpPr/>
          <p:nvPr/>
        </p:nvGrpSpPr>
        <p:grpSpPr>
          <a:xfrm>
            <a:off x="6852043" y="5698812"/>
            <a:ext cx="448816" cy="288032"/>
            <a:chOff x="2483768" y="4725144"/>
            <a:chExt cx="448816" cy="288032"/>
          </a:xfrm>
        </p:grpSpPr>
        <p:sp>
          <p:nvSpPr>
            <p:cNvPr id="66" name="円/楕円 65"/>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67" name="円/楕円 66"/>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68" name="円/楕円 67"/>
            <p:cNvSpPr/>
            <p:nvPr/>
          </p:nvSpPr>
          <p:spPr bwMode="auto">
            <a:xfrm>
              <a:off x="2483768" y="4725144"/>
              <a:ext cx="448816" cy="288032"/>
            </a:xfrm>
            <a:prstGeom prst="ellipse">
              <a:avLst/>
            </a:prstGeom>
            <a:noFill/>
            <a:ln w="952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sp>
        <p:nvSpPr>
          <p:cNvPr id="69" name="円/楕円 68"/>
          <p:cNvSpPr/>
          <p:nvPr/>
        </p:nvSpPr>
        <p:spPr bwMode="auto">
          <a:xfrm>
            <a:off x="5572667" y="4651686"/>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70" name="直線矢印コネクタ 69"/>
          <p:cNvCxnSpPr>
            <a:stCxn id="59" idx="3"/>
            <a:endCxn id="75" idx="7"/>
          </p:cNvCxnSpPr>
          <p:nvPr/>
        </p:nvCxnSpPr>
        <p:spPr bwMode="auto">
          <a:xfrm flipH="1">
            <a:off x="6695320" y="5181355"/>
            <a:ext cx="220018" cy="610556"/>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3" name="グループ化 72"/>
          <p:cNvGrpSpPr/>
          <p:nvPr/>
        </p:nvGrpSpPr>
        <p:grpSpPr>
          <a:xfrm>
            <a:off x="6347987" y="5698812"/>
            <a:ext cx="448816" cy="288032"/>
            <a:chOff x="2483768" y="4725144"/>
            <a:chExt cx="448816" cy="288032"/>
          </a:xfrm>
        </p:grpSpPr>
        <p:sp>
          <p:nvSpPr>
            <p:cNvPr id="74" name="円/楕円 73"/>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5" name="円/楕円 74"/>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76" name="円/楕円 75"/>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cxnSp>
        <p:nvCxnSpPr>
          <p:cNvPr id="77" name="直線矢印コネクタ 76"/>
          <p:cNvCxnSpPr>
            <a:stCxn id="56" idx="0"/>
            <a:endCxn id="69" idx="4"/>
          </p:cNvCxnSpPr>
          <p:nvPr/>
        </p:nvCxnSpPr>
        <p:spPr bwMode="auto">
          <a:xfrm flipV="1">
            <a:off x="5600287" y="4795702"/>
            <a:ext cx="44388" cy="615078"/>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線矢印コネクタ 77"/>
          <p:cNvCxnSpPr>
            <a:stCxn id="57" idx="6"/>
            <a:endCxn id="74" idx="2"/>
          </p:cNvCxnSpPr>
          <p:nvPr/>
        </p:nvCxnSpPr>
        <p:spPr bwMode="auto">
          <a:xfrm>
            <a:off x="5824695" y="5482788"/>
            <a:ext cx="595300" cy="360040"/>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線矢印コネクタ 4"/>
          <p:cNvCxnSpPr>
            <a:stCxn id="11" idx="0"/>
          </p:cNvCxnSpPr>
          <p:nvPr/>
        </p:nvCxnSpPr>
        <p:spPr bwMode="auto">
          <a:xfrm flipH="1" flipV="1">
            <a:off x="2814659" y="5986844"/>
            <a:ext cx="738416" cy="364867"/>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正方形/長方形 10"/>
          <p:cNvSpPr/>
          <p:nvPr/>
        </p:nvSpPr>
        <p:spPr>
          <a:xfrm>
            <a:off x="2996672" y="6351711"/>
            <a:ext cx="1112805" cy="461665"/>
          </a:xfrm>
          <a:prstGeom prst="rect">
            <a:avLst/>
          </a:prstGeom>
        </p:spPr>
        <p:txBody>
          <a:bodyPr wrap="none">
            <a:spAutoFit/>
          </a:bodyPr>
          <a:lstStyle/>
          <a:p>
            <a:r>
              <a:rPr lang="ja-JP" altLang="en-US" sz="2400" b="1" dirty="0" smtClean="0"/>
              <a:t>絶縁膜</a:t>
            </a:r>
            <a:endParaRPr lang="ja-JP" altLang="en-US" sz="2400" dirty="0"/>
          </a:p>
        </p:txBody>
      </p:sp>
      <p:sp>
        <p:nvSpPr>
          <p:cNvPr id="79" name="正方形/長方形 78"/>
          <p:cNvSpPr/>
          <p:nvPr/>
        </p:nvSpPr>
        <p:spPr>
          <a:xfrm>
            <a:off x="937386" y="6240262"/>
            <a:ext cx="1641796" cy="461665"/>
          </a:xfrm>
          <a:prstGeom prst="rect">
            <a:avLst/>
          </a:prstGeom>
        </p:spPr>
        <p:txBody>
          <a:bodyPr wrap="none">
            <a:spAutoFit/>
          </a:bodyPr>
          <a:lstStyle/>
          <a:p>
            <a:r>
              <a:rPr lang="ja-JP" altLang="en-US" sz="2400" dirty="0" smtClean="0"/>
              <a:t>クーパー対</a:t>
            </a:r>
            <a:endParaRPr lang="ja-JP" altLang="en-US" sz="2400" dirty="0"/>
          </a:p>
        </p:txBody>
      </p:sp>
      <p:cxnSp>
        <p:nvCxnSpPr>
          <p:cNvPr id="88" name="直線矢印コネクタ 87"/>
          <p:cNvCxnSpPr/>
          <p:nvPr/>
        </p:nvCxnSpPr>
        <p:spPr bwMode="auto">
          <a:xfrm flipV="1">
            <a:off x="1806547" y="5698812"/>
            <a:ext cx="315652" cy="598389"/>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9" name="正方形/長方形 88"/>
          <p:cNvSpPr/>
          <p:nvPr/>
        </p:nvSpPr>
        <p:spPr>
          <a:xfrm>
            <a:off x="380983" y="4099827"/>
            <a:ext cx="1540806" cy="369332"/>
          </a:xfrm>
          <a:prstGeom prst="rect">
            <a:avLst/>
          </a:prstGeom>
        </p:spPr>
        <p:txBody>
          <a:bodyPr wrap="none">
            <a:spAutoFit/>
          </a:bodyPr>
          <a:lstStyle/>
          <a:p>
            <a:r>
              <a:rPr lang="ja-JP" altLang="en-US" sz="1800" b="1" dirty="0"/>
              <a:t>放射</a:t>
            </a:r>
            <a:r>
              <a:rPr lang="ja-JP" altLang="en-US" sz="1800" b="1" dirty="0" smtClean="0"/>
              <a:t>線</a:t>
            </a:r>
            <a:r>
              <a:rPr lang="en-US" altLang="ja-JP" sz="1800" b="1" dirty="0" smtClean="0"/>
              <a:t>(</a:t>
            </a:r>
            <a:r>
              <a:rPr lang="ja-JP" altLang="en-US" sz="1800" b="1" dirty="0" smtClean="0"/>
              <a:t>光子）</a:t>
            </a:r>
            <a:endParaRPr lang="ja-JP" altLang="en-US" sz="1800" dirty="0"/>
          </a:p>
        </p:txBody>
      </p:sp>
      <mc:AlternateContent xmlns:mc="http://schemas.openxmlformats.org/markup-compatibility/2006">
        <mc:Choice xmlns:a14="http://schemas.microsoft.com/office/drawing/2010/main" Requires="a14">
          <p:sp>
            <p:nvSpPr>
              <p:cNvPr id="13" name="正方形/長方形 12"/>
              <p:cNvSpPr/>
              <p:nvPr/>
            </p:nvSpPr>
            <p:spPr>
              <a:xfrm>
                <a:off x="3787936" y="5293186"/>
                <a:ext cx="731290"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b="1" i="0" smtClean="0">
                          <a:latin typeface="Cambria Math"/>
                        </a:rPr>
                        <m:t>𝟐</m:t>
                      </m:r>
                      <m:r>
                        <a:rPr lang="en-US" altLang="ja-JP" b="1">
                          <a:latin typeface="Cambria Math"/>
                        </a:rPr>
                        <m:t>𝚫</m:t>
                      </m:r>
                    </m:oMath>
                  </m:oMathPara>
                </a14:m>
                <a:endParaRPr lang="ja-JP" altLang="en-US" dirty="0"/>
              </a:p>
            </p:txBody>
          </p:sp>
        </mc:Choice>
        <mc:Fallback>
          <p:sp>
            <p:nvSpPr>
              <p:cNvPr id="13" name="正方形/長方形 12"/>
              <p:cNvSpPr>
                <a:spLocks noRot="1" noChangeAspect="1" noMove="1" noResize="1" noEditPoints="1" noAdjustHandles="1" noChangeArrowheads="1" noChangeShapeType="1" noTextEdit="1"/>
              </p:cNvSpPr>
              <p:nvPr/>
            </p:nvSpPr>
            <p:spPr>
              <a:xfrm>
                <a:off x="3787936" y="5293186"/>
                <a:ext cx="731290" cy="523220"/>
              </a:xfrm>
              <a:prstGeom prst="rect">
                <a:avLst/>
              </a:prstGeom>
              <a:blipFill rotWithShape="1">
                <a:blip r:embed="rId3"/>
                <a:stretch>
                  <a:fillRect/>
                </a:stretch>
              </a:blipFill>
            </p:spPr>
            <p:txBody>
              <a:bodyPr/>
              <a:lstStyle/>
              <a:p>
                <a:r>
                  <a:rPr lang="ja-JP" altLang="en-US">
                    <a:noFill/>
                  </a:rPr>
                  <a:t> </a:t>
                </a:r>
              </a:p>
            </p:txBody>
          </p:sp>
        </mc:Fallback>
      </mc:AlternateContent>
      <p:sp>
        <p:nvSpPr>
          <p:cNvPr id="90" name="正方形/長方形 89"/>
          <p:cNvSpPr/>
          <p:nvPr/>
        </p:nvSpPr>
        <p:spPr>
          <a:xfrm>
            <a:off x="3354719" y="4099827"/>
            <a:ext cx="1697901" cy="461665"/>
          </a:xfrm>
          <a:prstGeom prst="rect">
            <a:avLst/>
          </a:prstGeom>
        </p:spPr>
        <p:txBody>
          <a:bodyPr wrap="none">
            <a:spAutoFit/>
          </a:bodyPr>
          <a:lstStyle/>
          <a:p>
            <a:r>
              <a:rPr lang="ja-JP" altLang="en-US" sz="2000" dirty="0" smtClean="0"/>
              <a:t>準粒子（電子</a:t>
            </a:r>
            <a:r>
              <a:rPr lang="en-US" altLang="ja-JP" sz="2400" dirty="0" smtClean="0"/>
              <a:t>)</a:t>
            </a:r>
            <a:endParaRPr lang="ja-JP" altLang="en-US" sz="2400" dirty="0"/>
          </a:p>
        </p:txBody>
      </p:sp>
      <p:cxnSp>
        <p:nvCxnSpPr>
          <p:cNvPr id="91" name="直線矢印コネクタ 90"/>
          <p:cNvCxnSpPr>
            <a:stCxn id="90" idx="2"/>
          </p:cNvCxnSpPr>
          <p:nvPr/>
        </p:nvCxnSpPr>
        <p:spPr bwMode="auto">
          <a:xfrm flipH="1">
            <a:off x="3454482" y="4561492"/>
            <a:ext cx="749188" cy="392088"/>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867059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1"/>
          <p:cNvSpPr txBox="1">
            <a:spLocks noChangeArrowheads="1"/>
          </p:cNvSpPr>
          <p:nvPr/>
        </p:nvSpPr>
        <p:spPr bwMode="auto">
          <a:xfrm>
            <a:off x="457200" y="2143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ctr" eaLnBrk="1" hangingPunct="1">
              <a:lnSpc>
                <a:spcPct val="98000"/>
              </a:lnSpc>
              <a:buClr>
                <a:srgbClr val="FFFFFF"/>
              </a:buClr>
              <a:buSzPct val="100000"/>
              <a:buFont typeface="Tahoma" pitchFamily="34" charset="0"/>
              <a:buNone/>
            </a:pPr>
            <a:r>
              <a:rPr kumimoji="0" lang="en-GB" altLang="ja-JP" sz="4000" dirty="0">
                <a:solidFill>
                  <a:srgbClr val="000000"/>
                </a:solidFill>
                <a:latin typeface="+mj-lt"/>
              </a:rPr>
              <a:t>STJ</a:t>
            </a:r>
            <a:r>
              <a:rPr kumimoji="0" lang="ja-JP" altLang="en-US" sz="4000" dirty="0">
                <a:solidFill>
                  <a:srgbClr val="000000"/>
                </a:solidFill>
                <a:latin typeface="+mj-lt"/>
              </a:rPr>
              <a:t>のエネルギー分解能</a:t>
            </a:r>
          </a:p>
        </p:txBody>
      </p:sp>
      <p:sp>
        <p:nvSpPr>
          <p:cNvPr id="21508" name="Line 31"/>
          <p:cNvSpPr>
            <a:spLocks noChangeShapeType="1"/>
          </p:cNvSpPr>
          <p:nvPr/>
        </p:nvSpPr>
        <p:spPr bwMode="auto">
          <a:xfrm>
            <a:off x="6072188" y="1158000"/>
            <a:ext cx="1587" cy="1408112"/>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1509" name="Text Box 44"/>
          <p:cNvSpPr txBox="1">
            <a:spLocks noChangeArrowheads="1"/>
          </p:cNvSpPr>
          <p:nvPr/>
        </p:nvSpPr>
        <p:spPr bwMode="auto">
          <a:xfrm>
            <a:off x="343484" y="2670168"/>
            <a:ext cx="8143875"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eaLnBrk="1" hangingPunct="1">
              <a:lnSpc>
                <a:spcPct val="102000"/>
              </a:lnSpc>
              <a:buClr>
                <a:srgbClr val="FFFFFF"/>
              </a:buClr>
              <a:buSzPct val="100000"/>
              <a:buFont typeface="Tahoma" pitchFamily="34" charset="0"/>
              <a:buNone/>
            </a:pPr>
            <a:r>
              <a:rPr kumimoji="0" lang="ja-JP" altLang="en-US" sz="2000" dirty="0">
                <a:solidFill>
                  <a:srgbClr val="000000"/>
                </a:solidFill>
                <a:latin typeface="Tahoma" pitchFamily="34" charset="0"/>
              </a:rPr>
              <a:t>発生する準粒子の個数のゆらぎがエネルギー分解能の限界を決める</a:t>
            </a:r>
          </a:p>
          <a:p>
            <a:pPr eaLnBrk="1" hangingPunct="1">
              <a:lnSpc>
                <a:spcPct val="102000"/>
              </a:lnSpc>
              <a:buClr>
                <a:srgbClr val="FFFFFF"/>
              </a:buClr>
              <a:buSzPct val="100000"/>
              <a:buFont typeface="Tahoma" pitchFamily="34" charset="0"/>
              <a:buNone/>
            </a:pPr>
            <a:endParaRPr kumimoji="0" lang="ja-JP" altLang="en-US" sz="2000" dirty="0">
              <a:solidFill>
                <a:srgbClr val="000000"/>
              </a:solidFill>
              <a:latin typeface="Tahoma" pitchFamily="34" charset="0"/>
            </a:endParaRPr>
          </a:p>
          <a:p>
            <a:pPr eaLnBrk="1" hangingPunct="1">
              <a:lnSpc>
                <a:spcPct val="102000"/>
              </a:lnSpc>
              <a:buClr>
                <a:schemeClr val="hlink"/>
              </a:buClr>
              <a:buSzPct val="125000"/>
              <a:buFont typeface="Wingdings" pitchFamily="2" charset="2"/>
              <a:buChar char="è"/>
            </a:pPr>
            <a:r>
              <a:rPr kumimoji="0" lang="ja-JP" altLang="en-GB" sz="2000" dirty="0">
                <a:latin typeface="Tahoma" pitchFamily="34" charset="0"/>
              </a:rPr>
              <a:t>超伝導ギャップエネルギーが小さいものが有利</a:t>
            </a:r>
          </a:p>
        </p:txBody>
      </p:sp>
      <p:graphicFrame>
        <p:nvGraphicFramePr>
          <p:cNvPr id="532485" name="Group 5"/>
          <p:cNvGraphicFramePr>
            <a:graphicFrameLocks noGrp="1"/>
          </p:cNvGraphicFramePr>
          <p:nvPr>
            <p:extLst>
              <p:ext uri="{D42A27DB-BD31-4B8C-83A1-F6EECF244321}">
                <p14:modId xmlns:p14="http://schemas.microsoft.com/office/powerpoint/2010/main" val="2324687598"/>
              </p:ext>
            </p:extLst>
          </p:nvPr>
        </p:nvGraphicFramePr>
        <p:xfrm>
          <a:off x="1575534" y="3933056"/>
          <a:ext cx="5992931" cy="1816826"/>
        </p:xfrm>
        <a:graphic>
          <a:graphicData uri="http://schemas.openxmlformats.org/drawingml/2006/table">
            <a:tbl>
              <a:tblPr/>
              <a:tblGrid>
                <a:gridCol w="1645558"/>
                <a:gridCol w="995937"/>
                <a:gridCol w="955001"/>
                <a:gridCol w="1198218"/>
                <a:gridCol w="1198217"/>
              </a:tblGrid>
              <a:tr h="448674">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1" i="0" u="none" strike="noStrike" cap="none" normalizeH="0" baseline="0" dirty="0" smtClean="0">
                        <a:ln>
                          <a:noFill/>
                        </a:ln>
                        <a:solidFill>
                          <a:srgbClr val="FFFFFF"/>
                        </a:solidFill>
                        <a:effectLst/>
                        <a:latin typeface="HG-MinchoL-Sun" pitchFamily="17" charset="-128"/>
                        <a:ea typeface="ＭＳ Ｐゴシック" pitchFamily="50" charset="-128"/>
                      </a:endParaRP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smtClean="0">
                          <a:ln>
                            <a:noFill/>
                          </a:ln>
                          <a:solidFill>
                            <a:srgbClr val="FFFFFF"/>
                          </a:solidFill>
                          <a:effectLst/>
                          <a:latin typeface="HG-MinchoL-Sun" pitchFamily="17" charset="-128"/>
                          <a:ea typeface="ＭＳ Ｐゴシック" pitchFamily="50" charset="-128"/>
                        </a:rPr>
                        <a:t>Si</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smtClean="0">
                          <a:ln>
                            <a:noFill/>
                          </a:ln>
                          <a:solidFill>
                            <a:srgbClr val="FFFFFF"/>
                          </a:solidFill>
                          <a:effectLst/>
                          <a:latin typeface="HG-MinchoL-Sun" pitchFamily="17" charset="-128"/>
                          <a:ea typeface="ＭＳ Ｐゴシック" pitchFamily="50" charset="-128"/>
                        </a:rPr>
                        <a:t>Nb</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smtClean="0">
                          <a:ln>
                            <a:noFill/>
                          </a:ln>
                          <a:solidFill>
                            <a:srgbClr val="FFFFFF"/>
                          </a:solidFill>
                          <a:effectLst/>
                          <a:latin typeface="HG-MinchoL-Sun" pitchFamily="17" charset="-128"/>
                          <a:ea typeface="ＭＳ Ｐゴシック" pitchFamily="50" charset="-128"/>
                        </a:rPr>
                        <a:t>Al</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smtClean="0">
                          <a:ln>
                            <a:noFill/>
                          </a:ln>
                          <a:solidFill>
                            <a:srgbClr val="FFFFFF"/>
                          </a:solidFill>
                          <a:effectLst/>
                          <a:latin typeface="HG-MinchoL-Sun" pitchFamily="17" charset="-128"/>
                          <a:ea typeface="ＭＳ Ｐゴシック" pitchFamily="50" charset="-128"/>
                        </a:rPr>
                        <a:t>Hf</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48674">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smtClean="0">
                          <a:ln>
                            <a:noFill/>
                          </a:ln>
                          <a:solidFill>
                            <a:srgbClr val="000000"/>
                          </a:solidFill>
                          <a:effectLst/>
                          <a:latin typeface="HG-MinchoL-Sun" pitchFamily="17" charset="-128"/>
                          <a:ea typeface="ＭＳ Ｐゴシック" pitchFamily="50" charset="-128"/>
                        </a:rPr>
                        <a:t>Tc[K]</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0" i="0" u="none" strike="noStrike" cap="none" normalizeH="0" baseline="0" smtClean="0">
                        <a:ln>
                          <a:noFill/>
                        </a:ln>
                        <a:solidFill>
                          <a:srgbClr val="000000"/>
                        </a:solidFill>
                        <a:effectLst/>
                        <a:latin typeface="HG-MinchoL-Sun" pitchFamily="17" charset="-128"/>
                        <a:ea typeface="ＭＳ Ｐゴシック" pitchFamily="50" charset="-128"/>
                      </a:endParaRP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smtClean="0">
                          <a:ln>
                            <a:noFill/>
                          </a:ln>
                          <a:solidFill>
                            <a:srgbClr val="000000"/>
                          </a:solidFill>
                          <a:effectLst/>
                          <a:latin typeface="HG-MinchoL-Sun" pitchFamily="17" charset="-128"/>
                          <a:ea typeface="ＭＳ Ｐゴシック" pitchFamily="50" charset="-128"/>
                        </a:rPr>
                        <a:t>9.23</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smtClean="0">
                          <a:ln>
                            <a:noFill/>
                          </a:ln>
                          <a:solidFill>
                            <a:srgbClr val="000000"/>
                          </a:solidFill>
                          <a:effectLst/>
                          <a:latin typeface="HG-MinchoL-Sun" pitchFamily="17" charset="-128"/>
                          <a:ea typeface="ＭＳ Ｐゴシック" pitchFamily="50" charset="-128"/>
                        </a:rPr>
                        <a:t>1.20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smtClean="0">
                          <a:ln>
                            <a:noFill/>
                          </a:ln>
                          <a:solidFill>
                            <a:srgbClr val="000000"/>
                          </a:solidFill>
                          <a:effectLst/>
                          <a:latin typeface="HG-MinchoL-Sun" pitchFamily="17" charset="-128"/>
                          <a:ea typeface="ＭＳ Ｐゴシック" pitchFamily="50" charset="-128"/>
                        </a:rPr>
                        <a:t>0.165</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470804">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dirty="0" smtClean="0">
                          <a:ln>
                            <a:noFill/>
                          </a:ln>
                          <a:solidFill>
                            <a:srgbClr val="FF0000"/>
                          </a:solidFill>
                          <a:effectLst/>
                          <a:latin typeface="HG-MinchoL-Sun" pitchFamily="17" charset="-128"/>
                          <a:ea typeface="ＭＳ Ｐゴシック" pitchFamily="50" charset="-128"/>
                        </a:rPr>
                        <a:t>2Δ[</a:t>
                      </a:r>
                      <a:r>
                        <a:rPr kumimoji="1" lang="en-US" altLang="ja-JP" sz="2300" b="1" i="0" u="none" strike="noStrike" cap="none" normalizeH="0" baseline="0" dirty="0" err="1" smtClean="0">
                          <a:ln>
                            <a:noFill/>
                          </a:ln>
                          <a:solidFill>
                            <a:srgbClr val="FF0000"/>
                          </a:solidFill>
                          <a:effectLst/>
                          <a:latin typeface="HG-MinchoL-Sun" pitchFamily="17" charset="-128"/>
                          <a:ea typeface="ＭＳ Ｐゴシック" pitchFamily="50" charset="-128"/>
                        </a:rPr>
                        <a:t>meV</a:t>
                      </a:r>
                      <a:r>
                        <a:rPr kumimoji="1" lang="en-US" altLang="ja-JP" sz="2300" b="1" i="0" u="none" strike="noStrike" cap="none" normalizeH="0" baseline="0" dirty="0" smtClean="0">
                          <a:ln>
                            <a:noFill/>
                          </a:ln>
                          <a:solidFill>
                            <a:srgbClr val="FF0000"/>
                          </a:solidFill>
                          <a:effectLst/>
                          <a:latin typeface="HG-MinchoL-Sun" pitchFamily="17" charset="-128"/>
                          <a:ea typeface="ＭＳ Ｐゴシック" pitchFamily="50" charset="-128"/>
                        </a:rPr>
                        <a:t>]</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FF0000"/>
                          </a:solidFill>
                          <a:effectLst/>
                          <a:latin typeface="HG-MinchoL-Sun" pitchFamily="17" charset="-128"/>
                          <a:ea typeface="ＭＳ Ｐゴシック" pitchFamily="50" charset="-128"/>
                        </a:rPr>
                        <a:t>1100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FF0000"/>
                          </a:solidFill>
                          <a:effectLst/>
                          <a:latin typeface="HG-MinchoL-Sun" pitchFamily="17" charset="-128"/>
                          <a:ea typeface="ＭＳ Ｐゴシック" pitchFamily="50" charset="-128"/>
                        </a:rPr>
                        <a:t>1.550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FF0000"/>
                          </a:solidFill>
                          <a:effectLst/>
                          <a:latin typeface="HG-MinchoL-Sun" pitchFamily="17" charset="-128"/>
                          <a:ea typeface="ＭＳ Ｐゴシック" pitchFamily="50" charset="-128"/>
                        </a:rPr>
                        <a:t>0.172</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FF0000"/>
                          </a:solidFill>
                          <a:effectLst/>
                          <a:latin typeface="HG-MinchoL-Sun" pitchFamily="17" charset="-128"/>
                          <a:ea typeface="ＭＳ Ｐゴシック" pitchFamily="50" charset="-128"/>
                        </a:rPr>
                        <a:t>0.020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r>
              <a:tr h="448674">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1" i="0" u="none" strike="noStrike" cap="none" normalizeH="0" baseline="0" dirty="0" err="1" smtClean="0">
                          <a:ln>
                            <a:noFill/>
                          </a:ln>
                          <a:solidFill>
                            <a:srgbClr val="000000"/>
                          </a:solidFill>
                          <a:effectLst/>
                          <a:latin typeface="HG-MinchoL-Sun" pitchFamily="17" charset="-128"/>
                          <a:ea typeface="ＭＳ Ｐゴシック" pitchFamily="50" charset="-128"/>
                        </a:rPr>
                        <a:t>Hc</a:t>
                      </a:r>
                      <a:r>
                        <a:rPr kumimoji="1" lang="en-US" altLang="ja-JP" sz="2300" b="1" i="0" u="none" strike="noStrike" cap="none" normalizeH="0" baseline="0" dirty="0" smtClean="0">
                          <a:ln>
                            <a:noFill/>
                          </a:ln>
                          <a:solidFill>
                            <a:srgbClr val="000000"/>
                          </a:solidFill>
                          <a:effectLst/>
                          <a:latin typeface="HG-MinchoL-Sun" pitchFamily="17" charset="-128"/>
                          <a:ea typeface="ＭＳ Ｐゴシック" pitchFamily="50" charset="-128"/>
                        </a:rPr>
                        <a:t>[G]</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endParaRPr kumimoji="1" lang="ja-JP" altLang="ja-JP" sz="2300" b="0" i="0" u="none" strike="noStrike" cap="none" normalizeH="0" baseline="0" dirty="0" smtClean="0">
                        <a:ln>
                          <a:noFill/>
                        </a:ln>
                        <a:solidFill>
                          <a:srgbClr val="000000"/>
                        </a:solidFill>
                        <a:effectLst/>
                        <a:latin typeface="HG-MinchoL-Sun" pitchFamily="17" charset="-128"/>
                        <a:ea typeface="ＭＳ Ｐゴシック" pitchFamily="50" charset="-128"/>
                      </a:endParaRP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000000"/>
                          </a:solidFill>
                          <a:effectLst/>
                          <a:latin typeface="HG-MinchoL-Sun" pitchFamily="17" charset="-128"/>
                          <a:ea typeface="ＭＳ Ｐゴシック" pitchFamily="50" charset="-128"/>
                        </a:rPr>
                        <a:t>1980</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000000"/>
                          </a:solidFill>
                          <a:effectLst/>
                          <a:latin typeface="HG-MinchoL-Sun" pitchFamily="17" charset="-128"/>
                          <a:ea typeface="ＭＳ Ｐゴシック" pitchFamily="50" charset="-128"/>
                        </a:rPr>
                        <a:t>105</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en-US" altLang="ja-JP" sz="2300" b="0" i="0" u="none" strike="noStrike" cap="none" normalizeH="0" baseline="0" dirty="0" smtClean="0">
                          <a:ln>
                            <a:noFill/>
                          </a:ln>
                          <a:solidFill>
                            <a:srgbClr val="000000"/>
                          </a:solidFill>
                          <a:effectLst/>
                          <a:latin typeface="HG-MinchoL-Sun" pitchFamily="17" charset="-128"/>
                          <a:ea typeface="ＭＳ Ｐゴシック" pitchFamily="50" charset="-128"/>
                        </a:rPr>
                        <a:t>13</a:t>
                      </a:r>
                    </a:p>
                  </a:txBody>
                  <a:tcPr marL="91457" marR="91457" marT="45608" marB="456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
        <p:nvSpPr>
          <p:cNvPr id="21542" name="Rectangle 34"/>
          <p:cNvSpPr>
            <a:spLocks noChangeArrowheads="1"/>
          </p:cNvSpPr>
          <p:nvPr/>
        </p:nvSpPr>
        <p:spPr bwMode="auto">
          <a:xfrm>
            <a:off x="5287510" y="1484387"/>
            <a:ext cx="3429000" cy="1027113"/>
          </a:xfrm>
          <a:prstGeom prst="rect">
            <a:avLst/>
          </a:prstGeom>
          <a:noFill/>
          <a:ln w="9360">
            <a:solidFill>
              <a:srgbClr val="2525FF"/>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Tahoma" pitchFamily="34" charset="0"/>
              </a:rPr>
              <a:t>Δ: </a:t>
            </a:r>
            <a:r>
              <a:rPr kumimoji="0" lang="ja-JP" altLang="en-GB" sz="2000" dirty="0" smtClean="0">
                <a:solidFill>
                  <a:srgbClr val="000000"/>
                </a:solidFill>
                <a:latin typeface="Tahoma" pitchFamily="34" charset="0"/>
              </a:rPr>
              <a:t>ギャップ</a:t>
            </a:r>
            <a:r>
              <a:rPr kumimoji="0" lang="ja-JP" altLang="en-US" sz="2000" dirty="0" smtClean="0">
                <a:solidFill>
                  <a:srgbClr val="000000"/>
                </a:solidFill>
                <a:latin typeface="Tahoma" pitchFamily="34" charset="0"/>
              </a:rPr>
              <a:t>エネルギー</a:t>
            </a:r>
            <a:endParaRPr kumimoji="0" lang="ja-JP" altLang="en-GB" sz="2000" dirty="0">
              <a:solidFill>
                <a:srgbClr val="000000"/>
              </a:solidFill>
              <a:latin typeface="Tahoma" pitchFamily="34" charset="0"/>
            </a:endParaRPr>
          </a:p>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Tahoma" pitchFamily="34" charset="0"/>
              </a:rPr>
              <a:t>F: </a:t>
            </a:r>
            <a:r>
              <a:rPr kumimoji="0" lang="en-GB" altLang="ja-JP" sz="2000" dirty="0" err="1">
                <a:solidFill>
                  <a:srgbClr val="000000"/>
                </a:solidFill>
                <a:latin typeface="Tahoma" pitchFamily="34" charset="0"/>
              </a:rPr>
              <a:t>fano</a:t>
            </a:r>
            <a:r>
              <a:rPr kumimoji="0" lang="en-GB" altLang="ja-JP" sz="2000" dirty="0">
                <a:solidFill>
                  <a:srgbClr val="000000"/>
                </a:solidFill>
                <a:latin typeface="Tahoma" pitchFamily="34" charset="0"/>
              </a:rPr>
              <a:t> factor</a:t>
            </a:r>
          </a:p>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kumimoji="0" lang="en-GB" altLang="ja-JP" sz="2000" dirty="0">
                <a:solidFill>
                  <a:srgbClr val="000000"/>
                </a:solidFill>
                <a:latin typeface="Tahoma" pitchFamily="34" charset="0"/>
              </a:rPr>
              <a:t>E: </a:t>
            </a:r>
            <a:r>
              <a:rPr kumimoji="0" lang="ja-JP" altLang="en-GB" sz="2000" dirty="0">
                <a:solidFill>
                  <a:srgbClr val="000000"/>
                </a:solidFill>
                <a:latin typeface="Tahoma" pitchFamily="34" charset="0"/>
              </a:rPr>
              <a:t>放射線のエネルギー</a:t>
            </a:r>
          </a:p>
        </p:txBody>
      </p:sp>
      <p:pic>
        <p:nvPicPr>
          <p:cNvPr id="21543" name="Picture 3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484" y="1931073"/>
            <a:ext cx="4500562" cy="500063"/>
          </a:xfrm>
          <a:prstGeom prst="rect">
            <a:avLst/>
          </a:prstGeom>
          <a:noFill/>
          <a:ln w="9360">
            <a:solidFill>
              <a:srgbClr val="2525FF"/>
            </a:solidFill>
            <a:miter lim="800000"/>
            <a:headEnd/>
            <a:tailEnd/>
          </a:ln>
          <a:extLst>
            <a:ext uri="{909E8E84-426E-40DD-AFC4-6F175D3DCCD1}">
              <a14:hiddenFill xmlns:a14="http://schemas.microsoft.com/office/drawing/2010/main">
                <a:solidFill>
                  <a:srgbClr val="FFFFFF"/>
                </a:solidFill>
              </a14:hiddenFill>
            </a:ext>
          </a:extLst>
        </p:spPr>
      </p:pic>
      <p:sp>
        <p:nvSpPr>
          <p:cNvPr id="14377" name="Rectangle 42"/>
          <p:cNvSpPr>
            <a:spLocks noChangeArrowheads="1"/>
          </p:cNvSpPr>
          <p:nvPr/>
        </p:nvSpPr>
        <p:spPr bwMode="auto">
          <a:xfrm>
            <a:off x="4328318" y="5856455"/>
            <a:ext cx="3490913" cy="659605"/>
          </a:xfrm>
          <a:prstGeom prst="rect">
            <a:avLst/>
          </a:prstGeom>
          <a:noFill/>
          <a:ln w="9360">
            <a:solidFill>
              <a:srgbClr val="2525FF"/>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p>
            <a:pPr defTabSz="449263">
              <a:lnSpc>
                <a:spcPct val="103000"/>
              </a:lnSpc>
              <a:spcBef>
                <a:spcPct val="20000"/>
              </a:spcBef>
              <a:buClr>
                <a:srgbClr val="FFFFFF"/>
              </a:buClr>
              <a:buSzPct val="100000"/>
              <a:defRPr/>
            </a:pPr>
            <a:r>
              <a:rPr kumimoji="0" lang="en-GB" altLang="ja-JP" sz="1800" b="1" dirty="0" err="1">
                <a:solidFill>
                  <a:srgbClr val="000000"/>
                </a:solidFill>
                <a:latin typeface="Tahoma" pitchFamily="34" charset="0"/>
              </a:rPr>
              <a:t>Tc</a:t>
            </a:r>
            <a:r>
              <a:rPr kumimoji="0" lang="en-GB" altLang="ja-JP" sz="1800" b="1" dirty="0">
                <a:solidFill>
                  <a:srgbClr val="000000"/>
                </a:solidFill>
                <a:latin typeface="Tahoma" pitchFamily="34" charset="0"/>
              </a:rPr>
              <a:t> :</a:t>
            </a:r>
            <a:r>
              <a:rPr kumimoji="0" lang="ja-JP" altLang="en-GB" sz="1800" b="1" dirty="0">
                <a:solidFill>
                  <a:srgbClr val="000000"/>
                </a:solidFill>
                <a:latin typeface="Tahoma" pitchFamily="34" charset="0"/>
              </a:rPr>
              <a:t>相転移</a:t>
            </a:r>
            <a:r>
              <a:rPr kumimoji="0" lang="ja-JP" altLang="en-GB" sz="1800" b="1" dirty="0" smtClean="0">
                <a:solidFill>
                  <a:srgbClr val="000000"/>
                </a:solidFill>
                <a:latin typeface="Tahoma" pitchFamily="34" charset="0"/>
              </a:rPr>
              <a:t>温度</a:t>
            </a:r>
            <a:endParaRPr kumimoji="0" lang="en-US" altLang="ja-JP" sz="1800" dirty="0">
              <a:solidFill>
                <a:srgbClr val="000000"/>
              </a:solidFill>
              <a:latin typeface="+mj-ea"/>
            </a:endParaRPr>
          </a:p>
          <a:p>
            <a:pPr defTabSz="449263">
              <a:lnSpc>
                <a:spcPct val="101000"/>
              </a:lnSpc>
              <a:buClr>
                <a:srgbClr val="FFFFFF"/>
              </a:buClr>
              <a:buSzPct val="100000"/>
              <a:buFont typeface="Tahom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ja-JP" sz="1800" b="1" dirty="0" err="1">
                <a:solidFill>
                  <a:srgbClr val="000000"/>
                </a:solidFill>
                <a:latin typeface="Tahoma" pitchFamily="34" charset="0"/>
              </a:rPr>
              <a:t>Hc</a:t>
            </a:r>
            <a:r>
              <a:rPr kumimoji="0" lang="en-GB" altLang="ja-JP" sz="1800" b="1" dirty="0">
                <a:solidFill>
                  <a:srgbClr val="000000"/>
                </a:solidFill>
                <a:latin typeface="Tahoma" pitchFamily="34" charset="0"/>
              </a:rPr>
              <a:t> :</a:t>
            </a:r>
            <a:r>
              <a:rPr kumimoji="0" lang="ja-JP" altLang="en-US" sz="1800" b="1" dirty="0">
                <a:solidFill>
                  <a:srgbClr val="000000"/>
                </a:solidFill>
                <a:latin typeface="Tahoma" pitchFamily="34" charset="0"/>
              </a:rPr>
              <a:t>臨界磁場</a:t>
            </a:r>
            <a:endParaRPr kumimoji="0" lang="ja-JP" altLang="en-GB" sz="1800" b="1" dirty="0">
              <a:solidFill>
                <a:srgbClr val="000000"/>
              </a:solidFill>
              <a:latin typeface="Tahoma" pitchFamily="34" charset="0"/>
            </a:endParaRPr>
          </a:p>
        </p:txBody>
      </p:sp>
      <p:sp>
        <p:nvSpPr>
          <p:cNvPr id="21546" name="テキスト ボックス 54"/>
          <p:cNvSpPr txBox="1">
            <a:spLocks noChangeArrowheads="1"/>
          </p:cNvSpPr>
          <p:nvPr/>
        </p:nvSpPr>
        <p:spPr bwMode="auto">
          <a:xfrm>
            <a:off x="343484" y="1484387"/>
            <a:ext cx="28019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9263" eaLnBrk="0" hangingPunct="0">
              <a:defRPr kumimoji="1" sz="2800">
                <a:solidFill>
                  <a:schemeClr val="tx1"/>
                </a:solidFill>
                <a:latin typeface="Arial" pitchFamily="34" charset="0"/>
                <a:ea typeface="ＭＳ Ｐゴシック" pitchFamily="50" charset="-128"/>
              </a:defRPr>
            </a:lvl1pPr>
            <a:lvl2pPr marL="742950" indent="-285750" defTabSz="449263" eaLnBrk="0" hangingPunct="0">
              <a:defRPr kumimoji="1" sz="2800">
                <a:solidFill>
                  <a:schemeClr val="tx1"/>
                </a:solidFill>
                <a:latin typeface="Arial" pitchFamily="34" charset="0"/>
                <a:ea typeface="ＭＳ Ｐゴシック" pitchFamily="50" charset="-128"/>
              </a:defRPr>
            </a:lvl2pPr>
            <a:lvl3pPr marL="1143000" indent="-228600" defTabSz="449263" eaLnBrk="0" hangingPunct="0">
              <a:defRPr kumimoji="1" sz="2800">
                <a:solidFill>
                  <a:schemeClr val="tx1"/>
                </a:solidFill>
                <a:latin typeface="Arial" pitchFamily="34" charset="0"/>
                <a:ea typeface="ＭＳ Ｐゴシック" pitchFamily="50" charset="-128"/>
              </a:defRPr>
            </a:lvl3pPr>
            <a:lvl4pPr marL="1600200" indent="-228600" defTabSz="449263" eaLnBrk="0" hangingPunct="0">
              <a:defRPr kumimoji="1" sz="2800">
                <a:solidFill>
                  <a:schemeClr val="tx1"/>
                </a:solidFill>
                <a:latin typeface="Arial" pitchFamily="34" charset="0"/>
                <a:ea typeface="ＭＳ Ｐゴシック" pitchFamily="50" charset="-128"/>
              </a:defRPr>
            </a:lvl4pPr>
            <a:lvl5pPr marL="2057400" indent="-228600" defTabSz="449263" eaLnBrk="0" hangingPunct="0">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lnSpc>
                <a:spcPct val="103000"/>
              </a:lnSpc>
              <a:buClr>
                <a:srgbClr val="FFFFFF"/>
              </a:buClr>
              <a:buSzPct val="100000"/>
              <a:buFont typeface="Tahoma" pitchFamily="34" charset="0"/>
              <a:buNone/>
            </a:pPr>
            <a:r>
              <a:rPr lang="en-US" altLang="ja-JP" sz="2000">
                <a:solidFill>
                  <a:srgbClr val="000000"/>
                </a:solidFill>
                <a:latin typeface="Tahoma" pitchFamily="34" charset="0"/>
              </a:rPr>
              <a:t>STJ</a:t>
            </a:r>
            <a:r>
              <a:rPr lang="ja-JP" altLang="en-US" sz="2000">
                <a:solidFill>
                  <a:srgbClr val="000000"/>
                </a:solidFill>
                <a:latin typeface="Tahoma" pitchFamily="34" charset="0"/>
              </a:rPr>
              <a:t>のエネルギー分解能</a:t>
            </a:r>
          </a:p>
        </p:txBody>
      </p:sp>
    </p:spTree>
    <p:extLst>
      <p:ext uri="{BB962C8B-B14F-4D97-AF65-F5344CB8AC3E}">
        <p14:creationId xmlns:p14="http://schemas.microsoft.com/office/powerpoint/2010/main" val="3947845617"/>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250031" y="384175"/>
            <a:ext cx="8786813" cy="654050"/>
          </a:xfrm>
        </p:spPr>
        <p:txBody>
          <a:bodyPr/>
          <a:lstStyle/>
          <a:p>
            <a:r>
              <a:rPr lang="en-US" altLang="ja-JP" sz="3200" dirty="0" smtClean="0"/>
              <a:t>I-V</a:t>
            </a:r>
            <a:r>
              <a:rPr lang="ja-JP" altLang="en-US" sz="3200" dirty="0" smtClean="0"/>
              <a:t>測定</a:t>
            </a:r>
            <a:r>
              <a:rPr lang="ja-JP" altLang="en-US" sz="2800" dirty="0" smtClean="0"/>
              <a:t>＝</a:t>
            </a:r>
            <a:r>
              <a:rPr lang="en-US" altLang="ja-JP" sz="2800" dirty="0" smtClean="0"/>
              <a:t>SIS</a:t>
            </a:r>
            <a:r>
              <a:rPr lang="ja-JP" altLang="en-US" sz="2800" dirty="0" smtClean="0"/>
              <a:t>構造がうまく出来ていることのチェック</a:t>
            </a:r>
          </a:p>
        </p:txBody>
      </p:sp>
      <p:sp>
        <p:nvSpPr>
          <p:cNvPr id="28692" name="テキスト ボックス 68"/>
          <p:cNvSpPr txBox="1">
            <a:spLocks noChangeArrowheads="1"/>
          </p:cNvSpPr>
          <p:nvPr/>
        </p:nvSpPr>
        <p:spPr bwMode="auto">
          <a:xfrm>
            <a:off x="6786563" y="1344613"/>
            <a:ext cx="1423987" cy="369887"/>
          </a:xfrm>
          <a:prstGeom prst="rect">
            <a:avLst/>
          </a:prstGeom>
          <a:noFill/>
          <a:ln w="9525">
            <a:noFill/>
            <a:miter lim="800000"/>
            <a:headEnd/>
            <a:tailEnd/>
          </a:ln>
        </p:spPr>
        <p:txBody>
          <a:bodyPr wrap="none">
            <a:spAutoFit/>
          </a:bodyPr>
          <a:lstStyle/>
          <a:p>
            <a:r>
              <a:rPr lang="en-US" altLang="ja-JP">
                <a:solidFill>
                  <a:srgbClr val="000000"/>
                </a:solidFill>
              </a:rPr>
              <a:t>Vin = V + IR</a:t>
            </a:r>
            <a:endParaRPr lang="ja-JP" altLang="en-US">
              <a:solidFill>
                <a:srgbClr val="000000"/>
              </a:solidFill>
            </a:endParaRPr>
          </a:p>
        </p:txBody>
      </p:sp>
      <p:grpSp>
        <p:nvGrpSpPr>
          <p:cNvPr id="2" name="グループ化 1"/>
          <p:cNvGrpSpPr/>
          <p:nvPr/>
        </p:nvGrpSpPr>
        <p:grpSpPr>
          <a:xfrm>
            <a:off x="1076464" y="1050820"/>
            <a:ext cx="4754563" cy="2227262"/>
            <a:chOff x="971550" y="915988"/>
            <a:chExt cx="5257800" cy="2513012"/>
          </a:xfrm>
        </p:grpSpPr>
        <p:sp>
          <p:nvSpPr>
            <p:cNvPr id="28676" name="Rectangle 3"/>
            <p:cNvSpPr>
              <a:spLocks noChangeArrowheads="1"/>
            </p:cNvSpPr>
            <p:nvPr/>
          </p:nvSpPr>
          <p:spPr bwMode="auto">
            <a:xfrm>
              <a:off x="1692275" y="1974850"/>
              <a:ext cx="1979613" cy="395288"/>
            </a:xfrm>
            <a:prstGeom prst="rect">
              <a:avLst/>
            </a:prstGeom>
            <a:solidFill>
              <a:srgbClr val="BBE0E3"/>
            </a:solidFill>
            <a:ln w="9525">
              <a:solidFill>
                <a:srgbClr val="000000"/>
              </a:solidFill>
              <a:miter lim="800000"/>
              <a:headEnd/>
              <a:tailEnd/>
            </a:ln>
          </p:spPr>
          <p:txBody>
            <a:bodyPr wrap="none" anchor="ctr"/>
            <a:lstStyle/>
            <a:p>
              <a:endParaRPr lang="ja-JP" altLang="en-US">
                <a:solidFill>
                  <a:srgbClr val="000000"/>
                </a:solidFill>
              </a:endParaRPr>
            </a:p>
          </p:txBody>
        </p:sp>
        <p:sp>
          <p:nvSpPr>
            <p:cNvPr id="28677" name="Rectangle 4"/>
            <p:cNvSpPr>
              <a:spLocks noChangeArrowheads="1"/>
            </p:cNvSpPr>
            <p:nvPr/>
          </p:nvSpPr>
          <p:spPr bwMode="auto">
            <a:xfrm>
              <a:off x="1908175" y="1579563"/>
              <a:ext cx="1512888" cy="395287"/>
            </a:xfrm>
            <a:prstGeom prst="rect">
              <a:avLst/>
            </a:prstGeom>
            <a:solidFill>
              <a:srgbClr val="BBE0E3"/>
            </a:solidFill>
            <a:ln w="9525">
              <a:solidFill>
                <a:srgbClr val="000000"/>
              </a:solidFill>
              <a:miter lim="800000"/>
              <a:headEnd/>
              <a:tailEnd/>
            </a:ln>
          </p:spPr>
          <p:txBody>
            <a:bodyPr wrap="none" anchor="ctr"/>
            <a:lstStyle/>
            <a:p>
              <a:endParaRPr lang="ja-JP" altLang="en-US">
                <a:solidFill>
                  <a:srgbClr val="000000"/>
                </a:solidFill>
              </a:endParaRPr>
            </a:p>
          </p:txBody>
        </p:sp>
        <p:sp>
          <p:nvSpPr>
            <p:cNvPr id="28678" name="Line 5"/>
            <p:cNvSpPr>
              <a:spLocks noChangeShapeType="1"/>
            </p:cNvSpPr>
            <p:nvPr/>
          </p:nvSpPr>
          <p:spPr bwMode="auto">
            <a:xfrm>
              <a:off x="1908175" y="1938338"/>
              <a:ext cx="1511300" cy="0"/>
            </a:xfrm>
            <a:prstGeom prst="line">
              <a:avLst/>
            </a:prstGeom>
            <a:noFill/>
            <a:ln w="57150">
              <a:solidFill>
                <a:srgbClr val="0000FF"/>
              </a:solidFill>
              <a:round/>
              <a:headEnd/>
              <a:tailEnd/>
            </a:ln>
          </p:spPr>
          <p:txBody>
            <a:bodyPr/>
            <a:lstStyle/>
            <a:p>
              <a:endParaRPr lang="ja-JP" altLang="en-US"/>
            </a:p>
          </p:txBody>
        </p:sp>
        <p:sp>
          <p:nvSpPr>
            <p:cNvPr id="28679" name="Line 6"/>
            <p:cNvSpPr>
              <a:spLocks noChangeShapeType="1"/>
            </p:cNvSpPr>
            <p:nvPr/>
          </p:nvSpPr>
          <p:spPr bwMode="auto">
            <a:xfrm flipV="1">
              <a:off x="3095625" y="1038225"/>
              <a:ext cx="0" cy="539750"/>
            </a:xfrm>
            <a:prstGeom prst="line">
              <a:avLst/>
            </a:prstGeom>
            <a:noFill/>
            <a:ln w="9525">
              <a:solidFill>
                <a:srgbClr val="000000"/>
              </a:solidFill>
              <a:round/>
              <a:headEnd/>
              <a:tailEnd/>
            </a:ln>
          </p:spPr>
          <p:txBody>
            <a:bodyPr/>
            <a:lstStyle/>
            <a:p>
              <a:endParaRPr lang="ja-JP" altLang="en-US"/>
            </a:p>
          </p:txBody>
        </p:sp>
        <p:sp>
          <p:nvSpPr>
            <p:cNvPr id="28680" name="Line 7"/>
            <p:cNvSpPr>
              <a:spLocks noChangeShapeType="1"/>
            </p:cNvSpPr>
            <p:nvPr/>
          </p:nvSpPr>
          <p:spPr bwMode="auto">
            <a:xfrm flipV="1">
              <a:off x="2266950" y="2370138"/>
              <a:ext cx="0" cy="504825"/>
            </a:xfrm>
            <a:prstGeom prst="line">
              <a:avLst/>
            </a:prstGeom>
            <a:noFill/>
            <a:ln w="9525">
              <a:solidFill>
                <a:srgbClr val="000000"/>
              </a:solidFill>
              <a:round/>
              <a:headEnd/>
              <a:tailEnd/>
            </a:ln>
          </p:spPr>
          <p:txBody>
            <a:bodyPr/>
            <a:lstStyle/>
            <a:p>
              <a:endParaRPr lang="ja-JP" altLang="en-US"/>
            </a:p>
          </p:txBody>
        </p:sp>
        <p:sp>
          <p:nvSpPr>
            <p:cNvPr id="28681" name="Line 8"/>
            <p:cNvSpPr>
              <a:spLocks noChangeShapeType="1"/>
            </p:cNvSpPr>
            <p:nvPr/>
          </p:nvSpPr>
          <p:spPr bwMode="auto">
            <a:xfrm flipH="1" flipV="1">
              <a:off x="2266950" y="2874963"/>
              <a:ext cx="3060700" cy="0"/>
            </a:xfrm>
            <a:prstGeom prst="line">
              <a:avLst/>
            </a:prstGeom>
            <a:noFill/>
            <a:ln w="9525">
              <a:solidFill>
                <a:srgbClr val="000000"/>
              </a:solidFill>
              <a:round/>
              <a:headEnd/>
              <a:tailEnd/>
            </a:ln>
          </p:spPr>
          <p:txBody>
            <a:bodyPr/>
            <a:lstStyle/>
            <a:p>
              <a:endParaRPr lang="ja-JP" altLang="en-US"/>
            </a:p>
          </p:txBody>
        </p:sp>
        <p:sp>
          <p:nvSpPr>
            <p:cNvPr id="28682" name="Line 9"/>
            <p:cNvSpPr>
              <a:spLocks noChangeShapeType="1"/>
            </p:cNvSpPr>
            <p:nvPr/>
          </p:nvSpPr>
          <p:spPr bwMode="auto">
            <a:xfrm flipH="1">
              <a:off x="3095625" y="1038225"/>
              <a:ext cx="2232025" cy="0"/>
            </a:xfrm>
            <a:prstGeom prst="line">
              <a:avLst/>
            </a:prstGeom>
            <a:noFill/>
            <a:ln w="9525">
              <a:solidFill>
                <a:srgbClr val="000000"/>
              </a:solidFill>
              <a:round/>
              <a:headEnd/>
              <a:tailEnd/>
            </a:ln>
          </p:spPr>
          <p:txBody>
            <a:bodyPr/>
            <a:lstStyle/>
            <a:p>
              <a:endParaRPr lang="ja-JP" altLang="en-US"/>
            </a:p>
          </p:txBody>
        </p:sp>
        <p:sp>
          <p:nvSpPr>
            <p:cNvPr id="28683" name="Line 10"/>
            <p:cNvSpPr>
              <a:spLocks noChangeShapeType="1"/>
            </p:cNvSpPr>
            <p:nvPr/>
          </p:nvSpPr>
          <p:spPr bwMode="auto">
            <a:xfrm flipV="1">
              <a:off x="5327650" y="1038225"/>
              <a:ext cx="0" cy="1836738"/>
            </a:xfrm>
            <a:prstGeom prst="line">
              <a:avLst/>
            </a:prstGeom>
            <a:noFill/>
            <a:ln w="9525">
              <a:solidFill>
                <a:srgbClr val="000000"/>
              </a:solidFill>
              <a:round/>
              <a:headEnd/>
              <a:tailEnd/>
            </a:ln>
          </p:spPr>
          <p:txBody>
            <a:bodyPr/>
            <a:lstStyle/>
            <a:p>
              <a:endParaRPr lang="ja-JP" altLang="en-US"/>
            </a:p>
          </p:txBody>
        </p:sp>
        <p:sp>
          <p:nvSpPr>
            <p:cNvPr id="28684" name="Oval 11"/>
            <p:cNvSpPr>
              <a:spLocks noChangeArrowheads="1"/>
            </p:cNvSpPr>
            <p:nvPr/>
          </p:nvSpPr>
          <p:spPr bwMode="auto">
            <a:xfrm>
              <a:off x="5040313" y="1685925"/>
              <a:ext cx="576262" cy="576263"/>
            </a:xfrm>
            <a:prstGeom prst="ellipse">
              <a:avLst/>
            </a:prstGeom>
            <a:solidFill>
              <a:srgbClr val="BBE0E3"/>
            </a:solidFill>
            <a:ln w="9525">
              <a:solidFill>
                <a:srgbClr val="000000"/>
              </a:solidFill>
              <a:round/>
              <a:headEnd/>
              <a:tailEnd/>
            </a:ln>
          </p:spPr>
          <p:txBody>
            <a:bodyPr wrap="none" anchor="ctr"/>
            <a:lstStyle/>
            <a:p>
              <a:endParaRPr lang="ja-JP" altLang="en-US">
                <a:solidFill>
                  <a:srgbClr val="000000"/>
                </a:solidFill>
              </a:endParaRPr>
            </a:p>
          </p:txBody>
        </p:sp>
        <p:sp>
          <p:nvSpPr>
            <p:cNvPr id="28685" name="Freeform 12"/>
            <p:cNvSpPr>
              <a:spLocks/>
            </p:cNvSpPr>
            <p:nvPr/>
          </p:nvSpPr>
          <p:spPr bwMode="auto">
            <a:xfrm>
              <a:off x="5111750" y="1903413"/>
              <a:ext cx="431800" cy="106362"/>
            </a:xfrm>
            <a:custGeom>
              <a:avLst/>
              <a:gdLst>
                <a:gd name="T0" fmla="*/ 0 w 204"/>
                <a:gd name="T1" fmla="*/ 60894 h 131"/>
                <a:gd name="T2" fmla="*/ 95250 w 204"/>
                <a:gd name="T3" fmla="*/ 5683 h 131"/>
                <a:gd name="T4" fmla="*/ 336550 w 204"/>
                <a:gd name="T5" fmla="*/ 97431 h 131"/>
                <a:gd name="T6" fmla="*/ 431800 w 204"/>
                <a:gd name="T7" fmla="*/ 60894 h 131"/>
                <a:gd name="T8" fmla="*/ 0 60000 65536"/>
                <a:gd name="T9" fmla="*/ 0 60000 65536"/>
                <a:gd name="T10" fmla="*/ 0 60000 65536"/>
                <a:gd name="T11" fmla="*/ 0 60000 65536"/>
                <a:gd name="T12" fmla="*/ 0 w 204"/>
                <a:gd name="T13" fmla="*/ 0 h 131"/>
                <a:gd name="T14" fmla="*/ 204 w 204"/>
                <a:gd name="T15" fmla="*/ 131 h 131"/>
              </a:gdLst>
              <a:ahLst/>
              <a:cxnLst>
                <a:cxn ang="T8">
                  <a:pos x="T0" y="T1"/>
                </a:cxn>
                <a:cxn ang="T9">
                  <a:pos x="T2" y="T3"/>
                </a:cxn>
                <a:cxn ang="T10">
                  <a:pos x="T4" y="T5"/>
                </a:cxn>
                <a:cxn ang="T11">
                  <a:pos x="T6" y="T7"/>
                </a:cxn>
              </a:cxnLst>
              <a:rect l="T12" t="T13" r="T14" b="T15"/>
              <a:pathLst>
                <a:path w="204" h="131">
                  <a:moveTo>
                    <a:pt x="0" y="75"/>
                  </a:moveTo>
                  <a:cubicBezTo>
                    <a:pt x="9" y="37"/>
                    <a:pt x="19" y="0"/>
                    <a:pt x="45" y="7"/>
                  </a:cubicBezTo>
                  <a:cubicBezTo>
                    <a:pt x="71" y="14"/>
                    <a:pt x="133" y="109"/>
                    <a:pt x="159" y="120"/>
                  </a:cubicBezTo>
                  <a:cubicBezTo>
                    <a:pt x="185" y="131"/>
                    <a:pt x="194" y="103"/>
                    <a:pt x="204" y="75"/>
                  </a:cubicBezTo>
                </a:path>
              </a:pathLst>
            </a:custGeom>
            <a:noFill/>
            <a:ln w="19050">
              <a:solidFill>
                <a:srgbClr val="000000"/>
              </a:solidFill>
              <a:round/>
              <a:headEnd/>
              <a:tailEnd/>
            </a:ln>
          </p:spPr>
          <p:txBody>
            <a:bodyPr/>
            <a:lstStyle/>
            <a:p>
              <a:endParaRPr lang="ja-JP" altLang="en-US">
                <a:solidFill>
                  <a:srgbClr val="000000"/>
                </a:solidFill>
              </a:endParaRPr>
            </a:p>
          </p:txBody>
        </p:sp>
        <p:sp>
          <p:nvSpPr>
            <p:cNvPr id="28686" name="Line 45"/>
            <p:cNvSpPr>
              <a:spLocks noChangeShapeType="1"/>
            </p:cNvSpPr>
            <p:nvPr/>
          </p:nvSpPr>
          <p:spPr bwMode="auto">
            <a:xfrm flipH="1">
              <a:off x="1295400" y="1938338"/>
              <a:ext cx="2628900" cy="0"/>
            </a:xfrm>
            <a:prstGeom prst="line">
              <a:avLst/>
            </a:prstGeom>
            <a:noFill/>
            <a:ln w="19050">
              <a:solidFill>
                <a:srgbClr val="FF0000"/>
              </a:solidFill>
              <a:round/>
              <a:headEnd/>
              <a:tailEnd type="arrow" w="lg" len="lg"/>
            </a:ln>
          </p:spPr>
          <p:txBody>
            <a:bodyPr/>
            <a:lstStyle/>
            <a:p>
              <a:endParaRPr lang="ja-JP" altLang="en-US"/>
            </a:p>
          </p:txBody>
        </p:sp>
        <p:sp>
          <p:nvSpPr>
            <p:cNvPr id="28687" name="Text Box 46"/>
            <p:cNvSpPr txBox="1">
              <a:spLocks noChangeArrowheads="1"/>
            </p:cNvSpPr>
            <p:nvPr/>
          </p:nvSpPr>
          <p:spPr bwMode="auto">
            <a:xfrm>
              <a:off x="971550" y="1758950"/>
              <a:ext cx="215900" cy="366713"/>
            </a:xfrm>
            <a:prstGeom prst="rect">
              <a:avLst/>
            </a:prstGeom>
            <a:noFill/>
            <a:ln w="9525">
              <a:noFill/>
              <a:miter lim="800000"/>
              <a:headEnd/>
              <a:tailEnd/>
            </a:ln>
          </p:spPr>
          <p:txBody>
            <a:bodyPr>
              <a:spAutoFit/>
            </a:bodyPr>
            <a:lstStyle/>
            <a:p>
              <a:pPr>
                <a:spcBef>
                  <a:spcPct val="50000"/>
                </a:spcBef>
              </a:pPr>
              <a:r>
                <a:rPr lang="en-US" altLang="ja-JP">
                  <a:solidFill>
                    <a:srgbClr val="000000"/>
                  </a:solidFill>
                </a:rPr>
                <a:t>B</a:t>
              </a:r>
            </a:p>
          </p:txBody>
        </p:sp>
        <p:sp>
          <p:nvSpPr>
            <p:cNvPr id="28688" name="正方形/長方形 54"/>
            <p:cNvSpPr>
              <a:spLocks noChangeArrowheads="1"/>
            </p:cNvSpPr>
            <p:nvPr/>
          </p:nvSpPr>
          <p:spPr bwMode="auto">
            <a:xfrm>
              <a:off x="3786188" y="915988"/>
              <a:ext cx="857250" cy="285750"/>
            </a:xfrm>
            <a:prstGeom prst="rect">
              <a:avLst/>
            </a:prstGeom>
            <a:solidFill>
              <a:srgbClr val="BBE0E3"/>
            </a:solidFill>
            <a:ln w="25400" algn="ctr">
              <a:solidFill>
                <a:srgbClr val="89A4A7"/>
              </a:solidFill>
              <a:miter lim="800000"/>
              <a:headEnd/>
              <a:tailEnd/>
            </a:ln>
          </p:spPr>
          <p:txBody>
            <a:bodyPr anchor="ctr"/>
            <a:lstStyle/>
            <a:p>
              <a:pPr algn="ctr"/>
              <a:r>
                <a:rPr lang="en-US" altLang="ja-JP">
                  <a:solidFill>
                    <a:srgbClr val="000000"/>
                  </a:solidFill>
                </a:rPr>
                <a:t>R</a:t>
              </a:r>
              <a:endParaRPr lang="ja-JP" altLang="en-US">
                <a:solidFill>
                  <a:srgbClr val="000000"/>
                </a:solidFill>
              </a:endParaRPr>
            </a:p>
          </p:txBody>
        </p:sp>
        <p:sp>
          <p:nvSpPr>
            <p:cNvPr id="28689" name="テキスト ボックス 63"/>
            <p:cNvSpPr txBox="1">
              <a:spLocks noChangeArrowheads="1"/>
            </p:cNvSpPr>
            <p:nvPr/>
          </p:nvSpPr>
          <p:spPr bwMode="auto">
            <a:xfrm>
              <a:off x="5715000" y="1844675"/>
              <a:ext cx="514350" cy="369888"/>
            </a:xfrm>
            <a:prstGeom prst="rect">
              <a:avLst/>
            </a:prstGeom>
            <a:noFill/>
            <a:ln w="9525">
              <a:noFill/>
              <a:miter lim="800000"/>
              <a:headEnd/>
              <a:tailEnd/>
            </a:ln>
          </p:spPr>
          <p:txBody>
            <a:bodyPr wrap="none">
              <a:spAutoFit/>
            </a:bodyPr>
            <a:lstStyle/>
            <a:p>
              <a:r>
                <a:rPr lang="en-US" altLang="ja-JP">
                  <a:solidFill>
                    <a:srgbClr val="000000"/>
                  </a:solidFill>
                </a:rPr>
                <a:t>Vin</a:t>
              </a:r>
              <a:endParaRPr lang="ja-JP" altLang="en-US">
                <a:solidFill>
                  <a:srgbClr val="000000"/>
                </a:solidFill>
              </a:endParaRPr>
            </a:p>
          </p:txBody>
        </p:sp>
        <p:sp>
          <p:nvSpPr>
            <p:cNvPr id="28690" name="テキスト ボックス 64"/>
            <p:cNvSpPr txBox="1">
              <a:spLocks noChangeArrowheads="1"/>
            </p:cNvSpPr>
            <p:nvPr/>
          </p:nvSpPr>
          <p:spPr bwMode="auto">
            <a:xfrm>
              <a:off x="4143375" y="1987550"/>
              <a:ext cx="338138" cy="369888"/>
            </a:xfrm>
            <a:prstGeom prst="rect">
              <a:avLst/>
            </a:prstGeom>
            <a:noFill/>
            <a:ln w="9525">
              <a:noFill/>
              <a:miter lim="800000"/>
              <a:headEnd/>
              <a:tailEnd/>
            </a:ln>
          </p:spPr>
          <p:txBody>
            <a:bodyPr wrap="none">
              <a:spAutoFit/>
            </a:bodyPr>
            <a:lstStyle/>
            <a:p>
              <a:r>
                <a:rPr lang="en-US" altLang="ja-JP">
                  <a:solidFill>
                    <a:srgbClr val="000000"/>
                  </a:solidFill>
                </a:rPr>
                <a:t>V</a:t>
              </a:r>
              <a:endParaRPr lang="ja-JP" altLang="en-US">
                <a:solidFill>
                  <a:srgbClr val="000000"/>
                </a:solidFill>
              </a:endParaRPr>
            </a:p>
          </p:txBody>
        </p:sp>
        <p:cxnSp>
          <p:nvCxnSpPr>
            <p:cNvPr id="28691" name="直線矢印コネクタ 57"/>
            <p:cNvCxnSpPr>
              <a:cxnSpLocks noChangeShapeType="1"/>
            </p:cNvCxnSpPr>
            <p:nvPr/>
          </p:nvCxnSpPr>
          <p:spPr bwMode="auto">
            <a:xfrm rot="5400000">
              <a:off x="3785394" y="1986757"/>
              <a:ext cx="428625" cy="1587"/>
            </a:xfrm>
            <a:prstGeom prst="straightConnector1">
              <a:avLst/>
            </a:prstGeom>
            <a:noFill/>
            <a:ln w="9525" algn="ctr">
              <a:solidFill>
                <a:srgbClr val="000000"/>
              </a:solidFill>
              <a:round/>
              <a:headEnd type="arrow" w="med" len="med"/>
              <a:tailEnd type="arrow" w="med" len="med"/>
            </a:ln>
          </p:spPr>
        </p:cxnSp>
        <p:cxnSp>
          <p:nvCxnSpPr>
            <p:cNvPr id="28693" name="直線矢印コネクタ 59"/>
            <p:cNvCxnSpPr>
              <a:cxnSpLocks noChangeShapeType="1"/>
            </p:cNvCxnSpPr>
            <p:nvPr/>
          </p:nvCxnSpPr>
          <p:spPr bwMode="auto">
            <a:xfrm>
              <a:off x="3429000" y="3059113"/>
              <a:ext cx="642938" cy="1587"/>
            </a:xfrm>
            <a:prstGeom prst="straightConnector1">
              <a:avLst/>
            </a:prstGeom>
            <a:noFill/>
            <a:ln w="9525" algn="ctr">
              <a:solidFill>
                <a:srgbClr val="000000"/>
              </a:solidFill>
              <a:round/>
              <a:headEnd/>
              <a:tailEnd type="arrow" w="med" len="med"/>
            </a:ln>
          </p:spPr>
        </p:cxnSp>
        <p:sp>
          <p:nvSpPr>
            <p:cNvPr id="28694" name="テキスト ボックス 71"/>
            <p:cNvSpPr txBox="1">
              <a:spLocks noChangeArrowheads="1"/>
            </p:cNvSpPr>
            <p:nvPr/>
          </p:nvSpPr>
          <p:spPr bwMode="auto">
            <a:xfrm>
              <a:off x="3643313" y="3059113"/>
              <a:ext cx="249237" cy="369887"/>
            </a:xfrm>
            <a:prstGeom prst="rect">
              <a:avLst/>
            </a:prstGeom>
            <a:noFill/>
            <a:ln w="9525">
              <a:noFill/>
              <a:miter lim="800000"/>
              <a:headEnd/>
              <a:tailEnd/>
            </a:ln>
          </p:spPr>
          <p:txBody>
            <a:bodyPr wrap="none">
              <a:spAutoFit/>
            </a:bodyPr>
            <a:lstStyle/>
            <a:p>
              <a:r>
                <a:rPr lang="en-US" altLang="ja-JP">
                  <a:solidFill>
                    <a:srgbClr val="000000"/>
                  </a:solidFill>
                </a:rPr>
                <a:t>I</a:t>
              </a:r>
              <a:endParaRPr lang="ja-JP" altLang="en-US">
                <a:solidFill>
                  <a:srgbClr val="000000"/>
                </a:solidFill>
              </a:endParaRPr>
            </a:p>
          </p:txBody>
        </p:sp>
      </p:grpSp>
      <p:sp>
        <p:nvSpPr>
          <p:cNvPr id="28695" name="Rectangle 22"/>
          <p:cNvSpPr>
            <a:spLocks noChangeArrowheads="1"/>
          </p:cNvSpPr>
          <p:nvPr/>
        </p:nvSpPr>
        <p:spPr bwMode="auto">
          <a:xfrm>
            <a:off x="593725" y="5419725"/>
            <a:ext cx="2987675" cy="1008063"/>
          </a:xfrm>
          <a:prstGeom prst="rect">
            <a:avLst/>
          </a:prstGeom>
          <a:solidFill>
            <a:srgbClr val="BBE0E3"/>
          </a:solidFill>
          <a:ln w="9525">
            <a:solidFill>
              <a:srgbClr val="000000"/>
            </a:solidFill>
            <a:miter lim="800000"/>
            <a:headEnd/>
            <a:tailEnd/>
          </a:ln>
        </p:spPr>
        <p:txBody>
          <a:bodyPr wrap="none" anchor="ctr"/>
          <a:lstStyle/>
          <a:p>
            <a:r>
              <a:rPr lang="ja-JP" altLang="en-US" sz="1400" dirty="0" smtClean="0">
                <a:solidFill>
                  <a:srgbClr val="000000"/>
                </a:solidFill>
              </a:rPr>
              <a:t>トンネルバリア</a:t>
            </a:r>
            <a:r>
              <a:rPr lang="ja-JP" altLang="en-US" sz="1400" dirty="0">
                <a:solidFill>
                  <a:srgbClr val="000000"/>
                </a:solidFill>
              </a:rPr>
              <a:t>をクーパー対</a:t>
            </a:r>
          </a:p>
          <a:p>
            <a:r>
              <a:rPr lang="ja-JP" altLang="en-US" sz="1400" dirty="0">
                <a:solidFill>
                  <a:srgbClr val="000000"/>
                </a:solidFill>
              </a:rPr>
              <a:t>が抜けられる</a:t>
            </a:r>
            <a:r>
              <a:rPr lang="en-US" altLang="ja-JP" sz="1400" dirty="0">
                <a:solidFill>
                  <a:srgbClr val="000000"/>
                </a:solidFill>
              </a:rPr>
              <a:t>(</a:t>
            </a:r>
            <a:r>
              <a:rPr lang="ja-JP" altLang="en-US" sz="1400" dirty="0">
                <a:solidFill>
                  <a:srgbClr val="000000"/>
                </a:solidFill>
              </a:rPr>
              <a:t>直流ジョセフソン効果</a:t>
            </a:r>
            <a:r>
              <a:rPr lang="en-US" altLang="ja-JP" sz="1400" dirty="0">
                <a:solidFill>
                  <a:srgbClr val="000000"/>
                </a:solidFill>
              </a:rPr>
              <a:t>)</a:t>
            </a:r>
          </a:p>
        </p:txBody>
      </p:sp>
      <p:sp>
        <p:nvSpPr>
          <p:cNvPr id="28696" name="Line 23"/>
          <p:cNvSpPr>
            <a:spLocks noChangeShapeType="1"/>
          </p:cNvSpPr>
          <p:nvPr/>
        </p:nvSpPr>
        <p:spPr bwMode="auto">
          <a:xfrm>
            <a:off x="5726113" y="4187825"/>
            <a:ext cx="2411412" cy="0"/>
          </a:xfrm>
          <a:prstGeom prst="line">
            <a:avLst/>
          </a:prstGeom>
          <a:noFill/>
          <a:ln w="19050">
            <a:solidFill>
              <a:srgbClr val="000000"/>
            </a:solidFill>
            <a:round/>
            <a:headEnd/>
            <a:tailEnd type="arrow" w="med" len="med"/>
          </a:ln>
        </p:spPr>
        <p:txBody>
          <a:bodyPr/>
          <a:lstStyle/>
          <a:p>
            <a:endParaRPr lang="ja-JP" altLang="en-US"/>
          </a:p>
        </p:txBody>
      </p:sp>
      <p:sp>
        <p:nvSpPr>
          <p:cNvPr id="28697" name="Line 24"/>
          <p:cNvSpPr>
            <a:spLocks noChangeShapeType="1"/>
          </p:cNvSpPr>
          <p:nvPr/>
        </p:nvSpPr>
        <p:spPr bwMode="auto">
          <a:xfrm flipH="1" flipV="1">
            <a:off x="6842125" y="3143250"/>
            <a:ext cx="1588" cy="1981200"/>
          </a:xfrm>
          <a:prstGeom prst="line">
            <a:avLst/>
          </a:prstGeom>
          <a:noFill/>
          <a:ln w="19050">
            <a:solidFill>
              <a:srgbClr val="000000"/>
            </a:solidFill>
            <a:round/>
            <a:headEnd/>
            <a:tailEnd type="arrow" w="med" len="med"/>
          </a:ln>
        </p:spPr>
        <p:txBody>
          <a:bodyPr/>
          <a:lstStyle/>
          <a:p>
            <a:endParaRPr lang="ja-JP" altLang="en-US"/>
          </a:p>
        </p:txBody>
      </p:sp>
      <p:sp>
        <p:nvSpPr>
          <p:cNvPr id="28698" name="Text Box 25"/>
          <p:cNvSpPr txBox="1">
            <a:spLocks noChangeArrowheads="1"/>
          </p:cNvSpPr>
          <p:nvPr/>
        </p:nvSpPr>
        <p:spPr bwMode="auto">
          <a:xfrm>
            <a:off x="6948488" y="3178175"/>
            <a:ext cx="433387" cy="366713"/>
          </a:xfrm>
          <a:prstGeom prst="rect">
            <a:avLst/>
          </a:prstGeom>
          <a:noFill/>
          <a:ln w="9525">
            <a:noFill/>
            <a:miter lim="800000"/>
            <a:headEnd/>
            <a:tailEnd/>
          </a:ln>
        </p:spPr>
        <p:txBody>
          <a:bodyPr>
            <a:spAutoFit/>
          </a:bodyPr>
          <a:lstStyle/>
          <a:p>
            <a:pPr>
              <a:spcBef>
                <a:spcPct val="50000"/>
              </a:spcBef>
            </a:pPr>
            <a:r>
              <a:rPr lang="en-US" altLang="ja-JP">
                <a:solidFill>
                  <a:srgbClr val="000000"/>
                </a:solidFill>
              </a:rPr>
              <a:t>I</a:t>
            </a:r>
          </a:p>
        </p:txBody>
      </p:sp>
      <p:sp>
        <p:nvSpPr>
          <p:cNvPr id="28699" name="Text Box 26"/>
          <p:cNvSpPr txBox="1">
            <a:spLocks noChangeArrowheads="1"/>
          </p:cNvSpPr>
          <p:nvPr/>
        </p:nvSpPr>
        <p:spPr bwMode="auto">
          <a:xfrm>
            <a:off x="8139113" y="4043363"/>
            <a:ext cx="433387" cy="366712"/>
          </a:xfrm>
          <a:prstGeom prst="rect">
            <a:avLst/>
          </a:prstGeom>
          <a:noFill/>
          <a:ln w="9525">
            <a:noFill/>
            <a:miter lim="800000"/>
            <a:headEnd/>
            <a:tailEnd/>
          </a:ln>
        </p:spPr>
        <p:txBody>
          <a:bodyPr>
            <a:spAutoFit/>
          </a:bodyPr>
          <a:lstStyle/>
          <a:p>
            <a:pPr>
              <a:spcBef>
                <a:spcPct val="50000"/>
              </a:spcBef>
            </a:pPr>
            <a:r>
              <a:rPr lang="en-US" altLang="ja-JP">
                <a:solidFill>
                  <a:srgbClr val="000000"/>
                </a:solidFill>
              </a:rPr>
              <a:t>V</a:t>
            </a:r>
          </a:p>
        </p:txBody>
      </p:sp>
      <p:sp>
        <p:nvSpPr>
          <p:cNvPr id="28700" name="Line 27"/>
          <p:cNvSpPr>
            <a:spLocks noChangeShapeType="1"/>
          </p:cNvSpPr>
          <p:nvPr/>
        </p:nvSpPr>
        <p:spPr bwMode="auto">
          <a:xfrm flipV="1">
            <a:off x="5870575" y="3287713"/>
            <a:ext cx="1908175" cy="1836737"/>
          </a:xfrm>
          <a:prstGeom prst="line">
            <a:avLst/>
          </a:prstGeom>
          <a:noFill/>
          <a:ln w="9525">
            <a:solidFill>
              <a:srgbClr val="000000"/>
            </a:solidFill>
            <a:prstDash val="dash"/>
            <a:round/>
            <a:headEnd/>
            <a:tailEnd/>
          </a:ln>
        </p:spPr>
        <p:txBody>
          <a:bodyPr/>
          <a:lstStyle/>
          <a:p>
            <a:endParaRPr lang="ja-JP" altLang="en-US"/>
          </a:p>
        </p:txBody>
      </p:sp>
      <p:sp>
        <p:nvSpPr>
          <p:cNvPr id="28701" name="Line 28"/>
          <p:cNvSpPr>
            <a:spLocks noChangeShapeType="1"/>
          </p:cNvSpPr>
          <p:nvPr/>
        </p:nvSpPr>
        <p:spPr bwMode="auto">
          <a:xfrm flipV="1">
            <a:off x="7202488" y="3324225"/>
            <a:ext cx="539750" cy="503238"/>
          </a:xfrm>
          <a:prstGeom prst="line">
            <a:avLst/>
          </a:prstGeom>
          <a:noFill/>
          <a:ln w="76200">
            <a:solidFill>
              <a:srgbClr val="FF6600"/>
            </a:solidFill>
            <a:round/>
            <a:headEnd/>
            <a:tailEnd/>
          </a:ln>
        </p:spPr>
        <p:txBody>
          <a:bodyPr/>
          <a:lstStyle/>
          <a:p>
            <a:endParaRPr lang="ja-JP" altLang="en-US"/>
          </a:p>
        </p:txBody>
      </p:sp>
      <p:sp>
        <p:nvSpPr>
          <p:cNvPr id="28702" name="Rectangle 29"/>
          <p:cNvSpPr>
            <a:spLocks noChangeArrowheads="1"/>
          </p:cNvSpPr>
          <p:nvPr/>
        </p:nvSpPr>
        <p:spPr bwMode="auto">
          <a:xfrm>
            <a:off x="6483350" y="3829050"/>
            <a:ext cx="719138" cy="719138"/>
          </a:xfrm>
          <a:prstGeom prst="rect">
            <a:avLst/>
          </a:prstGeom>
          <a:noFill/>
          <a:ln w="9525">
            <a:solidFill>
              <a:srgbClr val="000000"/>
            </a:solidFill>
            <a:prstDash val="dash"/>
            <a:miter lim="800000"/>
            <a:headEnd/>
            <a:tailEnd/>
          </a:ln>
        </p:spPr>
        <p:txBody>
          <a:bodyPr wrap="none" anchor="ctr"/>
          <a:lstStyle/>
          <a:p>
            <a:endParaRPr lang="ja-JP" altLang="en-US">
              <a:solidFill>
                <a:srgbClr val="000000"/>
              </a:solidFill>
            </a:endParaRPr>
          </a:p>
        </p:txBody>
      </p:sp>
      <p:sp>
        <p:nvSpPr>
          <p:cNvPr id="28703" name="Line 30"/>
          <p:cNvSpPr>
            <a:spLocks noChangeShapeType="1"/>
          </p:cNvSpPr>
          <p:nvPr/>
        </p:nvSpPr>
        <p:spPr bwMode="auto">
          <a:xfrm flipV="1">
            <a:off x="5945188" y="4548188"/>
            <a:ext cx="539750" cy="503237"/>
          </a:xfrm>
          <a:prstGeom prst="line">
            <a:avLst/>
          </a:prstGeom>
          <a:noFill/>
          <a:ln w="76200">
            <a:solidFill>
              <a:srgbClr val="FF6600"/>
            </a:solidFill>
            <a:round/>
            <a:headEnd/>
            <a:tailEnd/>
          </a:ln>
        </p:spPr>
        <p:txBody>
          <a:bodyPr/>
          <a:lstStyle/>
          <a:p>
            <a:endParaRPr lang="ja-JP" altLang="en-US"/>
          </a:p>
        </p:txBody>
      </p:sp>
      <p:sp>
        <p:nvSpPr>
          <p:cNvPr id="28704" name="Line 31"/>
          <p:cNvSpPr>
            <a:spLocks noChangeShapeType="1"/>
          </p:cNvSpPr>
          <p:nvPr/>
        </p:nvSpPr>
        <p:spPr bwMode="auto">
          <a:xfrm flipV="1">
            <a:off x="6483350" y="4187825"/>
            <a:ext cx="720725" cy="0"/>
          </a:xfrm>
          <a:prstGeom prst="line">
            <a:avLst/>
          </a:prstGeom>
          <a:noFill/>
          <a:ln w="76200">
            <a:solidFill>
              <a:srgbClr val="FF00FF"/>
            </a:solidFill>
            <a:round/>
            <a:headEnd/>
            <a:tailEnd/>
          </a:ln>
        </p:spPr>
        <p:txBody>
          <a:bodyPr/>
          <a:lstStyle/>
          <a:p>
            <a:endParaRPr lang="ja-JP" altLang="en-US"/>
          </a:p>
        </p:txBody>
      </p:sp>
      <p:sp>
        <p:nvSpPr>
          <p:cNvPr id="28705" name="Rectangle 32"/>
          <p:cNvSpPr>
            <a:spLocks noChangeArrowheads="1"/>
          </p:cNvSpPr>
          <p:nvPr/>
        </p:nvSpPr>
        <p:spPr bwMode="auto">
          <a:xfrm>
            <a:off x="5276903" y="5311775"/>
            <a:ext cx="3222572" cy="1189038"/>
          </a:xfrm>
          <a:prstGeom prst="rect">
            <a:avLst/>
          </a:prstGeom>
          <a:solidFill>
            <a:srgbClr val="BBE0E3"/>
          </a:solidFill>
          <a:ln w="9525">
            <a:solidFill>
              <a:srgbClr val="000000"/>
            </a:solidFill>
            <a:miter lim="800000"/>
            <a:headEnd/>
            <a:tailEnd/>
          </a:ln>
        </p:spPr>
        <p:txBody>
          <a:bodyPr wrap="none" anchor="ctr"/>
          <a:lstStyle/>
          <a:p>
            <a:r>
              <a:rPr lang="ja-JP" altLang="en-US" sz="1800" dirty="0" smtClean="0">
                <a:solidFill>
                  <a:srgbClr val="000000"/>
                </a:solidFill>
              </a:rPr>
              <a:t>トンネルバリア</a:t>
            </a:r>
            <a:r>
              <a:rPr lang="ja-JP" altLang="en-US" sz="1800" dirty="0">
                <a:solidFill>
                  <a:srgbClr val="000000"/>
                </a:solidFill>
              </a:rPr>
              <a:t>に磁力線が</a:t>
            </a:r>
          </a:p>
          <a:p>
            <a:r>
              <a:rPr lang="ja-JP" altLang="en-US" sz="1800" dirty="0">
                <a:solidFill>
                  <a:srgbClr val="000000"/>
                </a:solidFill>
              </a:rPr>
              <a:t>入り込むためクーパー対が</a:t>
            </a:r>
          </a:p>
          <a:p>
            <a:r>
              <a:rPr lang="ja-JP" altLang="en-US" sz="1800" dirty="0">
                <a:solidFill>
                  <a:srgbClr val="000000"/>
                </a:solidFill>
              </a:rPr>
              <a:t>通れない</a:t>
            </a:r>
          </a:p>
        </p:txBody>
      </p:sp>
      <p:sp>
        <p:nvSpPr>
          <p:cNvPr id="28706" name="Line 13"/>
          <p:cNvSpPr>
            <a:spLocks noChangeShapeType="1"/>
          </p:cNvSpPr>
          <p:nvPr/>
        </p:nvSpPr>
        <p:spPr bwMode="auto">
          <a:xfrm>
            <a:off x="725488" y="4330700"/>
            <a:ext cx="2411412" cy="0"/>
          </a:xfrm>
          <a:prstGeom prst="line">
            <a:avLst/>
          </a:prstGeom>
          <a:noFill/>
          <a:ln w="19050">
            <a:solidFill>
              <a:srgbClr val="000000"/>
            </a:solidFill>
            <a:round/>
            <a:headEnd/>
            <a:tailEnd type="arrow" w="med" len="med"/>
          </a:ln>
        </p:spPr>
        <p:txBody>
          <a:bodyPr/>
          <a:lstStyle/>
          <a:p>
            <a:endParaRPr lang="ja-JP" altLang="en-US"/>
          </a:p>
        </p:txBody>
      </p:sp>
      <p:sp>
        <p:nvSpPr>
          <p:cNvPr id="28707" name="Line 14"/>
          <p:cNvSpPr>
            <a:spLocks noChangeShapeType="1"/>
          </p:cNvSpPr>
          <p:nvPr/>
        </p:nvSpPr>
        <p:spPr bwMode="auto">
          <a:xfrm flipH="1" flipV="1">
            <a:off x="1841500" y="3286125"/>
            <a:ext cx="1588" cy="1981200"/>
          </a:xfrm>
          <a:prstGeom prst="line">
            <a:avLst/>
          </a:prstGeom>
          <a:noFill/>
          <a:ln w="19050">
            <a:solidFill>
              <a:srgbClr val="000000"/>
            </a:solidFill>
            <a:round/>
            <a:headEnd/>
            <a:tailEnd type="arrow" w="med" len="med"/>
          </a:ln>
        </p:spPr>
        <p:txBody>
          <a:bodyPr/>
          <a:lstStyle/>
          <a:p>
            <a:endParaRPr lang="ja-JP" altLang="en-US"/>
          </a:p>
        </p:txBody>
      </p:sp>
      <p:sp>
        <p:nvSpPr>
          <p:cNvPr id="28708" name="Text Box 15"/>
          <p:cNvSpPr txBox="1">
            <a:spLocks noChangeArrowheads="1"/>
          </p:cNvSpPr>
          <p:nvPr/>
        </p:nvSpPr>
        <p:spPr bwMode="auto">
          <a:xfrm>
            <a:off x="1947863" y="3321050"/>
            <a:ext cx="433387" cy="366713"/>
          </a:xfrm>
          <a:prstGeom prst="rect">
            <a:avLst/>
          </a:prstGeom>
          <a:noFill/>
          <a:ln w="9525">
            <a:noFill/>
            <a:miter lim="800000"/>
            <a:headEnd/>
            <a:tailEnd/>
          </a:ln>
        </p:spPr>
        <p:txBody>
          <a:bodyPr>
            <a:spAutoFit/>
          </a:bodyPr>
          <a:lstStyle/>
          <a:p>
            <a:pPr>
              <a:spcBef>
                <a:spcPct val="50000"/>
              </a:spcBef>
            </a:pPr>
            <a:r>
              <a:rPr lang="en-US" altLang="ja-JP">
                <a:solidFill>
                  <a:srgbClr val="000000"/>
                </a:solidFill>
              </a:rPr>
              <a:t>I</a:t>
            </a:r>
          </a:p>
        </p:txBody>
      </p:sp>
      <p:sp>
        <p:nvSpPr>
          <p:cNvPr id="28709" name="Text Box 16"/>
          <p:cNvSpPr txBox="1">
            <a:spLocks noChangeArrowheads="1"/>
          </p:cNvSpPr>
          <p:nvPr/>
        </p:nvSpPr>
        <p:spPr bwMode="auto">
          <a:xfrm>
            <a:off x="3138488" y="4186238"/>
            <a:ext cx="433387" cy="366712"/>
          </a:xfrm>
          <a:prstGeom prst="rect">
            <a:avLst/>
          </a:prstGeom>
          <a:noFill/>
          <a:ln w="9525">
            <a:noFill/>
            <a:miter lim="800000"/>
            <a:headEnd/>
            <a:tailEnd/>
          </a:ln>
        </p:spPr>
        <p:txBody>
          <a:bodyPr>
            <a:spAutoFit/>
          </a:bodyPr>
          <a:lstStyle/>
          <a:p>
            <a:pPr>
              <a:spcBef>
                <a:spcPct val="50000"/>
              </a:spcBef>
            </a:pPr>
            <a:r>
              <a:rPr lang="en-US" altLang="ja-JP">
                <a:solidFill>
                  <a:srgbClr val="000000"/>
                </a:solidFill>
              </a:rPr>
              <a:t>V</a:t>
            </a:r>
          </a:p>
        </p:txBody>
      </p:sp>
      <p:sp>
        <p:nvSpPr>
          <p:cNvPr id="28710" name="Line 17"/>
          <p:cNvSpPr>
            <a:spLocks noChangeShapeType="1"/>
          </p:cNvSpPr>
          <p:nvPr/>
        </p:nvSpPr>
        <p:spPr bwMode="auto">
          <a:xfrm flipV="1">
            <a:off x="869950" y="3430588"/>
            <a:ext cx="1908175" cy="1836737"/>
          </a:xfrm>
          <a:prstGeom prst="line">
            <a:avLst/>
          </a:prstGeom>
          <a:noFill/>
          <a:ln w="9525">
            <a:solidFill>
              <a:srgbClr val="000000"/>
            </a:solidFill>
            <a:prstDash val="dash"/>
            <a:round/>
            <a:headEnd/>
            <a:tailEnd/>
          </a:ln>
        </p:spPr>
        <p:txBody>
          <a:bodyPr/>
          <a:lstStyle/>
          <a:p>
            <a:endParaRPr lang="ja-JP" altLang="en-US"/>
          </a:p>
        </p:txBody>
      </p:sp>
      <p:sp>
        <p:nvSpPr>
          <p:cNvPr id="28711" name="Line 18"/>
          <p:cNvSpPr>
            <a:spLocks noChangeShapeType="1"/>
          </p:cNvSpPr>
          <p:nvPr/>
        </p:nvSpPr>
        <p:spPr bwMode="auto">
          <a:xfrm flipV="1">
            <a:off x="2201863" y="3467100"/>
            <a:ext cx="539750" cy="503238"/>
          </a:xfrm>
          <a:prstGeom prst="line">
            <a:avLst/>
          </a:prstGeom>
          <a:noFill/>
          <a:ln w="76200">
            <a:solidFill>
              <a:srgbClr val="FF6600"/>
            </a:solidFill>
            <a:round/>
            <a:headEnd/>
            <a:tailEnd/>
          </a:ln>
        </p:spPr>
        <p:txBody>
          <a:bodyPr/>
          <a:lstStyle/>
          <a:p>
            <a:endParaRPr lang="ja-JP" altLang="en-US"/>
          </a:p>
        </p:txBody>
      </p:sp>
      <p:sp>
        <p:nvSpPr>
          <p:cNvPr id="28712" name="Rectangle 19"/>
          <p:cNvSpPr>
            <a:spLocks noChangeArrowheads="1"/>
          </p:cNvSpPr>
          <p:nvPr/>
        </p:nvSpPr>
        <p:spPr bwMode="auto">
          <a:xfrm>
            <a:off x="1482725" y="3971925"/>
            <a:ext cx="719138" cy="719138"/>
          </a:xfrm>
          <a:prstGeom prst="rect">
            <a:avLst/>
          </a:prstGeom>
          <a:noFill/>
          <a:ln w="9525">
            <a:solidFill>
              <a:srgbClr val="000000"/>
            </a:solidFill>
            <a:prstDash val="dash"/>
            <a:miter lim="800000"/>
            <a:headEnd/>
            <a:tailEnd/>
          </a:ln>
        </p:spPr>
        <p:txBody>
          <a:bodyPr wrap="none" anchor="ctr"/>
          <a:lstStyle/>
          <a:p>
            <a:endParaRPr lang="ja-JP" altLang="en-US">
              <a:solidFill>
                <a:srgbClr val="000000"/>
              </a:solidFill>
            </a:endParaRPr>
          </a:p>
        </p:txBody>
      </p:sp>
      <p:sp>
        <p:nvSpPr>
          <p:cNvPr id="28713" name="Line 20"/>
          <p:cNvSpPr>
            <a:spLocks noChangeShapeType="1"/>
          </p:cNvSpPr>
          <p:nvPr/>
        </p:nvSpPr>
        <p:spPr bwMode="auto">
          <a:xfrm flipV="1">
            <a:off x="941388" y="4691063"/>
            <a:ext cx="539750" cy="503237"/>
          </a:xfrm>
          <a:prstGeom prst="line">
            <a:avLst/>
          </a:prstGeom>
          <a:noFill/>
          <a:ln w="76200">
            <a:solidFill>
              <a:srgbClr val="FF6600"/>
            </a:solidFill>
            <a:round/>
            <a:headEnd/>
            <a:tailEnd/>
          </a:ln>
        </p:spPr>
        <p:txBody>
          <a:bodyPr/>
          <a:lstStyle/>
          <a:p>
            <a:endParaRPr lang="ja-JP" altLang="en-US"/>
          </a:p>
        </p:txBody>
      </p:sp>
      <p:sp>
        <p:nvSpPr>
          <p:cNvPr id="28714" name="Line 21"/>
          <p:cNvSpPr>
            <a:spLocks noChangeShapeType="1"/>
          </p:cNvSpPr>
          <p:nvPr/>
        </p:nvSpPr>
        <p:spPr bwMode="auto">
          <a:xfrm flipV="1">
            <a:off x="1841500" y="3970338"/>
            <a:ext cx="0" cy="720725"/>
          </a:xfrm>
          <a:prstGeom prst="line">
            <a:avLst/>
          </a:prstGeom>
          <a:noFill/>
          <a:ln w="76200">
            <a:solidFill>
              <a:srgbClr val="FF6600"/>
            </a:solidFill>
            <a:round/>
            <a:headEnd/>
            <a:tailEnd/>
          </a:ln>
        </p:spPr>
        <p:txBody>
          <a:bodyPr/>
          <a:lstStyle/>
          <a:p>
            <a:endParaRPr lang="ja-JP" altLang="en-US"/>
          </a:p>
        </p:txBody>
      </p:sp>
      <p:sp>
        <p:nvSpPr>
          <p:cNvPr id="28715" name="Line 57"/>
          <p:cNvSpPr>
            <a:spLocks noChangeShapeType="1"/>
          </p:cNvSpPr>
          <p:nvPr/>
        </p:nvSpPr>
        <p:spPr bwMode="auto">
          <a:xfrm>
            <a:off x="1482725" y="4330700"/>
            <a:ext cx="252413" cy="0"/>
          </a:xfrm>
          <a:prstGeom prst="line">
            <a:avLst/>
          </a:prstGeom>
          <a:noFill/>
          <a:ln w="9525">
            <a:solidFill>
              <a:srgbClr val="000000"/>
            </a:solidFill>
            <a:round/>
            <a:headEnd/>
            <a:tailEnd type="arrow" w="med" len="med"/>
          </a:ln>
        </p:spPr>
        <p:txBody>
          <a:bodyPr/>
          <a:lstStyle/>
          <a:p>
            <a:endParaRPr lang="ja-JP" altLang="en-US"/>
          </a:p>
        </p:txBody>
      </p:sp>
      <p:sp>
        <p:nvSpPr>
          <p:cNvPr id="28716" name="Line 58"/>
          <p:cNvSpPr>
            <a:spLocks noChangeShapeType="1"/>
          </p:cNvSpPr>
          <p:nvPr/>
        </p:nvSpPr>
        <p:spPr bwMode="auto">
          <a:xfrm>
            <a:off x="1914525" y="3970338"/>
            <a:ext cx="252413" cy="0"/>
          </a:xfrm>
          <a:prstGeom prst="line">
            <a:avLst/>
          </a:prstGeom>
          <a:noFill/>
          <a:ln w="9525">
            <a:solidFill>
              <a:srgbClr val="000000"/>
            </a:solidFill>
            <a:round/>
            <a:headEnd/>
            <a:tailEnd type="arrow" w="med" len="med"/>
          </a:ln>
        </p:spPr>
        <p:txBody>
          <a:bodyPr/>
          <a:lstStyle/>
          <a:p>
            <a:endParaRPr lang="ja-JP" altLang="en-US"/>
          </a:p>
        </p:txBody>
      </p:sp>
      <p:sp>
        <p:nvSpPr>
          <p:cNvPr id="28717" name="Line 59"/>
          <p:cNvSpPr>
            <a:spLocks noChangeShapeType="1"/>
          </p:cNvSpPr>
          <p:nvPr/>
        </p:nvSpPr>
        <p:spPr bwMode="auto">
          <a:xfrm flipH="1">
            <a:off x="1914525" y="4330700"/>
            <a:ext cx="250825" cy="0"/>
          </a:xfrm>
          <a:prstGeom prst="line">
            <a:avLst/>
          </a:prstGeom>
          <a:noFill/>
          <a:ln w="9525">
            <a:solidFill>
              <a:srgbClr val="0000FF"/>
            </a:solidFill>
            <a:round/>
            <a:headEnd/>
            <a:tailEnd type="arrow" w="med" len="med"/>
          </a:ln>
        </p:spPr>
        <p:txBody>
          <a:bodyPr/>
          <a:lstStyle/>
          <a:p>
            <a:endParaRPr lang="ja-JP" altLang="en-US"/>
          </a:p>
        </p:txBody>
      </p:sp>
      <p:sp>
        <p:nvSpPr>
          <p:cNvPr id="28718" name="Line 60"/>
          <p:cNvSpPr>
            <a:spLocks noChangeShapeType="1"/>
          </p:cNvSpPr>
          <p:nvPr/>
        </p:nvSpPr>
        <p:spPr bwMode="auto">
          <a:xfrm flipH="1">
            <a:off x="1554163" y="4691063"/>
            <a:ext cx="250825" cy="0"/>
          </a:xfrm>
          <a:prstGeom prst="line">
            <a:avLst/>
          </a:prstGeom>
          <a:noFill/>
          <a:ln w="9525">
            <a:solidFill>
              <a:srgbClr val="0000FF"/>
            </a:solidFill>
            <a:round/>
            <a:headEnd/>
            <a:tailEnd type="arrow" w="med" len="med"/>
          </a:ln>
        </p:spPr>
        <p:txBody>
          <a:bodyPr/>
          <a:lstStyle/>
          <a:p>
            <a:endParaRPr lang="ja-JP" altLang="en-US"/>
          </a:p>
        </p:txBody>
      </p:sp>
      <p:sp>
        <p:nvSpPr>
          <p:cNvPr id="28719" name="Line 61"/>
          <p:cNvSpPr>
            <a:spLocks noChangeShapeType="1"/>
          </p:cNvSpPr>
          <p:nvPr/>
        </p:nvSpPr>
        <p:spPr bwMode="auto">
          <a:xfrm flipH="1">
            <a:off x="1841500" y="4438650"/>
            <a:ext cx="1588" cy="215900"/>
          </a:xfrm>
          <a:prstGeom prst="line">
            <a:avLst/>
          </a:prstGeom>
          <a:noFill/>
          <a:ln w="9525">
            <a:solidFill>
              <a:srgbClr val="0000FF"/>
            </a:solidFill>
            <a:round/>
            <a:headEnd/>
            <a:tailEnd type="arrow" w="med" len="med"/>
          </a:ln>
        </p:spPr>
        <p:txBody>
          <a:bodyPr/>
          <a:lstStyle/>
          <a:p>
            <a:endParaRPr lang="ja-JP" altLang="en-US"/>
          </a:p>
        </p:txBody>
      </p:sp>
      <p:sp>
        <p:nvSpPr>
          <p:cNvPr id="28720" name="Line 62"/>
          <p:cNvSpPr>
            <a:spLocks noChangeShapeType="1"/>
          </p:cNvSpPr>
          <p:nvPr/>
        </p:nvSpPr>
        <p:spPr bwMode="auto">
          <a:xfrm flipH="1">
            <a:off x="2201863" y="4078288"/>
            <a:ext cx="1587" cy="215900"/>
          </a:xfrm>
          <a:prstGeom prst="line">
            <a:avLst/>
          </a:prstGeom>
          <a:noFill/>
          <a:ln w="9525">
            <a:solidFill>
              <a:srgbClr val="0000FF"/>
            </a:solidFill>
            <a:round/>
            <a:headEnd/>
            <a:tailEnd type="arrow" w="med" len="med"/>
          </a:ln>
        </p:spPr>
        <p:txBody>
          <a:bodyPr/>
          <a:lstStyle/>
          <a:p>
            <a:endParaRPr lang="ja-JP" altLang="en-US"/>
          </a:p>
        </p:txBody>
      </p:sp>
      <p:sp>
        <p:nvSpPr>
          <p:cNvPr id="28721" name="Line 63"/>
          <p:cNvSpPr>
            <a:spLocks noChangeShapeType="1"/>
          </p:cNvSpPr>
          <p:nvPr/>
        </p:nvSpPr>
        <p:spPr bwMode="auto">
          <a:xfrm flipH="1" flipV="1">
            <a:off x="1843088" y="4006850"/>
            <a:ext cx="1587" cy="288925"/>
          </a:xfrm>
          <a:prstGeom prst="line">
            <a:avLst/>
          </a:prstGeom>
          <a:noFill/>
          <a:ln w="9525">
            <a:solidFill>
              <a:srgbClr val="000000"/>
            </a:solidFill>
            <a:round/>
            <a:headEnd/>
            <a:tailEnd type="arrow" w="med" len="med"/>
          </a:ln>
        </p:spPr>
        <p:txBody>
          <a:bodyPr/>
          <a:lstStyle/>
          <a:p>
            <a:endParaRPr lang="ja-JP" altLang="en-US"/>
          </a:p>
        </p:txBody>
      </p:sp>
      <p:sp>
        <p:nvSpPr>
          <p:cNvPr id="28722" name="Line 64"/>
          <p:cNvSpPr>
            <a:spLocks noChangeShapeType="1"/>
          </p:cNvSpPr>
          <p:nvPr/>
        </p:nvSpPr>
        <p:spPr bwMode="auto">
          <a:xfrm flipH="1" flipV="1">
            <a:off x="1482725" y="4365625"/>
            <a:ext cx="1588" cy="288925"/>
          </a:xfrm>
          <a:prstGeom prst="line">
            <a:avLst/>
          </a:prstGeom>
          <a:noFill/>
          <a:ln w="9525">
            <a:solidFill>
              <a:srgbClr val="000000"/>
            </a:solidFill>
            <a:round/>
            <a:headEnd/>
            <a:tailEnd type="arrow" w="med" len="med"/>
          </a:ln>
        </p:spPr>
        <p:txBody>
          <a:bodyPr/>
          <a:lstStyle/>
          <a:p>
            <a:endParaRPr lang="ja-JP" altLang="en-US"/>
          </a:p>
        </p:txBody>
      </p:sp>
      <p:sp>
        <p:nvSpPr>
          <p:cNvPr id="28723" name="Line 67"/>
          <p:cNvSpPr>
            <a:spLocks noChangeShapeType="1"/>
          </p:cNvSpPr>
          <p:nvPr/>
        </p:nvSpPr>
        <p:spPr bwMode="auto">
          <a:xfrm>
            <a:off x="1842294" y="4870450"/>
            <a:ext cx="396081" cy="0"/>
          </a:xfrm>
          <a:prstGeom prst="line">
            <a:avLst/>
          </a:prstGeom>
          <a:noFill/>
          <a:ln w="28575">
            <a:solidFill>
              <a:srgbClr val="FF0000"/>
            </a:solidFill>
            <a:round/>
            <a:headEnd type="arrow" w="med" len="med"/>
            <a:tailEnd type="arrow" w="med" len="med"/>
          </a:ln>
        </p:spPr>
        <p:txBody>
          <a:bodyPr/>
          <a:lstStyle/>
          <a:p>
            <a:endParaRPr lang="ja-JP" altLang="en-US"/>
          </a:p>
        </p:txBody>
      </p:sp>
      <p:sp>
        <p:nvSpPr>
          <p:cNvPr id="28724" name="Rectangle 68"/>
          <p:cNvSpPr>
            <a:spLocks noChangeArrowheads="1"/>
          </p:cNvSpPr>
          <p:nvPr/>
        </p:nvSpPr>
        <p:spPr bwMode="auto">
          <a:xfrm>
            <a:off x="1879600" y="4941888"/>
            <a:ext cx="358775" cy="287337"/>
          </a:xfrm>
          <a:prstGeom prst="rect">
            <a:avLst/>
          </a:prstGeom>
          <a:noFill/>
          <a:ln w="9525">
            <a:noFill/>
            <a:miter lim="800000"/>
            <a:headEnd/>
            <a:tailEnd/>
          </a:ln>
        </p:spPr>
        <p:txBody>
          <a:bodyPr wrap="none" anchor="ctr"/>
          <a:lstStyle/>
          <a:p>
            <a:pPr algn="ctr"/>
            <a:r>
              <a:rPr lang="en-US" altLang="ja-JP" sz="2000" b="1">
                <a:solidFill>
                  <a:srgbClr val="FF0000"/>
                </a:solidFill>
              </a:rPr>
              <a:t>2</a:t>
            </a:r>
            <a:r>
              <a:rPr lang="en-US" altLang="ja-JP" sz="2000" b="1">
                <a:solidFill>
                  <a:srgbClr val="FF0000"/>
                </a:solidFill>
                <a:latin typeface="Symbol" pitchFamily="18" charset="2"/>
              </a:rPr>
              <a:t>D</a:t>
            </a:r>
          </a:p>
        </p:txBody>
      </p:sp>
      <p:sp>
        <p:nvSpPr>
          <p:cNvPr id="3" name="正方形/長方形 2"/>
          <p:cNvSpPr/>
          <p:nvPr/>
        </p:nvSpPr>
        <p:spPr>
          <a:xfrm>
            <a:off x="356164" y="3248240"/>
            <a:ext cx="1266693" cy="523220"/>
          </a:xfrm>
          <a:prstGeom prst="rect">
            <a:avLst/>
          </a:prstGeom>
        </p:spPr>
        <p:txBody>
          <a:bodyPr wrap="none">
            <a:spAutoFit/>
          </a:bodyPr>
          <a:lstStyle/>
          <a:p>
            <a:r>
              <a:rPr lang="ja-JP" altLang="en-US" b="1" dirty="0">
                <a:solidFill>
                  <a:srgbClr val="000000"/>
                </a:solidFill>
              </a:rPr>
              <a:t>磁場無</a:t>
            </a:r>
          </a:p>
        </p:txBody>
      </p:sp>
      <p:sp>
        <p:nvSpPr>
          <p:cNvPr id="4" name="正方形/長方形 3"/>
          <p:cNvSpPr/>
          <p:nvPr/>
        </p:nvSpPr>
        <p:spPr>
          <a:xfrm>
            <a:off x="5016349" y="3248240"/>
            <a:ext cx="1261884" cy="523220"/>
          </a:xfrm>
          <a:prstGeom prst="rect">
            <a:avLst/>
          </a:prstGeom>
        </p:spPr>
        <p:txBody>
          <a:bodyPr wrap="none">
            <a:spAutoFit/>
          </a:bodyPr>
          <a:lstStyle/>
          <a:p>
            <a:r>
              <a:rPr lang="ja-JP" altLang="en-US" dirty="0">
                <a:solidFill>
                  <a:srgbClr val="000000"/>
                </a:solidFill>
              </a:rPr>
              <a:t>磁場有</a:t>
            </a:r>
          </a:p>
        </p:txBody>
      </p:sp>
    </p:spTree>
    <p:extLst>
      <p:ext uri="{BB962C8B-B14F-4D97-AF65-F5344CB8AC3E}">
        <p14:creationId xmlns:p14="http://schemas.microsoft.com/office/powerpoint/2010/main" val="3076491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47643"/>
          <a:stretch/>
        </p:blipFill>
        <p:spPr bwMode="auto">
          <a:xfrm>
            <a:off x="4355976" y="1830745"/>
            <a:ext cx="3672408" cy="361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 name="直線コネクタ 80"/>
          <p:cNvCxnSpPr/>
          <p:nvPr/>
        </p:nvCxnSpPr>
        <p:spPr bwMode="auto">
          <a:xfrm>
            <a:off x="1403771" y="1959036"/>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正方形/長方形 81"/>
          <p:cNvSpPr/>
          <p:nvPr/>
        </p:nvSpPr>
        <p:spPr bwMode="auto">
          <a:xfrm>
            <a:off x="2339875" y="1196752"/>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83" name="円/楕円 82"/>
          <p:cNvSpPr/>
          <p:nvPr/>
        </p:nvSpPr>
        <p:spPr bwMode="auto">
          <a:xfrm>
            <a:off x="2852192" y="1982640"/>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nvGrpSpPr>
          <p:cNvPr id="84" name="グループ化 83"/>
          <p:cNvGrpSpPr/>
          <p:nvPr/>
        </p:nvGrpSpPr>
        <p:grpSpPr>
          <a:xfrm>
            <a:off x="1647415" y="1815020"/>
            <a:ext cx="448816" cy="288032"/>
            <a:chOff x="2483768" y="4725144"/>
            <a:chExt cx="448816" cy="288032"/>
          </a:xfrm>
        </p:grpSpPr>
        <p:sp>
          <p:nvSpPr>
            <p:cNvPr id="85" name="円/楕円 84"/>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86" name="円/楕円 85"/>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87" name="円/楕円 86"/>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cxnSp>
        <p:nvCxnSpPr>
          <p:cNvPr id="92" name="直線コネクタ 91"/>
          <p:cNvCxnSpPr/>
          <p:nvPr/>
        </p:nvCxnSpPr>
        <p:spPr bwMode="auto">
          <a:xfrm>
            <a:off x="2477814" y="2132856"/>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直線コネクタ 92"/>
          <p:cNvCxnSpPr/>
          <p:nvPr/>
        </p:nvCxnSpPr>
        <p:spPr bwMode="auto">
          <a:xfrm>
            <a:off x="2483891" y="270892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4" name="グループ化 93"/>
          <p:cNvGrpSpPr/>
          <p:nvPr/>
        </p:nvGrpSpPr>
        <p:grpSpPr>
          <a:xfrm>
            <a:off x="2763662" y="2564904"/>
            <a:ext cx="448816" cy="288032"/>
            <a:chOff x="2483768" y="4725144"/>
            <a:chExt cx="448816" cy="288032"/>
          </a:xfrm>
        </p:grpSpPr>
        <p:sp>
          <p:nvSpPr>
            <p:cNvPr id="95" name="円/楕円 94"/>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96" name="円/楕円 95"/>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97" name="円/楕円 96"/>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sp>
        <p:nvSpPr>
          <p:cNvPr id="98" name="円/楕円 97"/>
          <p:cNvSpPr/>
          <p:nvPr/>
        </p:nvSpPr>
        <p:spPr bwMode="auto">
          <a:xfrm>
            <a:off x="3085873" y="1980327"/>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99" name="直線矢印コネクタ 98"/>
          <p:cNvCxnSpPr>
            <a:stCxn id="86" idx="7"/>
            <a:endCxn id="98" idx="0"/>
          </p:cNvCxnSpPr>
          <p:nvPr/>
        </p:nvCxnSpPr>
        <p:spPr bwMode="auto">
          <a:xfrm>
            <a:off x="1994748" y="1908119"/>
            <a:ext cx="1163133" cy="72208"/>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直線コネクタ 70"/>
          <p:cNvCxnSpPr/>
          <p:nvPr/>
        </p:nvCxnSpPr>
        <p:spPr bwMode="auto">
          <a:xfrm>
            <a:off x="1403771" y="1340768"/>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直線矢印コネクタ 87"/>
          <p:cNvCxnSpPr>
            <a:stCxn id="85" idx="4"/>
            <a:endCxn id="83" idx="2"/>
          </p:cNvCxnSpPr>
          <p:nvPr/>
        </p:nvCxnSpPr>
        <p:spPr bwMode="auto">
          <a:xfrm>
            <a:off x="1791431" y="2031044"/>
            <a:ext cx="1060761" cy="23604"/>
          </a:xfrm>
          <a:prstGeom prst="straightConnector1">
            <a:avLst/>
          </a:prstGeom>
          <a:noFill/>
          <a:ln w="19050"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円/楕円 14"/>
          <p:cNvSpPr/>
          <p:nvPr/>
        </p:nvSpPr>
        <p:spPr bwMode="auto">
          <a:xfrm>
            <a:off x="7292994" y="2348880"/>
            <a:ext cx="159326" cy="108012"/>
          </a:xfrm>
          <a:prstGeom prst="ellips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17" name="直線矢印コネクタ 16"/>
          <p:cNvCxnSpPr>
            <a:endCxn id="15" idx="1"/>
          </p:cNvCxnSpPr>
          <p:nvPr/>
        </p:nvCxnSpPr>
        <p:spPr bwMode="auto">
          <a:xfrm>
            <a:off x="3563888" y="1815020"/>
            <a:ext cx="3752439" cy="549678"/>
          </a:xfrm>
          <a:prstGeom prst="straightConnector1">
            <a:avLst/>
          </a:prstGeom>
          <a:noFill/>
          <a:ln w="9525"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89" name="正方形/長方形 88"/>
              <p:cNvSpPr/>
              <p:nvPr/>
            </p:nvSpPr>
            <p:spPr>
              <a:xfrm>
                <a:off x="3275856" y="2185700"/>
                <a:ext cx="731290"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b="1" i="0" smtClean="0">
                          <a:latin typeface="Cambria Math"/>
                        </a:rPr>
                        <m:t>𝟐</m:t>
                      </m:r>
                      <m:r>
                        <a:rPr lang="en-US" altLang="ja-JP" b="1">
                          <a:latin typeface="Cambria Math"/>
                        </a:rPr>
                        <m:t>𝚫</m:t>
                      </m:r>
                    </m:oMath>
                  </m:oMathPara>
                </a14:m>
                <a:endParaRPr lang="ja-JP" altLang="en-US" dirty="0"/>
              </a:p>
            </p:txBody>
          </p:sp>
        </mc:Choice>
        <mc:Fallback xmlns="">
          <p:sp>
            <p:nvSpPr>
              <p:cNvPr id="89" name="正方形/長方形 88"/>
              <p:cNvSpPr>
                <a:spLocks noRot="1" noChangeAspect="1" noMove="1" noResize="1" noEditPoints="1" noAdjustHandles="1" noChangeArrowheads="1" noChangeShapeType="1" noTextEdit="1"/>
              </p:cNvSpPr>
              <p:nvPr/>
            </p:nvSpPr>
            <p:spPr>
              <a:xfrm>
                <a:off x="3275856" y="2185700"/>
                <a:ext cx="731290" cy="523220"/>
              </a:xfrm>
              <a:prstGeom prst="rect">
                <a:avLst/>
              </a:prstGeom>
              <a:blipFill rotWithShape="1">
                <a:blip r:embed="rId3"/>
                <a:stretch>
                  <a:fillRect/>
                </a:stretch>
              </a:blipFill>
            </p:spPr>
            <p:txBody>
              <a:bodyPr/>
              <a:lstStyle/>
              <a:p>
                <a:r>
                  <a:rPr lang="ja-JP" altLang="en-US">
                    <a:noFill/>
                  </a:rPr>
                  <a:t> </a:t>
                </a:r>
              </a:p>
            </p:txBody>
          </p:sp>
        </mc:Fallback>
      </mc:AlternateContent>
      <p:cxnSp>
        <p:nvCxnSpPr>
          <p:cNvPr id="90" name="直線コネクタ 89"/>
          <p:cNvCxnSpPr/>
          <p:nvPr/>
        </p:nvCxnSpPr>
        <p:spPr bwMode="auto">
          <a:xfrm>
            <a:off x="1434404" y="486916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正方形/長方形 90"/>
          <p:cNvSpPr/>
          <p:nvPr/>
        </p:nvSpPr>
        <p:spPr bwMode="auto">
          <a:xfrm>
            <a:off x="2370508" y="3356992"/>
            <a:ext cx="144016" cy="1572125"/>
          </a:xfrm>
          <a:prstGeom prst="rect">
            <a:avLst/>
          </a:prstGeom>
          <a:solidFill>
            <a:schemeClr val="accent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nvGrpSpPr>
          <p:cNvPr id="101" name="グループ化 100"/>
          <p:cNvGrpSpPr/>
          <p:nvPr/>
        </p:nvGrpSpPr>
        <p:grpSpPr>
          <a:xfrm>
            <a:off x="1678048" y="4725144"/>
            <a:ext cx="448816" cy="288032"/>
            <a:chOff x="2483768" y="4725144"/>
            <a:chExt cx="448816" cy="288032"/>
          </a:xfrm>
        </p:grpSpPr>
        <p:sp>
          <p:nvSpPr>
            <p:cNvPr id="102" name="円/楕円 101"/>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03" name="円/楕円 102"/>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04" name="円/楕円 103"/>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cxnSp>
        <p:nvCxnSpPr>
          <p:cNvPr id="105" name="直線コネクタ 104"/>
          <p:cNvCxnSpPr/>
          <p:nvPr/>
        </p:nvCxnSpPr>
        <p:spPr bwMode="auto">
          <a:xfrm>
            <a:off x="2508447" y="4293096"/>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直線コネクタ 105"/>
          <p:cNvCxnSpPr/>
          <p:nvPr/>
        </p:nvCxnSpPr>
        <p:spPr bwMode="auto">
          <a:xfrm>
            <a:off x="2514524" y="4869160"/>
            <a:ext cx="936104" cy="0"/>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7" name="グループ化 106"/>
          <p:cNvGrpSpPr/>
          <p:nvPr/>
        </p:nvGrpSpPr>
        <p:grpSpPr>
          <a:xfrm>
            <a:off x="2794295" y="4725144"/>
            <a:ext cx="448816" cy="288032"/>
            <a:chOff x="2483768" y="4725144"/>
            <a:chExt cx="448816" cy="288032"/>
          </a:xfrm>
        </p:grpSpPr>
        <p:sp>
          <p:nvSpPr>
            <p:cNvPr id="108" name="円/楕円 107"/>
            <p:cNvSpPr/>
            <p:nvPr/>
          </p:nvSpPr>
          <p:spPr bwMode="auto">
            <a:xfrm>
              <a:off x="25557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09" name="円/楕円 108"/>
            <p:cNvSpPr/>
            <p:nvPr/>
          </p:nvSpPr>
          <p:spPr bwMode="auto">
            <a:xfrm>
              <a:off x="2708176" y="4797152"/>
              <a:ext cx="144016" cy="14401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sp>
          <p:nvSpPr>
            <p:cNvPr id="110" name="円/楕円 109"/>
            <p:cNvSpPr/>
            <p:nvPr/>
          </p:nvSpPr>
          <p:spPr bwMode="auto">
            <a:xfrm>
              <a:off x="2483768" y="4725144"/>
              <a:ext cx="448816" cy="288032"/>
            </a:xfrm>
            <a:prstGeom prst="ellips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grpSp>
      <p:cxnSp>
        <p:nvCxnSpPr>
          <p:cNvPr id="113" name="直線コネクタ 112"/>
          <p:cNvCxnSpPr/>
          <p:nvPr/>
        </p:nvCxnSpPr>
        <p:spPr bwMode="auto">
          <a:xfrm>
            <a:off x="1426020" y="4293096"/>
            <a:ext cx="936104" cy="0"/>
          </a:xfrm>
          <a:prstGeom prst="line">
            <a:avLst/>
          </a:prstGeom>
          <a:noFill/>
          <a:ln w="25400" cap="flat" cmpd="sng" algn="ctr">
            <a:solidFill>
              <a:schemeClr val="tx1"/>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2073736" y="4725144"/>
            <a:ext cx="778456" cy="0"/>
          </a:xfrm>
          <a:prstGeom prst="straightConnector1">
            <a:avLst/>
          </a:prstGeom>
          <a:noFill/>
          <a:ln w="9525" cap="flat" cmpd="sng" algn="ctr">
            <a:solidFill>
              <a:schemeClr val="tx1"/>
            </a:solidFill>
            <a:prstDash val="solid"/>
            <a:round/>
            <a:headEnd type="arrow"/>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6" name="円/楕円 115"/>
          <p:cNvSpPr/>
          <p:nvPr/>
        </p:nvSpPr>
        <p:spPr bwMode="auto">
          <a:xfrm>
            <a:off x="6084168" y="3362425"/>
            <a:ext cx="108012" cy="101203"/>
          </a:xfrm>
          <a:prstGeom prst="ellipse">
            <a:avLst/>
          </a:pr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endParaRPr>
          </a:p>
        </p:txBody>
      </p:sp>
      <p:cxnSp>
        <p:nvCxnSpPr>
          <p:cNvPr id="117" name="直線矢印コネクタ 116"/>
          <p:cNvCxnSpPr/>
          <p:nvPr/>
        </p:nvCxnSpPr>
        <p:spPr bwMode="auto">
          <a:xfrm flipV="1">
            <a:off x="3060078" y="3413026"/>
            <a:ext cx="3024090" cy="683478"/>
          </a:xfrm>
          <a:prstGeom prst="straightConnector1">
            <a:avLst/>
          </a:prstGeom>
          <a:noFill/>
          <a:ln w="9525"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8" name="正方形/長方形 117"/>
          <p:cNvSpPr/>
          <p:nvPr/>
        </p:nvSpPr>
        <p:spPr>
          <a:xfrm>
            <a:off x="1403771" y="5199424"/>
            <a:ext cx="2476960" cy="646331"/>
          </a:xfrm>
          <a:prstGeom prst="rect">
            <a:avLst/>
          </a:prstGeom>
        </p:spPr>
        <p:txBody>
          <a:bodyPr wrap="none">
            <a:spAutoFit/>
          </a:bodyPr>
          <a:lstStyle/>
          <a:p>
            <a:r>
              <a:rPr lang="ja-JP" altLang="en-US" sz="2000" dirty="0" smtClean="0"/>
              <a:t>直流ジョセフソン効果</a:t>
            </a:r>
            <a:endParaRPr lang="en-US" altLang="ja-JP" sz="2000" dirty="0" smtClean="0"/>
          </a:p>
          <a:p>
            <a:r>
              <a:rPr lang="ja-JP" altLang="en-US" sz="1600" dirty="0"/>
              <a:t>クーパー対</a:t>
            </a:r>
            <a:r>
              <a:rPr lang="ja-JP" altLang="en-US" sz="1600" dirty="0" smtClean="0"/>
              <a:t>のトンネル電流</a:t>
            </a:r>
            <a:endParaRPr lang="ja-JP" altLang="en-US" sz="1800" dirty="0"/>
          </a:p>
        </p:txBody>
      </p:sp>
      <p:sp>
        <p:nvSpPr>
          <p:cNvPr id="119" name="正方形/長方形 118"/>
          <p:cNvSpPr/>
          <p:nvPr/>
        </p:nvSpPr>
        <p:spPr>
          <a:xfrm>
            <a:off x="1439966" y="2839710"/>
            <a:ext cx="1980029" cy="400110"/>
          </a:xfrm>
          <a:prstGeom prst="rect">
            <a:avLst/>
          </a:prstGeom>
        </p:spPr>
        <p:txBody>
          <a:bodyPr wrap="none">
            <a:spAutoFit/>
          </a:bodyPr>
          <a:lstStyle/>
          <a:p>
            <a:r>
              <a:rPr lang="ja-JP" altLang="en-US" sz="2000" dirty="0" smtClean="0"/>
              <a:t>常伝導電流状態</a:t>
            </a:r>
            <a:endParaRPr lang="en-US" altLang="ja-JP" sz="2000" dirty="0" smtClean="0"/>
          </a:p>
        </p:txBody>
      </p:sp>
    </p:spTree>
    <p:extLst>
      <p:ext uri="{BB962C8B-B14F-4D97-AF65-F5344CB8AC3E}">
        <p14:creationId xmlns:p14="http://schemas.microsoft.com/office/powerpoint/2010/main" val="392367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a:xfrm>
            <a:off x="334963" y="332656"/>
            <a:ext cx="7794625" cy="647700"/>
          </a:xfrm>
        </p:spPr>
        <p:txBody>
          <a:bodyPr/>
          <a:lstStyle/>
          <a:p>
            <a:r>
              <a:rPr lang="en-US" altLang="ja-JP" sz="3300" dirty="0" err="1">
                <a:solidFill>
                  <a:srgbClr val="0000FF"/>
                </a:solidFill>
              </a:rPr>
              <a:t>Nb</a:t>
            </a:r>
            <a:r>
              <a:rPr lang="en-US" altLang="ja-JP" sz="3300" dirty="0">
                <a:solidFill>
                  <a:srgbClr val="0000FF"/>
                </a:solidFill>
              </a:rPr>
              <a:t>/Al-STJ</a:t>
            </a:r>
            <a:r>
              <a:rPr lang="en-US" altLang="ja-JP" sz="3300" dirty="0"/>
              <a:t> </a:t>
            </a:r>
            <a:r>
              <a:rPr lang="ja-JP" altLang="en-US" sz="3300" dirty="0"/>
              <a:t>による</a:t>
            </a:r>
            <a:r>
              <a:rPr lang="en-US" altLang="ja-JP" sz="3300" dirty="0"/>
              <a:t>I-V</a:t>
            </a:r>
            <a:r>
              <a:rPr lang="ja-JP" altLang="en-US" sz="3300" dirty="0" smtClean="0"/>
              <a:t>特性測定例</a:t>
            </a:r>
            <a:endParaRPr lang="ja-JP" altLang="en-US" sz="3300" dirty="0"/>
          </a:p>
        </p:txBody>
      </p:sp>
      <p:sp>
        <p:nvSpPr>
          <p:cNvPr id="555011" name="Rectangle 3"/>
          <p:cNvSpPr>
            <a:spLocks noGrp="1" noChangeArrowheads="1"/>
          </p:cNvSpPr>
          <p:nvPr>
            <p:ph type="body" idx="1"/>
          </p:nvPr>
        </p:nvSpPr>
        <p:spPr>
          <a:xfrm>
            <a:off x="425450" y="1124744"/>
            <a:ext cx="7704138" cy="469307"/>
          </a:xfrm>
        </p:spPr>
        <p:txBody>
          <a:bodyPr/>
          <a:lstStyle/>
          <a:p>
            <a:pPr>
              <a:lnSpc>
                <a:spcPct val="90000"/>
              </a:lnSpc>
              <a:buFont typeface="Wingdings" pitchFamily="2" charset="2"/>
              <a:buNone/>
            </a:pPr>
            <a:r>
              <a:rPr lang="ja-JP" altLang="en-US" sz="2500" b="1" dirty="0" smtClean="0"/>
              <a:t>測定</a:t>
            </a:r>
            <a:r>
              <a:rPr lang="ja-JP" altLang="en-US" sz="2500" b="1" dirty="0"/>
              <a:t>条件：</a:t>
            </a:r>
            <a:r>
              <a:rPr lang="ja-JP" altLang="en-US" sz="2500" b="1" dirty="0">
                <a:solidFill>
                  <a:srgbClr val="FF0000"/>
                </a:solidFill>
              </a:rPr>
              <a:t>温度</a:t>
            </a:r>
            <a:r>
              <a:rPr lang="ja-JP" altLang="en-US" sz="2500" b="1" dirty="0"/>
              <a:t>は</a:t>
            </a:r>
            <a:r>
              <a:rPr lang="en-US" altLang="ja-JP" sz="2500" b="1" dirty="0">
                <a:solidFill>
                  <a:srgbClr val="FF0000"/>
                </a:solidFill>
              </a:rPr>
              <a:t>1.8K</a:t>
            </a:r>
            <a:r>
              <a:rPr lang="ja-JP" altLang="en-US" sz="2500" b="1" dirty="0" err="1">
                <a:solidFill>
                  <a:srgbClr val="FF0000"/>
                </a:solidFill>
              </a:rPr>
              <a:t>．</a:t>
            </a:r>
            <a:r>
              <a:rPr lang="ja-JP" altLang="en-US" sz="2500" b="1" dirty="0">
                <a:solidFill>
                  <a:srgbClr val="FF0000"/>
                </a:solidFill>
              </a:rPr>
              <a:t>磁場</a:t>
            </a:r>
            <a:r>
              <a:rPr lang="ja-JP" altLang="en-US" sz="2500" b="1" dirty="0"/>
              <a:t>は約</a:t>
            </a:r>
            <a:r>
              <a:rPr lang="en-US" altLang="ja-JP" sz="2500" b="1" dirty="0">
                <a:solidFill>
                  <a:srgbClr val="FF0000"/>
                </a:solidFill>
              </a:rPr>
              <a:t>10Gauss</a:t>
            </a:r>
            <a:endParaRPr lang="en-US" altLang="ja-JP" sz="2500" b="1" dirty="0"/>
          </a:p>
        </p:txBody>
      </p:sp>
      <p:sp>
        <p:nvSpPr>
          <p:cNvPr id="555012" name="Text Box 4"/>
          <p:cNvSpPr txBox="1">
            <a:spLocks noChangeArrowheads="1"/>
          </p:cNvSpPr>
          <p:nvPr/>
        </p:nvSpPr>
        <p:spPr bwMode="auto">
          <a:xfrm>
            <a:off x="1590998" y="4653682"/>
            <a:ext cx="431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a:t>V</a:t>
            </a:r>
          </a:p>
        </p:txBody>
      </p:sp>
      <p:sp>
        <p:nvSpPr>
          <p:cNvPr id="555013" name="Rectangle 5"/>
          <p:cNvSpPr>
            <a:spLocks noChangeArrowheads="1"/>
          </p:cNvSpPr>
          <p:nvPr/>
        </p:nvSpPr>
        <p:spPr bwMode="auto">
          <a:xfrm>
            <a:off x="2051373" y="4725119"/>
            <a:ext cx="1296987"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Clr>
                <a:schemeClr val="bg2"/>
              </a:buClr>
              <a:buSzPct val="75000"/>
              <a:buFont typeface="Wingdings" pitchFamily="2" charset="2"/>
              <a:buNone/>
            </a:pPr>
            <a:r>
              <a:rPr lang="ja-JP" altLang="en-US" sz="2000" b="1"/>
              <a:t>磁場無</a:t>
            </a:r>
          </a:p>
        </p:txBody>
      </p:sp>
      <p:sp>
        <p:nvSpPr>
          <p:cNvPr id="555014" name="Rectangle 6"/>
          <p:cNvSpPr>
            <a:spLocks noChangeArrowheads="1"/>
          </p:cNvSpPr>
          <p:nvPr/>
        </p:nvSpPr>
        <p:spPr bwMode="auto">
          <a:xfrm>
            <a:off x="5866655" y="4733057"/>
            <a:ext cx="1296988" cy="28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Clr>
                <a:schemeClr val="bg2"/>
              </a:buClr>
              <a:buSzPct val="75000"/>
              <a:buFont typeface="Wingdings" pitchFamily="2" charset="2"/>
              <a:buNone/>
            </a:pPr>
            <a:r>
              <a:rPr lang="ja-JP" altLang="en-US" sz="2000" b="1"/>
              <a:t>磁場有</a:t>
            </a:r>
          </a:p>
        </p:txBody>
      </p:sp>
      <p:sp>
        <p:nvSpPr>
          <p:cNvPr id="555015" name="Line 7"/>
          <p:cNvSpPr>
            <a:spLocks noChangeShapeType="1"/>
          </p:cNvSpPr>
          <p:nvPr/>
        </p:nvSpPr>
        <p:spPr bwMode="auto">
          <a:xfrm flipV="1">
            <a:off x="1140148" y="4293319"/>
            <a:ext cx="19050" cy="6461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55016" name="Line 8"/>
          <p:cNvSpPr>
            <a:spLocks noChangeShapeType="1"/>
          </p:cNvSpPr>
          <p:nvPr/>
        </p:nvSpPr>
        <p:spPr bwMode="auto">
          <a:xfrm>
            <a:off x="1140148" y="4939432"/>
            <a:ext cx="5159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55017" name="Text Box 9"/>
          <p:cNvSpPr txBox="1">
            <a:spLocks noChangeArrowheads="1"/>
          </p:cNvSpPr>
          <p:nvPr/>
        </p:nvSpPr>
        <p:spPr bwMode="auto">
          <a:xfrm>
            <a:off x="1014735" y="3788494"/>
            <a:ext cx="2825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t>I</a:t>
            </a:r>
          </a:p>
        </p:txBody>
      </p:sp>
      <p:pic>
        <p:nvPicPr>
          <p:cNvPr id="555018" name="Picture 10" descr="AlI-V2"/>
          <p:cNvPicPr>
            <a:picLocks noChangeAspect="1" noChangeArrowheads="1"/>
          </p:cNvPicPr>
          <p:nvPr/>
        </p:nvPicPr>
        <p:blipFill>
          <a:blip r:embed="rId2">
            <a:lum bright="-52000" contrast="68000"/>
            <a:extLst>
              <a:ext uri="{28A0092B-C50C-407E-A947-70E740481C1C}">
                <a14:useLocalDpi xmlns:a14="http://schemas.microsoft.com/office/drawing/2010/main" val="0"/>
              </a:ext>
            </a:extLst>
          </a:blip>
          <a:srcRect/>
          <a:stretch>
            <a:fillRect/>
          </a:stretch>
        </p:blipFill>
        <p:spPr bwMode="auto">
          <a:xfrm>
            <a:off x="4887168" y="1916832"/>
            <a:ext cx="2754312"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5019" name="Picture 11" descr="AlI-V1"/>
          <p:cNvPicPr>
            <a:picLocks noChangeAspect="1" noChangeArrowheads="1"/>
          </p:cNvPicPr>
          <p:nvPr/>
        </p:nvPicPr>
        <p:blipFill>
          <a:blip r:embed="rId3">
            <a:lum bright="-52000" contrast="68000"/>
            <a:extLst>
              <a:ext uri="{28A0092B-C50C-407E-A947-70E740481C1C}">
                <a14:useLocalDpi xmlns:a14="http://schemas.microsoft.com/office/drawing/2010/main" val="0"/>
              </a:ext>
            </a:extLst>
          </a:blip>
          <a:srcRect/>
          <a:stretch>
            <a:fillRect/>
          </a:stretch>
        </p:blipFill>
        <p:spPr bwMode="auto">
          <a:xfrm>
            <a:off x="1273498" y="1916832"/>
            <a:ext cx="2752725" cy="279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5020" name="Text Box 12"/>
          <p:cNvSpPr txBox="1">
            <a:spLocks noChangeArrowheads="1"/>
          </p:cNvSpPr>
          <p:nvPr/>
        </p:nvSpPr>
        <p:spPr bwMode="auto">
          <a:xfrm>
            <a:off x="1230635" y="1988269"/>
            <a:ext cx="514350" cy="225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b="1"/>
              <a:t>mA</a:t>
            </a:r>
          </a:p>
          <a:p>
            <a:r>
              <a:rPr lang="en-US" altLang="ja-JP" sz="1800" b="1"/>
              <a:t>15</a:t>
            </a:r>
          </a:p>
          <a:p>
            <a:r>
              <a:rPr lang="en-US" altLang="ja-JP" sz="1800" b="1"/>
              <a:t>10</a:t>
            </a:r>
          </a:p>
          <a:p>
            <a:r>
              <a:rPr lang="en-US" altLang="ja-JP" sz="1800" b="1"/>
              <a:t>5</a:t>
            </a:r>
          </a:p>
          <a:p>
            <a:r>
              <a:rPr lang="en-US" altLang="ja-JP" sz="1800" b="1"/>
              <a:t>0</a:t>
            </a:r>
          </a:p>
          <a:p>
            <a:r>
              <a:rPr lang="en-US" altLang="ja-JP" sz="1800" b="1"/>
              <a:t>-5</a:t>
            </a:r>
          </a:p>
          <a:p>
            <a:r>
              <a:rPr lang="en-US" altLang="ja-JP" sz="1800" b="1"/>
              <a:t>-10</a:t>
            </a:r>
          </a:p>
          <a:p>
            <a:r>
              <a:rPr lang="en-US" altLang="ja-JP" sz="1800" b="1"/>
              <a:t>-15</a:t>
            </a:r>
          </a:p>
        </p:txBody>
      </p:sp>
      <p:sp>
        <p:nvSpPr>
          <p:cNvPr id="555021" name="Text Box 13"/>
          <p:cNvSpPr txBox="1">
            <a:spLocks noChangeArrowheads="1"/>
          </p:cNvSpPr>
          <p:nvPr/>
        </p:nvSpPr>
        <p:spPr bwMode="auto">
          <a:xfrm>
            <a:off x="1664023" y="4293319"/>
            <a:ext cx="25479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800" b="1"/>
              <a:t>-3 -2 -1  0  1  2  3</a:t>
            </a:r>
            <a:r>
              <a:rPr lang="ja-JP" altLang="en-US" sz="1800" b="1"/>
              <a:t>　</a:t>
            </a:r>
            <a:r>
              <a:rPr lang="en-US" altLang="ja-JP" sz="1600" b="1"/>
              <a:t>mV</a:t>
            </a:r>
          </a:p>
        </p:txBody>
      </p:sp>
      <p:sp>
        <p:nvSpPr>
          <p:cNvPr id="555022" name="Text Box 14"/>
          <p:cNvSpPr txBox="1">
            <a:spLocks noChangeArrowheads="1"/>
          </p:cNvSpPr>
          <p:nvPr/>
        </p:nvSpPr>
        <p:spPr bwMode="auto">
          <a:xfrm>
            <a:off x="5218955" y="4293319"/>
            <a:ext cx="26654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800" b="1"/>
              <a:t>-3 -2 -1  0  1   2  3 </a:t>
            </a:r>
            <a:r>
              <a:rPr lang="en-US" altLang="ja-JP" sz="1600" b="1"/>
              <a:t>mV</a:t>
            </a:r>
          </a:p>
        </p:txBody>
      </p:sp>
      <p:sp>
        <p:nvSpPr>
          <p:cNvPr id="555023" name="Text Box 15"/>
          <p:cNvSpPr txBox="1">
            <a:spLocks noChangeArrowheads="1"/>
          </p:cNvSpPr>
          <p:nvPr/>
        </p:nvSpPr>
        <p:spPr bwMode="auto">
          <a:xfrm>
            <a:off x="4858593" y="2061294"/>
            <a:ext cx="515937" cy="225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600" b="1"/>
              <a:t>mA</a:t>
            </a:r>
          </a:p>
          <a:p>
            <a:r>
              <a:rPr lang="en-US" altLang="ja-JP" sz="1800" b="1"/>
              <a:t>15</a:t>
            </a:r>
          </a:p>
          <a:p>
            <a:r>
              <a:rPr lang="en-US" altLang="ja-JP" sz="1800" b="1"/>
              <a:t>10</a:t>
            </a:r>
          </a:p>
          <a:p>
            <a:r>
              <a:rPr lang="en-US" altLang="ja-JP" sz="1800" b="1"/>
              <a:t>5</a:t>
            </a:r>
          </a:p>
          <a:p>
            <a:r>
              <a:rPr lang="en-US" altLang="ja-JP" sz="1800" b="1"/>
              <a:t>0</a:t>
            </a:r>
          </a:p>
          <a:p>
            <a:r>
              <a:rPr lang="en-US" altLang="ja-JP" sz="1800" b="1"/>
              <a:t>-5</a:t>
            </a:r>
          </a:p>
          <a:p>
            <a:r>
              <a:rPr lang="en-US" altLang="ja-JP" sz="1800" b="1"/>
              <a:t>-10</a:t>
            </a:r>
          </a:p>
          <a:p>
            <a:r>
              <a:rPr lang="en-US" altLang="ja-JP" sz="1800" b="1"/>
              <a:t>-15</a:t>
            </a:r>
          </a:p>
        </p:txBody>
      </p:sp>
    </p:spTree>
    <p:extLst>
      <p:ext uri="{BB962C8B-B14F-4D97-AF65-F5344CB8AC3E}">
        <p14:creationId xmlns:p14="http://schemas.microsoft.com/office/powerpoint/2010/main" val="3437052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9" name="Object 2"/>
          <p:cNvGraphicFramePr>
            <a:graphicFrameLocks noChangeAspect="1"/>
          </p:cNvGraphicFramePr>
          <p:nvPr>
            <p:extLst>
              <p:ext uri="{D42A27DB-BD31-4B8C-83A1-F6EECF244321}">
                <p14:modId xmlns:p14="http://schemas.microsoft.com/office/powerpoint/2010/main" val="443088334"/>
              </p:ext>
            </p:extLst>
          </p:nvPr>
        </p:nvGraphicFramePr>
        <p:xfrm>
          <a:off x="5685410" y="2826801"/>
          <a:ext cx="3084512" cy="2084004"/>
        </p:xfrm>
        <a:graphic>
          <a:graphicData uri="http://schemas.openxmlformats.org/presentationml/2006/ole">
            <mc:AlternateContent xmlns:mc="http://schemas.openxmlformats.org/markup-compatibility/2006">
              <mc:Choice xmlns:v="urn:schemas-microsoft-com:vml" Requires="v">
                <p:oleObj spid="_x0000_s2060" name="ビットマップ イメージ" r:id="rId3" imgW="2743200" imgH="1781280" progId="Paint.Picture">
                  <p:embed/>
                </p:oleObj>
              </mc:Choice>
              <mc:Fallback>
                <p:oleObj name="ビットマップ イメージ" r:id="rId3" imgW="2743200" imgH="1781280" progId="Paint.Picture">
                  <p:embed/>
                  <p:pic>
                    <p:nvPicPr>
                      <p:cNvPr id="0" name=""/>
                      <p:cNvPicPr>
                        <a:picLocks noChangeAspect="1" noChangeArrowheads="1"/>
                      </p:cNvPicPr>
                      <p:nvPr/>
                    </p:nvPicPr>
                    <p:blipFill>
                      <a:blip r:embed="rId4"/>
                      <a:srcRect/>
                      <a:stretch>
                        <a:fillRect/>
                      </a:stretch>
                    </p:blipFill>
                    <p:spPr bwMode="auto">
                      <a:xfrm>
                        <a:off x="5685410" y="2826801"/>
                        <a:ext cx="3084512" cy="2084004"/>
                      </a:xfrm>
                      <a:prstGeom prst="rect">
                        <a:avLst/>
                      </a:prstGeom>
                      <a:noFill/>
                      <a:ln>
                        <a:noFill/>
                      </a:ln>
                      <a:effectLst/>
                    </p:spPr>
                  </p:pic>
                </p:oleObj>
              </mc:Fallback>
            </mc:AlternateContent>
          </a:graphicData>
        </a:graphic>
      </p:graphicFrame>
      <p:sp>
        <p:nvSpPr>
          <p:cNvPr id="14340" name="タイトル 1"/>
          <p:cNvSpPr>
            <a:spLocks noGrp="1"/>
          </p:cNvSpPr>
          <p:nvPr>
            <p:ph type="title" idx="4294967295"/>
          </p:nvPr>
        </p:nvSpPr>
        <p:spPr>
          <a:xfrm>
            <a:off x="425450" y="161748"/>
            <a:ext cx="8229600" cy="808038"/>
          </a:xfrm>
        </p:spPr>
        <p:txBody>
          <a:bodyPr/>
          <a:lstStyle/>
          <a:p>
            <a:pPr eaLnBrk="1" hangingPunct="1"/>
            <a:r>
              <a:rPr lang="en-US" altLang="ja-JP" sz="2800" b="1" dirty="0" err="1" smtClean="0">
                <a:ea typeface="ＭＳ Ｐゴシック" pitchFamily="50" charset="-128"/>
              </a:rPr>
              <a:t>Nb</a:t>
            </a:r>
            <a:r>
              <a:rPr lang="en-US" altLang="ja-JP" sz="2800" b="1" dirty="0" smtClean="0">
                <a:ea typeface="ＭＳ Ｐゴシック" pitchFamily="50" charset="-128"/>
              </a:rPr>
              <a:t>/Al - STJ  Response to 5.9keV X rays</a:t>
            </a:r>
          </a:p>
        </p:txBody>
      </p:sp>
      <p:graphicFrame>
        <p:nvGraphicFramePr>
          <p:cNvPr id="14341" name="Object 4"/>
          <p:cNvGraphicFramePr>
            <a:graphicFrameLocks noChangeAspect="1"/>
          </p:cNvGraphicFramePr>
          <p:nvPr>
            <p:extLst>
              <p:ext uri="{D42A27DB-BD31-4B8C-83A1-F6EECF244321}">
                <p14:modId xmlns:p14="http://schemas.microsoft.com/office/powerpoint/2010/main" val="2294760735"/>
              </p:ext>
            </p:extLst>
          </p:nvPr>
        </p:nvGraphicFramePr>
        <p:xfrm>
          <a:off x="237508" y="1052736"/>
          <a:ext cx="5055217" cy="3645495"/>
        </p:xfrm>
        <a:graphic>
          <a:graphicData uri="http://schemas.openxmlformats.org/presentationml/2006/ole">
            <mc:AlternateContent xmlns:mc="http://schemas.openxmlformats.org/markup-compatibility/2006">
              <mc:Choice xmlns:v="urn:schemas-microsoft-com:vml" Requires="v">
                <p:oleObj spid="_x0000_s2061" name="ビットマップ イメージ" r:id="rId5" imgW="8849960" imgH="6380952" progId="Paint.Picture">
                  <p:embed/>
                </p:oleObj>
              </mc:Choice>
              <mc:Fallback>
                <p:oleObj name="ビットマップ イメージ" r:id="rId5" imgW="8849960" imgH="6380952"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7508" y="1052736"/>
                        <a:ext cx="5055217" cy="3645495"/>
                      </a:xfrm>
                      <a:prstGeom prst="rect">
                        <a:avLst/>
                      </a:prstGeom>
                      <a:noFill/>
                      <a:ln>
                        <a:noFill/>
                      </a:ln>
                      <a:effectLst/>
                    </p:spPr>
                  </p:pic>
                </p:oleObj>
              </mc:Fallback>
            </mc:AlternateContent>
          </a:graphicData>
        </a:graphic>
      </p:graphicFrame>
      <p:sp>
        <p:nvSpPr>
          <p:cNvPr id="14342" name="Text Box 5"/>
          <p:cNvSpPr txBox="1">
            <a:spLocks noChangeArrowheads="1"/>
          </p:cNvSpPr>
          <p:nvPr/>
        </p:nvSpPr>
        <p:spPr bwMode="auto">
          <a:xfrm>
            <a:off x="143370" y="4941168"/>
            <a:ext cx="5545138" cy="1323439"/>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ja-JP" altLang="en-US" sz="2000" dirty="0">
                <a:solidFill>
                  <a:schemeClr val="tx1"/>
                </a:solidFill>
              </a:rPr>
              <a:t>上</a:t>
            </a:r>
            <a:r>
              <a:rPr lang="en-US" altLang="ja-JP" sz="2000" dirty="0" smtClean="0">
                <a:solidFill>
                  <a:schemeClr val="tx1"/>
                </a:solidFill>
              </a:rPr>
              <a:t>: </a:t>
            </a:r>
            <a:r>
              <a:rPr lang="en-US" altLang="ja-JP" sz="2000" dirty="0">
                <a:solidFill>
                  <a:schemeClr val="tx1"/>
                </a:solidFill>
              </a:rPr>
              <a:t>5.9keV X ray signal after </a:t>
            </a:r>
            <a:r>
              <a:rPr lang="en-US" altLang="ja-JP" sz="2000" dirty="0" smtClean="0">
                <a:solidFill>
                  <a:schemeClr val="tx1"/>
                </a:solidFill>
              </a:rPr>
              <a:t>preamplifier</a:t>
            </a:r>
            <a:r>
              <a:rPr lang="ja-JP" altLang="en-US" sz="2000" dirty="0">
                <a:solidFill>
                  <a:schemeClr val="tx1"/>
                </a:solidFill>
              </a:rPr>
              <a:t> </a:t>
            </a:r>
            <a:r>
              <a:rPr lang="en-US" altLang="ja-JP" sz="2000" dirty="0" smtClean="0">
                <a:solidFill>
                  <a:schemeClr val="tx1"/>
                </a:solidFill>
              </a:rPr>
              <a:t>(ORTEC 142C)</a:t>
            </a:r>
            <a:endParaRPr lang="en-US" altLang="ja-JP" sz="2000" dirty="0">
              <a:solidFill>
                <a:schemeClr val="tx1"/>
              </a:solidFill>
            </a:endParaRPr>
          </a:p>
          <a:p>
            <a:pPr eaLnBrk="1" hangingPunct="1"/>
            <a:r>
              <a:rPr lang="ja-JP" altLang="en-US" sz="2000" dirty="0" smtClean="0">
                <a:solidFill>
                  <a:schemeClr val="tx1"/>
                </a:solidFill>
              </a:rPr>
              <a:t>下</a:t>
            </a:r>
            <a:r>
              <a:rPr lang="en-US" altLang="ja-JP" sz="2000" dirty="0" smtClean="0">
                <a:solidFill>
                  <a:schemeClr val="tx1"/>
                </a:solidFill>
              </a:rPr>
              <a:t>: </a:t>
            </a:r>
            <a:r>
              <a:rPr lang="en-US" altLang="ja-JP" sz="2000" dirty="0">
                <a:solidFill>
                  <a:schemeClr val="tx1"/>
                </a:solidFill>
              </a:rPr>
              <a:t>5.9keV X ray signal after preamp + shaper</a:t>
            </a:r>
          </a:p>
          <a:p>
            <a:pPr eaLnBrk="1" hangingPunct="1"/>
            <a:r>
              <a:rPr lang="en-US" altLang="ja-JP" sz="2000" dirty="0">
                <a:solidFill>
                  <a:schemeClr val="tx1"/>
                </a:solidFill>
              </a:rPr>
              <a:t> at </a:t>
            </a:r>
            <a:r>
              <a:rPr lang="en-US" altLang="ja-JP" sz="2000" dirty="0" smtClean="0">
                <a:solidFill>
                  <a:schemeClr val="tx1"/>
                </a:solidFill>
              </a:rPr>
              <a:t>T=0.4K</a:t>
            </a:r>
            <a:endParaRPr lang="en-US" altLang="ja-JP" sz="2000" dirty="0">
              <a:solidFill>
                <a:schemeClr val="tx1"/>
              </a:solidFill>
            </a:endParaRPr>
          </a:p>
        </p:txBody>
      </p:sp>
      <p:sp>
        <p:nvSpPr>
          <p:cNvPr id="14343" name="Text Box 6"/>
          <p:cNvSpPr txBox="1">
            <a:spLocks noChangeArrowheads="1"/>
          </p:cNvSpPr>
          <p:nvPr/>
        </p:nvSpPr>
        <p:spPr bwMode="auto">
          <a:xfrm>
            <a:off x="5673063" y="5141490"/>
            <a:ext cx="3276600" cy="113877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ja-JP" altLang="en-US" sz="2000" dirty="0">
                <a:solidFill>
                  <a:schemeClr val="tx1"/>
                </a:solidFill>
              </a:rPr>
              <a:t>波高</a:t>
            </a:r>
            <a:r>
              <a:rPr lang="ja-JP" altLang="en-US" sz="2000" dirty="0" smtClean="0">
                <a:solidFill>
                  <a:schemeClr val="tx1"/>
                </a:solidFill>
              </a:rPr>
              <a:t>分布</a:t>
            </a:r>
            <a:endParaRPr lang="en-US" altLang="ja-JP" sz="2000" dirty="0">
              <a:solidFill>
                <a:schemeClr val="tx1"/>
              </a:solidFill>
            </a:endParaRPr>
          </a:p>
          <a:p>
            <a:pPr eaLnBrk="1" hangingPunct="1"/>
            <a:r>
              <a:rPr lang="ja-JP" altLang="en-US" sz="1600" b="1" dirty="0">
                <a:solidFill>
                  <a:schemeClr val="tx1"/>
                </a:solidFill>
              </a:rPr>
              <a:t>上部電極と下部電極での応答に若干の差異がある</a:t>
            </a:r>
            <a:r>
              <a:rPr lang="ja-JP" altLang="en-US" sz="1600" b="1" dirty="0" smtClean="0">
                <a:solidFill>
                  <a:schemeClr val="tx1"/>
                </a:solidFill>
              </a:rPr>
              <a:t>ため</a:t>
            </a:r>
            <a:r>
              <a:rPr lang="ja-JP" altLang="en-US" sz="1600" b="1" dirty="0">
                <a:solidFill>
                  <a:schemeClr val="tx1"/>
                </a:solidFill>
              </a:rPr>
              <a:t>ピーク</a:t>
            </a:r>
            <a:r>
              <a:rPr lang="ja-JP" altLang="en-US" sz="1600" b="1" dirty="0" smtClean="0">
                <a:solidFill>
                  <a:schemeClr val="tx1"/>
                </a:solidFill>
              </a:rPr>
              <a:t>が二つにわかれている</a:t>
            </a:r>
            <a:endParaRPr lang="en-US" altLang="ja-JP" sz="1600" dirty="0">
              <a:solidFill>
                <a:schemeClr val="tx1"/>
              </a:solidFill>
            </a:endParaRPr>
          </a:p>
        </p:txBody>
      </p:sp>
      <p:pic>
        <p:nvPicPr>
          <p:cNvPr id="14345"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73063" y="908720"/>
            <a:ext cx="3470937" cy="119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6" name="Text Box 9"/>
          <p:cNvSpPr txBox="1">
            <a:spLocks noChangeArrowheads="1"/>
          </p:cNvSpPr>
          <p:nvPr/>
        </p:nvSpPr>
        <p:spPr bwMode="auto">
          <a:xfrm>
            <a:off x="4067175" y="1412875"/>
            <a:ext cx="863600" cy="517525"/>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sz="3200">
                <a:solidFill>
                  <a:srgbClr val="FF3300"/>
                </a:solidFill>
                <a:latin typeface="Times" pitchFamily="18" charset="0"/>
                <a:ea typeface="Osaka" charset="-128"/>
              </a:defRPr>
            </a:lvl1pPr>
            <a:lvl2pPr marL="742950" indent="-285750" eaLnBrk="0" hangingPunct="0">
              <a:defRPr kumimoji="1" sz="3200">
                <a:solidFill>
                  <a:srgbClr val="FF3300"/>
                </a:solidFill>
                <a:latin typeface="Times" pitchFamily="18" charset="0"/>
                <a:ea typeface="Osaka" charset="-128"/>
              </a:defRPr>
            </a:lvl2pPr>
            <a:lvl3pPr marL="1143000" indent="-228600" eaLnBrk="0" hangingPunct="0">
              <a:defRPr kumimoji="1" sz="3200">
                <a:solidFill>
                  <a:srgbClr val="FF3300"/>
                </a:solidFill>
                <a:latin typeface="Times" pitchFamily="18" charset="0"/>
                <a:ea typeface="Osaka" charset="-128"/>
              </a:defRPr>
            </a:lvl3pPr>
            <a:lvl4pPr marL="1600200" indent="-228600" eaLnBrk="0" hangingPunct="0">
              <a:defRPr kumimoji="1" sz="3200">
                <a:solidFill>
                  <a:srgbClr val="FF3300"/>
                </a:solidFill>
                <a:latin typeface="Times" pitchFamily="18" charset="0"/>
                <a:ea typeface="Osaka" charset="-128"/>
              </a:defRPr>
            </a:lvl4pPr>
            <a:lvl5pPr marL="2057400" indent="-228600" eaLnBrk="0" hangingPunct="0">
              <a:defRPr kumimoji="1" sz="3200">
                <a:solidFill>
                  <a:srgbClr val="FF3300"/>
                </a:solidFill>
                <a:latin typeface="Times" pitchFamily="18" charset="0"/>
                <a:ea typeface="Osaka" charset="-128"/>
              </a:defRPr>
            </a:lvl5pPr>
            <a:lvl6pPr marL="2514600" indent="-228600" algn="ctr" eaLnBrk="0" fontAlgn="base" hangingPunct="0">
              <a:spcBef>
                <a:spcPct val="0"/>
              </a:spcBef>
              <a:spcAft>
                <a:spcPct val="0"/>
              </a:spcAft>
              <a:defRPr kumimoji="1" sz="3200">
                <a:solidFill>
                  <a:srgbClr val="FF3300"/>
                </a:solidFill>
                <a:latin typeface="Times" pitchFamily="18" charset="0"/>
                <a:ea typeface="Osaka" charset="-128"/>
              </a:defRPr>
            </a:lvl6pPr>
            <a:lvl7pPr marL="2971800" indent="-228600" algn="ctr" eaLnBrk="0" fontAlgn="base" hangingPunct="0">
              <a:spcBef>
                <a:spcPct val="0"/>
              </a:spcBef>
              <a:spcAft>
                <a:spcPct val="0"/>
              </a:spcAft>
              <a:defRPr kumimoji="1" sz="3200">
                <a:solidFill>
                  <a:srgbClr val="FF3300"/>
                </a:solidFill>
                <a:latin typeface="Times" pitchFamily="18" charset="0"/>
                <a:ea typeface="Osaka" charset="-128"/>
              </a:defRPr>
            </a:lvl7pPr>
            <a:lvl8pPr marL="3429000" indent="-228600" algn="ctr" eaLnBrk="0" fontAlgn="base" hangingPunct="0">
              <a:spcBef>
                <a:spcPct val="0"/>
              </a:spcBef>
              <a:spcAft>
                <a:spcPct val="0"/>
              </a:spcAft>
              <a:defRPr kumimoji="1" sz="3200">
                <a:solidFill>
                  <a:srgbClr val="FF3300"/>
                </a:solidFill>
                <a:latin typeface="Times" pitchFamily="18" charset="0"/>
                <a:ea typeface="Osaka" charset="-128"/>
              </a:defRPr>
            </a:lvl8pPr>
            <a:lvl9pPr marL="3886200" indent="-228600" algn="ctr" eaLnBrk="0" fontAlgn="base" hangingPunct="0">
              <a:spcBef>
                <a:spcPct val="0"/>
              </a:spcBef>
              <a:spcAft>
                <a:spcPct val="0"/>
              </a:spcAft>
              <a:defRPr kumimoji="1" sz="3200">
                <a:solidFill>
                  <a:srgbClr val="FF3300"/>
                </a:solidFill>
                <a:latin typeface="Times" pitchFamily="18" charset="0"/>
                <a:ea typeface="Osaka" charset="-128"/>
              </a:defRPr>
            </a:lvl9pPr>
          </a:lstStyle>
          <a:p>
            <a:pPr eaLnBrk="1" hangingPunct="1"/>
            <a:r>
              <a:rPr lang="en-US" altLang="ja-JP" sz="1400" b="1">
                <a:solidFill>
                  <a:schemeClr val="tx1"/>
                </a:solidFill>
              </a:rPr>
              <a:t>Tunnel barrier </a:t>
            </a:r>
          </a:p>
        </p:txBody>
      </p:sp>
      <p:sp>
        <p:nvSpPr>
          <p:cNvPr id="14348" name="Line 11"/>
          <p:cNvSpPr>
            <a:spLocks noChangeShapeType="1"/>
          </p:cNvSpPr>
          <p:nvPr/>
        </p:nvSpPr>
        <p:spPr bwMode="auto">
          <a:xfrm>
            <a:off x="5292725" y="1989138"/>
            <a:ext cx="165576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ja-JP" altLang="en-US"/>
          </a:p>
        </p:txBody>
      </p:sp>
      <p:cxnSp>
        <p:nvCxnSpPr>
          <p:cNvPr id="3" name="直線矢印コネクタ 2"/>
          <p:cNvCxnSpPr/>
          <p:nvPr/>
        </p:nvCxnSpPr>
        <p:spPr bwMode="auto">
          <a:xfrm>
            <a:off x="6948488" y="3474873"/>
            <a:ext cx="287808" cy="432048"/>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テキスト ボックス 4"/>
          <p:cNvSpPr txBox="1"/>
          <p:nvPr/>
        </p:nvSpPr>
        <p:spPr>
          <a:xfrm>
            <a:off x="6120605" y="3167096"/>
            <a:ext cx="2079415" cy="307777"/>
          </a:xfrm>
          <a:prstGeom prst="rect">
            <a:avLst/>
          </a:prstGeom>
          <a:noFill/>
        </p:spPr>
        <p:txBody>
          <a:bodyPr wrap="none" rtlCol="0">
            <a:spAutoFit/>
          </a:bodyPr>
          <a:lstStyle/>
          <a:p>
            <a:r>
              <a:rPr kumimoji="1" lang="en-US" altLang="ja-JP" sz="1400" dirty="0" smtClean="0"/>
              <a:t>5.9keV X</a:t>
            </a:r>
            <a:r>
              <a:rPr kumimoji="1" lang="ja-JP" altLang="en-US" sz="1400" dirty="0" smtClean="0"/>
              <a:t>線の作るピーク</a:t>
            </a:r>
            <a:endParaRPr kumimoji="1" lang="ja-JP" altLang="en-US" dirty="0"/>
          </a:p>
        </p:txBody>
      </p:sp>
    </p:spTree>
    <p:extLst>
      <p:ext uri="{BB962C8B-B14F-4D97-AF65-F5344CB8AC3E}">
        <p14:creationId xmlns:p14="http://schemas.microsoft.com/office/powerpoint/2010/main" val="1073431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スライド番号プレースホルダー 2"/>
          <p:cNvSpPr>
            <a:spLocks noGrp="1"/>
          </p:cNvSpPr>
          <p:nvPr>
            <p:ph type="sldNum" sz="quarter" idx="11"/>
          </p:nvPr>
        </p:nvSpPr>
        <p:spPr>
          <a:noFill/>
        </p:spPr>
        <p:txBody>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2FABB702-2C8B-4B82-AF35-CEEC577CE93A}" type="slidenum">
              <a:rPr kumimoji="0" lang="en-US" altLang="ja-JP" sz="1200">
                <a:latin typeface="Arial Black" pitchFamily="34" charset="0"/>
              </a:rPr>
              <a:pPr eaLnBrk="1" hangingPunct="1"/>
              <a:t>8</a:t>
            </a:fld>
            <a:endParaRPr kumimoji="0" lang="en-US" altLang="ja-JP" sz="1200">
              <a:latin typeface="Arial Black" pitchFamily="34" charset="0"/>
            </a:endParaRPr>
          </a:p>
        </p:txBody>
      </p:sp>
      <p:sp>
        <p:nvSpPr>
          <p:cNvPr id="29699" name="コンテンツ プレースホルダー 7"/>
          <p:cNvSpPr>
            <a:spLocks/>
          </p:cNvSpPr>
          <p:nvPr/>
        </p:nvSpPr>
        <p:spPr bwMode="auto">
          <a:xfrm>
            <a:off x="457200" y="1143000"/>
            <a:ext cx="5534025" cy="49323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基板上に</a:t>
            </a:r>
            <a:r>
              <a:rPr lang="en-US" altLang="ja-JP" sz="1800" b="1">
                <a:solidFill>
                  <a:srgbClr val="BCBCDE"/>
                </a:solidFill>
                <a:latin typeface="ＭＳ Ｐゴシック" pitchFamily="50" charset="-128"/>
              </a:rPr>
              <a:t>Hf</a:t>
            </a:r>
            <a:r>
              <a:rPr lang="ja-JP" altLang="en-US" sz="1800" b="1">
                <a:solidFill>
                  <a:srgbClr val="BCBCDE"/>
                </a:solidFill>
                <a:latin typeface="ＭＳ Ｐゴシック" pitchFamily="50" charset="-128"/>
              </a:rPr>
              <a:t>をスパッタ，酸化の後，更に</a:t>
            </a:r>
            <a:r>
              <a:rPr lang="en-US" altLang="ja-JP" sz="1800" b="1">
                <a:solidFill>
                  <a:srgbClr val="BCBCDE"/>
                </a:solidFill>
                <a:latin typeface="ＭＳ Ｐゴシック" pitchFamily="50" charset="-128"/>
              </a:rPr>
              <a:t>Hf</a:t>
            </a:r>
            <a:r>
              <a:rPr lang="ja-JP" altLang="en-US" sz="1800" b="1">
                <a:solidFill>
                  <a:srgbClr val="BCBCDE"/>
                </a:solidFill>
                <a:latin typeface="ＭＳ Ｐゴシック" pitchFamily="50" charset="-128"/>
              </a:rPr>
              <a:t>をスパッタ</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レジストを塗布，露光・現像しジャンクションのパターンを形成</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ドライエッチング法で</a:t>
            </a:r>
            <a:r>
              <a:rPr lang="en-US" altLang="ja-JP" sz="1800" b="1">
                <a:solidFill>
                  <a:srgbClr val="BCBCDE"/>
                </a:solidFill>
                <a:latin typeface="ＭＳ Ｐゴシック" pitchFamily="50" charset="-128"/>
              </a:rPr>
              <a:t>Hf</a:t>
            </a:r>
            <a:r>
              <a:rPr lang="ja-JP" altLang="en-US" sz="1800" b="1">
                <a:solidFill>
                  <a:srgbClr val="BCBCDE"/>
                </a:solidFill>
                <a:latin typeface="ＭＳ Ｐゴシック" pitchFamily="50" charset="-128"/>
              </a:rPr>
              <a:t>を適当な高さまで削る</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レジストを除去</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レジストを塗布，露光・現像しアンダレイヤのパターンを形成</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ドライエッチング法で</a:t>
            </a:r>
            <a:r>
              <a:rPr lang="en-US" altLang="ja-JP" sz="1800" b="1">
                <a:solidFill>
                  <a:srgbClr val="BCBCDE"/>
                </a:solidFill>
                <a:latin typeface="ＭＳ Ｐゴシック" pitchFamily="50" charset="-128"/>
              </a:rPr>
              <a:t>Hf</a:t>
            </a:r>
            <a:r>
              <a:rPr lang="ja-JP" altLang="en-US" sz="1800" b="1">
                <a:solidFill>
                  <a:srgbClr val="BCBCDE"/>
                </a:solidFill>
                <a:latin typeface="ＭＳ Ｐゴシック" pitchFamily="50" charset="-128"/>
              </a:rPr>
              <a:t>を基板まで削る</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レジストを除去</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酸化膜</a:t>
            </a:r>
            <a:r>
              <a:rPr lang="en-US" altLang="ja-JP" sz="1800" b="1">
                <a:solidFill>
                  <a:srgbClr val="BCBCDE"/>
                </a:solidFill>
                <a:latin typeface="ＭＳ Ｐゴシック" pitchFamily="50" charset="-128"/>
              </a:rPr>
              <a:t>(SiO2)</a:t>
            </a:r>
            <a:r>
              <a:rPr lang="ja-JP" altLang="en-US" sz="1800" b="1">
                <a:solidFill>
                  <a:srgbClr val="BCBCDE"/>
                </a:solidFill>
                <a:latin typeface="ＭＳ Ｐゴシック" pitchFamily="50" charset="-128"/>
              </a:rPr>
              <a:t>をスパッタ</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レジストを塗布，露光・現像しコンタクトホールのパターンを形成</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ドライエッチング法で酸化膜</a:t>
            </a:r>
            <a:r>
              <a:rPr lang="en-US" altLang="ja-JP" sz="1800" b="1">
                <a:solidFill>
                  <a:srgbClr val="BCBCDE"/>
                </a:solidFill>
                <a:latin typeface="ＭＳ Ｐゴシック" pitchFamily="50" charset="-128"/>
              </a:rPr>
              <a:t>(SiO2)</a:t>
            </a:r>
            <a:r>
              <a:rPr lang="ja-JP" altLang="en-US" sz="1800" b="1">
                <a:solidFill>
                  <a:srgbClr val="BCBCDE"/>
                </a:solidFill>
                <a:latin typeface="ＭＳ Ｐゴシック" pitchFamily="50" charset="-128"/>
              </a:rPr>
              <a:t>を削り，コンタクトホールを開ける</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レジストを除去</a:t>
            </a:r>
          </a:p>
          <a:p>
            <a:pPr marL="342900" indent="-342900">
              <a:buClr>
                <a:schemeClr val="bg2"/>
              </a:buClr>
              <a:buSzPct val="75000"/>
              <a:buFont typeface="Wingdings 2" pitchFamily="18" charset="2"/>
              <a:buAutoNum type="arabicPeriod"/>
            </a:pPr>
            <a:r>
              <a:rPr lang="en-US" altLang="ja-JP" sz="1800" b="1">
                <a:solidFill>
                  <a:srgbClr val="BCBCDE"/>
                </a:solidFill>
                <a:latin typeface="ＭＳ Ｐゴシック" pitchFamily="50" charset="-128"/>
              </a:rPr>
              <a:t>Nb</a:t>
            </a:r>
            <a:r>
              <a:rPr lang="ja-JP" altLang="en-US" sz="1800" b="1">
                <a:solidFill>
                  <a:srgbClr val="BCBCDE"/>
                </a:solidFill>
                <a:latin typeface="ＭＳ Ｐゴシック" pitchFamily="50" charset="-128"/>
              </a:rPr>
              <a:t>をスパッタ</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レジストを塗布，露光・現像しワイヤのパターンを形成</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ドライエッチングで</a:t>
            </a:r>
            <a:r>
              <a:rPr lang="en-US" altLang="ja-JP" sz="1800" b="1">
                <a:solidFill>
                  <a:srgbClr val="BCBCDE"/>
                </a:solidFill>
                <a:latin typeface="ＭＳ Ｐゴシック" pitchFamily="50" charset="-128"/>
              </a:rPr>
              <a:t>Nb</a:t>
            </a:r>
            <a:r>
              <a:rPr lang="ja-JP" altLang="en-US" sz="1800" b="1">
                <a:solidFill>
                  <a:srgbClr val="BCBCDE"/>
                </a:solidFill>
                <a:latin typeface="ＭＳ Ｐゴシック" pitchFamily="50" charset="-128"/>
              </a:rPr>
              <a:t>をワイヤの形に削る</a:t>
            </a:r>
          </a:p>
          <a:p>
            <a:pPr marL="342900" indent="-342900">
              <a:buClr>
                <a:schemeClr val="bg2"/>
              </a:buClr>
              <a:buSzPct val="75000"/>
              <a:buFont typeface="Wingdings 2" pitchFamily="18" charset="2"/>
              <a:buAutoNum type="arabicPeriod"/>
            </a:pPr>
            <a:r>
              <a:rPr lang="ja-JP" altLang="en-US" sz="1800" b="1">
                <a:solidFill>
                  <a:srgbClr val="BCBCDE"/>
                </a:solidFill>
                <a:latin typeface="ＭＳ Ｐゴシック" pitchFamily="50" charset="-128"/>
              </a:rPr>
              <a:t>レジストを除去</a:t>
            </a:r>
          </a:p>
        </p:txBody>
      </p:sp>
      <p:sp>
        <p:nvSpPr>
          <p:cNvPr id="2" name="コンテンツ プレースホルダー 7"/>
          <p:cNvSpPr>
            <a:spLocks noGrp="1"/>
          </p:cNvSpPr>
          <p:nvPr>
            <p:ph idx="4294967295"/>
          </p:nvPr>
        </p:nvSpPr>
        <p:spPr>
          <a:xfrm>
            <a:off x="457200" y="1143000"/>
            <a:ext cx="5534025" cy="4932363"/>
          </a:xfrm>
          <a:solidFill>
            <a:schemeClr val="bg1">
              <a:alpha val="0"/>
            </a:schemeClr>
          </a:solidFill>
        </p:spPr>
        <p:txBody>
          <a:bodyPr/>
          <a:lstStyle/>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基板上に</a:t>
            </a:r>
            <a:r>
              <a:rPr lang="en-US" altLang="ja-JP" sz="1800" b="1" dirty="0" err="1" smtClean="0">
                <a:solidFill>
                  <a:srgbClr val="FF0000"/>
                </a:solidFill>
                <a:latin typeface="ＭＳ Ｐゴシック" pitchFamily="50" charset="-128"/>
              </a:rPr>
              <a:t>Hf</a:t>
            </a:r>
            <a:r>
              <a:rPr lang="ja-JP" altLang="en-US" sz="1800" b="1" dirty="0" smtClean="0">
                <a:solidFill>
                  <a:srgbClr val="FF0000"/>
                </a:solidFill>
                <a:latin typeface="ＭＳ Ｐゴシック" pitchFamily="50" charset="-128"/>
              </a:rPr>
              <a:t>をスパッタ，酸化の後，更に</a:t>
            </a:r>
            <a:r>
              <a:rPr lang="en-US" altLang="ja-JP" sz="1800" b="1" dirty="0" err="1" smtClean="0">
                <a:solidFill>
                  <a:srgbClr val="FF0000"/>
                </a:solidFill>
                <a:latin typeface="ＭＳ Ｐゴシック" pitchFamily="50" charset="-128"/>
              </a:rPr>
              <a:t>Hf</a:t>
            </a:r>
            <a:r>
              <a:rPr lang="ja-JP" altLang="en-US" sz="1800" b="1" dirty="0" smtClean="0">
                <a:solidFill>
                  <a:srgbClr val="FF0000"/>
                </a:solidFill>
                <a:latin typeface="ＭＳ Ｐゴシック" pitchFamily="50" charset="-128"/>
              </a:rPr>
              <a:t>をスパッタ</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レジストを塗布，露光・現像しジャンクションのパターンを形成</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ドライエッチング法で</a:t>
            </a:r>
            <a:r>
              <a:rPr lang="en-US" altLang="ja-JP" sz="1800" b="1" dirty="0" err="1" smtClean="0">
                <a:solidFill>
                  <a:srgbClr val="FF0000"/>
                </a:solidFill>
                <a:latin typeface="ＭＳ Ｐゴシック" pitchFamily="50" charset="-128"/>
              </a:rPr>
              <a:t>Hf</a:t>
            </a:r>
            <a:r>
              <a:rPr lang="ja-JP" altLang="en-US" sz="1800" b="1" dirty="0" smtClean="0">
                <a:solidFill>
                  <a:srgbClr val="FF0000"/>
                </a:solidFill>
                <a:latin typeface="ＭＳ Ｐゴシック" pitchFamily="50" charset="-128"/>
              </a:rPr>
              <a:t>を適当な高さまで削る</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レジストを除去</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レジストを塗布，露光・現像しアンダレイヤのパターンを形成</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ドライエッチング法で</a:t>
            </a:r>
            <a:r>
              <a:rPr lang="en-US" altLang="ja-JP" sz="1800" b="1" dirty="0" err="1" smtClean="0">
                <a:solidFill>
                  <a:srgbClr val="FF0000"/>
                </a:solidFill>
                <a:latin typeface="ＭＳ Ｐゴシック" pitchFamily="50" charset="-128"/>
              </a:rPr>
              <a:t>Hf</a:t>
            </a:r>
            <a:r>
              <a:rPr lang="ja-JP" altLang="en-US" sz="1800" b="1" dirty="0" smtClean="0">
                <a:solidFill>
                  <a:srgbClr val="FF0000"/>
                </a:solidFill>
                <a:latin typeface="ＭＳ Ｐゴシック" pitchFamily="50" charset="-128"/>
              </a:rPr>
              <a:t>を基板まで削る</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レジストを除去</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酸化膜</a:t>
            </a:r>
            <a:r>
              <a:rPr lang="en-US" altLang="ja-JP" sz="1800" b="1" dirty="0" smtClean="0">
                <a:solidFill>
                  <a:srgbClr val="FF0000"/>
                </a:solidFill>
                <a:latin typeface="ＭＳ Ｐゴシック" pitchFamily="50" charset="-128"/>
              </a:rPr>
              <a:t>(SiO2)</a:t>
            </a:r>
            <a:r>
              <a:rPr lang="ja-JP" altLang="en-US" sz="1800" b="1" dirty="0" smtClean="0">
                <a:solidFill>
                  <a:srgbClr val="FF0000"/>
                </a:solidFill>
                <a:latin typeface="ＭＳ Ｐゴシック" pitchFamily="50" charset="-128"/>
              </a:rPr>
              <a:t>をスパッタ</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レジストを塗布，露光・現像しコンタクトホールのパターンを形成</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ドライエッチング法で酸化膜</a:t>
            </a:r>
            <a:r>
              <a:rPr lang="en-US" altLang="ja-JP" sz="1800" b="1" dirty="0" smtClean="0">
                <a:solidFill>
                  <a:srgbClr val="FF0000"/>
                </a:solidFill>
                <a:latin typeface="ＭＳ Ｐゴシック" pitchFamily="50" charset="-128"/>
              </a:rPr>
              <a:t>(SiO2)</a:t>
            </a:r>
            <a:r>
              <a:rPr lang="ja-JP" altLang="en-US" sz="1800" b="1" dirty="0" smtClean="0">
                <a:solidFill>
                  <a:srgbClr val="FF0000"/>
                </a:solidFill>
                <a:latin typeface="ＭＳ Ｐゴシック" pitchFamily="50" charset="-128"/>
              </a:rPr>
              <a:t>を削り，コンタクトホールを開ける</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レジストを除去</a:t>
            </a:r>
          </a:p>
          <a:p>
            <a:pPr eaLnBrk="1" hangingPunct="1">
              <a:spcBef>
                <a:spcPct val="0"/>
              </a:spcBef>
              <a:buFont typeface="Wingdings 2" pitchFamily="18" charset="2"/>
              <a:buAutoNum type="arabicPeriod"/>
            </a:pPr>
            <a:r>
              <a:rPr lang="en-US" altLang="ja-JP" sz="1800" b="1" dirty="0" err="1" smtClean="0">
                <a:solidFill>
                  <a:srgbClr val="FF0000"/>
                </a:solidFill>
                <a:latin typeface="ＭＳ Ｐゴシック" pitchFamily="50" charset="-128"/>
              </a:rPr>
              <a:t>Nb</a:t>
            </a:r>
            <a:r>
              <a:rPr lang="ja-JP" altLang="en-US" sz="1800" b="1" dirty="0" smtClean="0">
                <a:solidFill>
                  <a:srgbClr val="FF0000"/>
                </a:solidFill>
                <a:latin typeface="ＭＳ Ｐゴシック" pitchFamily="50" charset="-128"/>
              </a:rPr>
              <a:t>をスパッタ</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レジストを塗布，露光・現像しワイヤのパターンを形成</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ドライエッチングで</a:t>
            </a:r>
            <a:r>
              <a:rPr lang="en-US" altLang="ja-JP" sz="1800" b="1" dirty="0" err="1" smtClean="0">
                <a:solidFill>
                  <a:srgbClr val="FF0000"/>
                </a:solidFill>
                <a:latin typeface="ＭＳ Ｐゴシック" pitchFamily="50" charset="-128"/>
              </a:rPr>
              <a:t>Nb</a:t>
            </a:r>
            <a:r>
              <a:rPr lang="ja-JP" altLang="en-US" sz="1800" b="1" dirty="0" smtClean="0">
                <a:solidFill>
                  <a:srgbClr val="FF0000"/>
                </a:solidFill>
                <a:latin typeface="ＭＳ Ｐゴシック" pitchFamily="50" charset="-128"/>
              </a:rPr>
              <a:t>をワイヤの形に削る</a:t>
            </a:r>
          </a:p>
          <a:p>
            <a:pPr eaLnBrk="1" hangingPunct="1">
              <a:spcBef>
                <a:spcPct val="0"/>
              </a:spcBef>
              <a:buFont typeface="Wingdings 2" pitchFamily="18" charset="2"/>
              <a:buAutoNum type="arabicPeriod"/>
            </a:pPr>
            <a:r>
              <a:rPr lang="ja-JP" altLang="en-US" sz="1800" b="1" dirty="0" smtClean="0">
                <a:solidFill>
                  <a:srgbClr val="FF0000"/>
                </a:solidFill>
                <a:latin typeface="ＭＳ Ｐゴシック" pitchFamily="50" charset="-128"/>
              </a:rPr>
              <a:t>レジストを除去</a:t>
            </a:r>
          </a:p>
        </p:txBody>
      </p:sp>
      <p:sp>
        <p:nvSpPr>
          <p:cNvPr id="29701" name="Text Box 132"/>
          <p:cNvSpPr txBox="1">
            <a:spLocks noChangeArrowheads="1"/>
          </p:cNvSpPr>
          <p:nvPr/>
        </p:nvSpPr>
        <p:spPr bwMode="auto">
          <a:xfrm>
            <a:off x="0" y="152400"/>
            <a:ext cx="8229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algn="ctr" eaLnBrk="1" hangingPunct="1">
              <a:lnSpc>
                <a:spcPct val="98000"/>
              </a:lnSpc>
              <a:buClr>
                <a:srgbClr val="FFFFFF"/>
              </a:buClr>
              <a:buSzPct val="100000"/>
              <a:buFont typeface="Tahoma" pitchFamily="34" charset="0"/>
              <a:buNone/>
            </a:pPr>
            <a:r>
              <a:rPr kumimoji="0" lang="en-US" altLang="ja-JP" sz="3600" dirty="0" smtClean="0">
                <a:solidFill>
                  <a:srgbClr val="000000"/>
                </a:solidFill>
                <a:latin typeface="Bookman Old Style" pitchFamily="18" charset="0"/>
              </a:rPr>
              <a:t>STJ</a:t>
            </a:r>
            <a:r>
              <a:rPr kumimoji="0" lang="ja-JP" altLang="en-US" sz="3600" dirty="0">
                <a:solidFill>
                  <a:srgbClr val="000000"/>
                </a:solidFill>
                <a:latin typeface="Bookman Old Style" pitchFamily="18" charset="0"/>
              </a:rPr>
              <a:t>の作製</a:t>
            </a:r>
            <a:r>
              <a:rPr kumimoji="0" lang="ja-JP" altLang="en-US" sz="3600" dirty="0" smtClean="0">
                <a:solidFill>
                  <a:srgbClr val="000000"/>
                </a:solidFill>
                <a:latin typeface="Bookman Old Style" pitchFamily="18" charset="0"/>
              </a:rPr>
              <a:t>方法</a:t>
            </a:r>
            <a:r>
              <a:rPr kumimoji="0" lang="en-US" altLang="ja-JP" sz="3600" dirty="0" smtClean="0">
                <a:solidFill>
                  <a:srgbClr val="000000"/>
                </a:solidFill>
                <a:latin typeface="Bookman Old Style" pitchFamily="18" charset="0"/>
              </a:rPr>
              <a:t>(</a:t>
            </a:r>
            <a:r>
              <a:rPr kumimoji="0" lang="en-US" altLang="ja-JP" sz="3600" dirty="0" err="1" smtClean="0">
                <a:solidFill>
                  <a:srgbClr val="000000"/>
                </a:solidFill>
                <a:latin typeface="Bookman Old Style" pitchFamily="18" charset="0"/>
              </a:rPr>
              <a:t>Hf</a:t>
            </a:r>
            <a:r>
              <a:rPr kumimoji="0" lang="en-US" altLang="ja-JP" sz="3600" dirty="0" smtClean="0">
                <a:solidFill>
                  <a:srgbClr val="000000"/>
                </a:solidFill>
                <a:latin typeface="Bookman Old Style" pitchFamily="18" charset="0"/>
              </a:rPr>
              <a:t>-STJ</a:t>
            </a:r>
            <a:r>
              <a:rPr kumimoji="0" lang="ja-JP" altLang="en-US" sz="3600" dirty="0" smtClean="0">
                <a:solidFill>
                  <a:srgbClr val="000000"/>
                </a:solidFill>
                <a:latin typeface="Bookman Old Style" pitchFamily="18" charset="0"/>
              </a:rPr>
              <a:t>の場合）</a:t>
            </a:r>
            <a:endParaRPr kumimoji="0" lang="ja-JP" altLang="en-US" sz="4400" dirty="0">
              <a:solidFill>
                <a:srgbClr val="000000"/>
              </a:solidFill>
              <a:latin typeface="Bookman Old Style" pitchFamily="18" charset="0"/>
            </a:endParaRPr>
          </a:p>
        </p:txBody>
      </p:sp>
      <p:grpSp>
        <p:nvGrpSpPr>
          <p:cNvPr id="29702" name="グループ化 7"/>
          <p:cNvGrpSpPr>
            <a:grpSpLocks/>
          </p:cNvGrpSpPr>
          <p:nvPr/>
        </p:nvGrpSpPr>
        <p:grpSpPr bwMode="auto">
          <a:xfrm>
            <a:off x="6400800" y="4076700"/>
            <a:ext cx="2122488" cy="2570163"/>
            <a:chOff x="4463162" y="6813376"/>
            <a:chExt cx="2121788" cy="2569422"/>
          </a:xfrm>
        </p:grpSpPr>
        <p:sp>
          <p:nvSpPr>
            <p:cNvPr id="29785" name="Rectangle 4"/>
            <p:cNvSpPr>
              <a:spLocks noChangeArrowheads="1"/>
            </p:cNvSpPr>
            <p:nvPr/>
          </p:nvSpPr>
          <p:spPr bwMode="auto">
            <a:xfrm>
              <a:off x="4463162" y="6873509"/>
              <a:ext cx="144463" cy="215900"/>
            </a:xfrm>
            <a:prstGeom prst="rect">
              <a:avLst/>
            </a:prstGeom>
            <a:solidFill>
              <a:srgbClr val="83CAFF"/>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86" name="Text Box 120"/>
            <p:cNvSpPr txBox="1">
              <a:spLocks noChangeArrowheads="1"/>
            </p:cNvSpPr>
            <p:nvPr/>
          </p:nvSpPr>
          <p:spPr bwMode="auto">
            <a:xfrm>
              <a:off x="4572663" y="6813376"/>
              <a:ext cx="2012287" cy="2569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1pPr>
              <a:lvl2pPr marL="742950" indent="-28575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2pPr>
              <a:lvl3pPr marL="11430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3pPr>
              <a:lvl4pPr marL="16002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4pPr>
              <a:lvl5pPr marL="2057400" indent="-228600"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kumimoji="1" sz="2800">
                  <a:solidFill>
                    <a:schemeClr val="tx1"/>
                  </a:solidFill>
                  <a:latin typeface="Arial" pitchFamily="34" charset="0"/>
                  <a:ea typeface="ＭＳ Ｐゴシック" pitchFamily="50" charset="-128"/>
                </a:defRPr>
              </a:lvl9pPr>
            </a:lstStyle>
            <a:p>
              <a:pPr eaLnBrk="1" hangingPunct="1">
                <a:lnSpc>
                  <a:spcPct val="101000"/>
                </a:lnSpc>
                <a:spcBef>
                  <a:spcPts val="1125"/>
                </a:spcBef>
                <a:buClr>
                  <a:srgbClr val="FFFFFF"/>
                </a:buClr>
                <a:buSzPct val="100000"/>
              </a:pPr>
              <a:r>
                <a:rPr kumimoji="0" lang="ja-JP" altLang="en-GB" sz="1500">
                  <a:solidFill>
                    <a:srgbClr val="000000"/>
                  </a:solidFill>
                  <a:latin typeface="Tahoma" pitchFamily="34" charset="0"/>
                </a:rPr>
                <a:t>：　</a:t>
              </a:r>
              <a:r>
                <a:rPr kumimoji="0" lang="en-GB" altLang="ja-JP" sz="1500">
                  <a:solidFill>
                    <a:srgbClr val="000000"/>
                  </a:solidFill>
                  <a:latin typeface="Tahoma" pitchFamily="34" charset="0"/>
                </a:rPr>
                <a:t>Si(</a:t>
              </a:r>
              <a:r>
                <a:rPr kumimoji="0" lang="ja-JP" altLang="en-GB" sz="1500">
                  <a:solidFill>
                    <a:srgbClr val="000000"/>
                  </a:solidFill>
                  <a:latin typeface="Tahoma" pitchFamily="34" charset="0"/>
                </a:rPr>
                <a:t>基板</a:t>
              </a:r>
              <a:r>
                <a:rPr kumimoji="0" lang="en-GB" altLang="ja-JP" sz="1500">
                  <a:solidFill>
                    <a:srgbClr val="000000"/>
                  </a:solidFill>
                  <a:latin typeface="Tahoma" pitchFamily="34" charset="0"/>
                </a:rPr>
                <a:t>)</a:t>
              </a:r>
              <a:r>
                <a:rPr kumimoji="0" lang="ar-SA" altLang="ja-JP" sz="1500">
                  <a:solidFill>
                    <a:srgbClr val="000000"/>
                  </a:solidFill>
                  <a:latin typeface="Tahoma" pitchFamily="34" charset="0"/>
                  <a:cs typeface="Tahoma" pitchFamily="34" charset="0"/>
                </a:rPr>
                <a:t>‏</a:t>
              </a:r>
              <a:endParaRPr kumimoji="0" lang="en-GB" altLang="ja-JP" sz="1500">
                <a:solidFill>
                  <a:srgbClr val="000000"/>
                </a:solidFill>
                <a:latin typeface="Tahoma" pitchFamily="34" charset="0"/>
                <a:cs typeface="Tahoma" pitchFamily="34" charset="0"/>
              </a:endParaRPr>
            </a:p>
            <a:p>
              <a:pPr eaLnBrk="1" hangingPunct="1">
                <a:lnSpc>
                  <a:spcPct val="101000"/>
                </a:lnSpc>
                <a:spcBef>
                  <a:spcPts val="1125"/>
                </a:spcBef>
                <a:buClr>
                  <a:srgbClr val="FFFFFF"/>
                </a:buClr>
                <a:buSzPct val="100000"/>
                <a:buFont typeface="Tahoma" pitchFamily="34" charset="0"/>
                <a:buNone/>
              </a:pPr>
              <a:r>
                <a:rPr kumimoji="0" lang="ja-JP" altLang="en-GB" sz="1500">
                  <a:solidFill>
                    <a:srgbClr val="000000"/>
                  </a:solidFill>
                  <a:latin typeface="Tahoma" pitchFamily="34" charset="0"/>
                </a:rPr>
                <a:t>：  </a:t>
              </a:r>
              <a:r>
                <a:rPr kumimoji="0" lang="en-GB" altLang="ja-JP" sz="1500">
                  <a:solidFill>
                    <a:srgbClr val="000000"/>
                  </a:solidFill>
                  <a:latin typeface="Tahoma" pitchFamily="34" charset="0"/>
                </a:rPr>
                <a:t>Nb</a:t>
              </a:r>
              <a:r>
                <a:rPr kumimoji="0" lang="ja-JP" altLang="en-US" sz="1500">
                  <a:solidFill>
                    <a:srgbClr val="000000"/>
                  </a:solidFill>
                  <a:latin typeface="Tahoma" pitchFamily="34" charset="0"/>
                </a:rPr>
                <a:t>ワイヤ</a:t>
              </a:r>
              <a:endParaRPr kumimoji="0" lang="en-GB" altLang="ja-JP" sz="1500">
                <a:solidFill>
                  <a:srgbClr val="000000"/>
                </a:solidFill>
                <a:latin typeface="Tahoma" pitchFamily="34" charset="0"/>
              </a:endParaRPr>
            </a:p>
            <a:p>
              <a:pPr eaLnBrk="1" hangingPunct="1">
                <a:lnSpc>
                  <a:spcPct val="103000"/>
                </a:lnSpc>
                <a:spcBef>
                  <a:spcPts val="1125"/>
                </a:spcBef>
                <a:buClr>
                  <a:srgbClr val="FFFFFF"/>
                </a:buClr>
                <a:buSzPct val="100000"/>
                <a:buFont typeface="Tahoma" pitchFamily="34" charset="0"/>
                <a:buNone/>
              </a:pPr>
              <a:r>
                <a:rPr kumimoji="0" lang="ja-JP" altLang="en-GB" sz="1500">
                  <a:solidFill>
                    <a:srgbClr val="000000"/>
                  </a:solidFill>
                  <a:latin typeface="Tahoma" pitchFamily="34" charset="0"/>
                </a:rPr>
                <a:t>：  </a:t>
              </a:r>
              <a:r>
                <a:rPr kumimoji="0" lang="en-GB" altLang="ja-JP" sz="1500">
                  <a:solidFill>
                    <a:srgbClr val="000000"/>
                  </a:solidFill>
                  <a:latin typeface="Tahoma" pitchFamily="34" charset="0"/>
                </a:rPr>
                <a:t>Hf</a:t>
              </a:r>
              <a:r>
                <a:rPr kumimoji="0" lang="ja-JP" altLang="en-US" sz="1500">
                  <a:solidFill>
                    <a:srgbClr val="000000"/>
                  </a:solidFill>
                  <a:latin typeface="Tahoma" pitchFamily="34" charset="0"/>
                </a:rPr>
                <a:t>超伝導膜</a:t>
              </a:r>
              <a:endParaRPr kumimoji="0" lang="en-GB" altLang="ja-JP" sz="1500">
                <a:solidFill>
                  <a:srgbClr val="000000"/>
                </a:solidFill>
                <a:latin typeface="Tahoma" pitchFamily="34" charset="0"/>
              </a:endParaRPr>
            </a:p>
            <a:p>
              <a:pPr eaLnBrk="1" hangingPunct="1">
                <a:lnSpc>
                  <a:spcPct val="103000"/>
                </a:lnSpc>
                <a:spcBef>
                  <a:spcPts val="1125"/>
                </a:spcBef>
                <a:buClr>
                  <a:srgbClr val="FFFFFF"/>
                </a:buClr>
                <a:buSzPct val="100000"/>
                <a:buFont typeface="Tahoma" pitchFamily="34" charset="0"/>
                <a:buNone/>
              </a:pPr>
              <a:r>
                <a:rPr kumimoji="0" lang="ja-JP" altLang="en-GB" sz="1500">
                  <a:solidFill>
                    <a:srgbClr val="000000"/>
                  </a:solidFill>
                  <a:latin typeface="Tahoma" pitchFamily="34" charset="0"/>
                </a:rPr>
                <a:t>：  </a:t>
              </a:r>
              <a:r>
                <a:rPr kumimoji="0" lang="en-GB" altLang="ja-JP" sz="1500">
                  <a:solidFill>
                    <a:srgbClr val="000000"/>
                  </a:solidFill>
                  <a:latin typeface="Tahoma" pitchFamily="34" charset="0"/>
                </a:rPr>
                <a:t>Hf</a:t>
              </a:r>
              <a:r>
                <a:rPr kumimoji="0" lang="ja-JP" altLang="en-US" sz="1500">
                  <a:solidFill>
                    <a:srgbClr val="000000"/>
                  </a:solidFill>
                  <a:latin typeface="Tahoma" pitchFamily="34" charset="0"/>
                </a:rPr>
                <a:t>酸化膜</a:t>
              </a:r>
              <a:r>
                <a:rPr kumimoji="0" lang="en-US" altLang="ja-JP" sz="1500">
                  <a:solidFill>
                    <a:srgbClr val="000000"/>
                  </a:solidFill>
                  <a:latin typeface="Tahoma" pitchFamily="34" charset="0"/>
                </a:rPr>
                <a:t>(</a:t>
              </a:r>
              <a:r>
                <a:rPr kumimoji="0" lang="ja-JP" altLang="en-GB" sz="1500">
                  <a:solidFill>
                    <a:srgbClr val="000000"/>
                  </a:solidFill>
                  <a:latin typeface="Tahoma" pitchFamily="34" charset="0"/>
                </a:rPr>
                <a:t>絶縁膜</a:t>
              </a:r>
              <a:r>
                <a:rPr kumimoji="0" lang="en-US" altLang="ja-JP" sz="1500">
                  <a:solidFill>
                    <a:srgbClr val="000000"/>
                  </a:solidFill>
                  <a:latin typeface="Tahoma" pitchFamily="34" charset="0"/>
                </a:rPr>
                <a:t>)</a:t>
              </a:r>
            </a:p>
            <a:p>
              <a:pPr eaLnBrk="1" hangingPunct="1">
                <a:lnSpc>
                  <a:spcPct val="101000"/>
                </a:lnSpc>
                <a:spcBef>
                  <a:spcPts val="1125"/>
                </a:spcBef>
                <a:buClr>
                  <a:srgbClr val="FFFFFF"/>
                </a:buClr>
                <a:buSzPct val="100000"/>
                <a:buFont typeface="Tahoma" pitchFamily="34" charset="0"/>
                <a:buNone/>
              </a:pPr>
              <a:r>
                <a:rPr kumimoji="0" lang="ja-JP" altLang="en-GB" sz="1500">
                  <a:solidFill>
                    <a:srgbClr val="000000"/>
                  </a:solidFill>
                  <a:latin typeface="Tahoma" pitchFamily="34" charset="0"/>
                </a:rPr>
                <a:t>：  レジスト</a:t>
              </a:r>
            </a:p>
            <a:p>
              <a:pPr eaLnBrk="1" hangingPunct="1">
                <a:lnSpc>
                  <a:spcPct val="101000"/>
                </a:lnSpc>
                <a:spcBef>
                  <a:spcPts val="1125"/>
                </a:spcBef>
                <a:buClr>
                  <a:srgbClr val="FFFFFF"/>
                </a:buClr>
                <a:buSzPct val="100000"/>
                <a:buFont typeface="Tahoma" pitchFamily="34" charset="0"/>
                <a:buNone/>
              </a:pPr>
              <a:r>
                <a:rPr kumimoji="0" lang="ja-JP" altLang="en-GB" sz="1500">
                  <a:solidFill>
                    <a:srgbClr val="000000"/>
                  </a:solidFill>
                  <a:latin typeface="Tahoma" pitchFamily="34" charset="0"/>
                </a:rPr>
                <a:t>：　</a:t>
              </a:r>
              <a:r>
                <a:rPr kumimoji="0" lang="en-GB" altLang="ja-JP" sz="1500">
                  <a:solidFill>
                    <a:srgbClr val="000000"/>
                  </a:solidFill>
                  <a:latin typeface="Tahoma" pitchFamily="34" charset="0"/>
                </a:rPr>
                <a:t>SiO</a:t>
              </a:r>
              <a:r>
                <a:rPr kumimoji="0" lang="en-GB" altLang="ja-JP" sz="1500" baseline="-25000">
                  <a:solidFill>
                    <a:srgbClr val="000000"/>
                  </a:solidFill>
                  <a:latin typeface="Tahoma" pitchFamily="34" charset="0"/>
                </a:rPr>
                <a:t>2</a:t>
              </a:r>
              <a:r>
                <a:rPr kumimoji="0" lang="ja-JP" altLang="en-GB" sz="1500">
                  <a:solidFill>
                    <a:srgbClr val="000000"/>
                  </a:solidFill>
                  <a:latin typeface="Tahoma" pitchFamily="34" charset="0"/>
                </a:rPr>
                <a:t>（絶縁</a:t>
              </a:r>
              <a:r>
                <a:rPr kumimoji="0" lang="ja-JP" altLang="en-US" sz="1500">
                  <a:solidFill>
                    <a:srgbClr val="000000"/>
                  </a:solidFill>
                  <a:latin typeface="Tahoma" pitchFamily="34" charset="0"/>
                </a:rPr>
                <a:t>用</a:t>
              </a:r>
              <a:r>
                <a:rPr kumimoji="0" lang="ja-JP" altLang="en-GB" sz="1500">
                  <a:solidFill>
                    <a:srgbClr val="000000"/>
                  </a:solidFill>
                  <a:latin typeface="Tahoma" pitchFamily="34" charset="0"/>
                </a:rPr>
                <a:t>）</a:t>
              </a:r>
            </a:p>
            <a:p>
              <a:pPr eaLnBrk="1" hangingPunct="1">
                <a:lnSpc>
                  <a:spcPct val="101000"/>
                </a:lnSpc>
                <a:spcBef>
                  <a:spcPts val="1125"/>
                </a:spcBef>
                <a:buClr>
                  <a:srgbClr val="FFFFFF"/>
                </a:buClr>
                <a:buSzPct val="100000"/>
                <a:buFont typeface="Tahoma" pitchFamily="34" charset="0"/>
                <a:buNone/>
              </a:pPr>
              <a:r>
                <a:rPr kumimoji="0" lang="ja-JP" altLang="en-GB" sz="1500">
                  <a:solidFill>
                    <a:srgbClr val="000000"/>
                  </a:solidFill>
                  <a:latin typeface="Tahoma" pitchFamily="34" charset="0"/>
                </a:rPr>
                <a:t>：　コンタクトホール</a:t>
              </a:r>
            </a:p>
          </p:txBody>
        </p:sp>
        <p:sp>
          <p:nvSpPr>
            <p:cNvPr id="29787" name="Rectangle 160"/>
            <p:cNvSpPr>
              <a:spLocks noChangeArrowheads="1"/>
            </p:cNvSpPr>
            <p:nvPr/>
          </p:nvSpPr>
          <p:spPr bwMode="auto">
            <a:xfrm>
              <a:off x="4463921" y="7245548"/>
              <a:ext cx="144462" cy="215900"/>
            </a:xfrm>
            <a:prstGeom prst="rect">
              <a:avLst/>
            </a:prstGeom>
            <a:solidFill>
              <a:srgbClr val="999999"/>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88" name="Rectangle 161"/>
            <p:cNvSpPr>
              <a:spLocks noChangeArrowheads="1"/>
            </p:cNvSpPr>
            <p:nvPr/>
          </p:nvSpPr>
          <p:spPr bwMode="auto">
            <a:xfrm>
              <a:off x="4463921" y="7617463"/>
              <a:ext cx="144462" cy="215900"/>
            </a:xfrm>
            <a:prstGeom prst="rect">
              <a:avLst/>
            </a:prstGeom>
            <a:solidFill>
              <a:srgbClr val="00FF00"/>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89" name="Rectangle 162"/>
            <p:cNvSpPr>
              <a:spLocks noChangeArrowheads="1"/>
            </p:cNvSpPr>
            <p:nvPr/>
          </p:nvSpPr>
          <p:spPr bwMode="auto">
            <a:xfrm>
              <a:off x="4463609" y="7977503"/>
              <a:ext cx="144462" cy="215900"/>
            </a:xfrm>
            <a:prstGeom prst="rect">
              <a:avLst/>
            </a:prstGeom>
            <a:solidFill>
              <a:srgbClr val="000000"/>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90" name="Rectangle 165"/>
            <p:cNvSpPr>
              <a:spLocks noChangeArrowheads="1"/>
            </p:cNvSpPr>
            <p:nvPr/>
          </p:nvSpPr>
          <p:spPr bwMode="auto">
            <a:xfrm>
              <a:off x="4463609" y="9094006"/>
              <a:ext cx="144463" cy="215900"/>
            </a:xfrm>
            <a:prstGeom prst="rect">
              <a:avLst/>
            </a:prstGeom>
            <a:solidFill>
              <a:srgbClr val="7878DE"/>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91" name="Rectangle 166"/>
            <p:cNvSpPr>
              <a:spLocks noChangeArrowheads="1"/>
            </p:cNvSpPr>
            <p:nvPr/>
          </p:nvSpPr>
          <p:spPr bwMode="auto">
            <a:xfrm>
              <a:off x="4463162" y="8721333"/>
              <a:ext cx="144463" cy="215900"/>
            </a:xfrm>
            <a:prstGeom prst="rect">
              <a:avLst/>
            </a:prstGeom>
            <a:solidFill>
              <a:srgbClr val="00B0F0"/>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92" name="Rectangle 157"/>
            <p:cNvSpPr>
              <a:spLocks noChangeArrowheads="1"/>
            </p:cNvSpPr>
            <p:nvPr/>
          </p:nvSpPr>
          <p:spPr bwMode="auto">
            <a:xfrm>
              <a:off x="4463920" y="8349418"/>
              <a:ext cx="144463" cy="215900"/>
            </a:xfrm>
            <a:prstGeom prst="rect">
              <a:avLst/>
            </a:prstGeom>
            <a:solidFill>
              <a:srgbClr val="FF00FF"/>
            </a:solidFill>
            <a:ln w="9360">
              <a:solidFill>
                <a:srgbClr val="000000"/>
              </a:solidFill>
              <a:miter lim="800000"/>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03" name="AutoShape 2"/>
          <p:cNvSpPr>
            <a:spLocks noChangeArrowheads="1"/>
          </p:cNvSpPr>
          <p:nvPr/>
        </p:nvSpPr>
        <p:spPr bwMode="auto">
          <a:xfrm>
            <a:off x="6169025" y="3019425"/>
            <a:ext cx="2136775" cy="838200"/>
          </a:xfrm>
          <a:prstGeom prst="cube">
            <a:avLst>
              <a:gd name="adj" fmla="val 77560"/>
            </a:avLst>
          </a:prstGeom>
          <a:solidFill>
            <a:srgbClr val="83CA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nvGrpSpPr>
          <p:cNvPr id="4" name="Group 5"/>
          <p:cNvGrpSpPr>
            <a:grpSpLocks/>
          </p:cNvGrpSpPr>
          <p:nvPr/>
        </p:nvGrpSpPr>
        <p:grpSpPr bwMode="auto">
          <a:xfrm>
            <a:off x="6175375" y="2252663"/>
            <a:ext cx="2139950" cy="1433512"/>
            <a:chOff x="3593" y="1423"/>
            <a:chExt cx="1348" cy="903"/>
          </a:xfrm>
        </p:grpSpPr>
        <p:grpSp>
          <p:nvGrpSpPr>
            <p:cNvPr id="29781" name="Group 6"/>
            <p:cNvGrpSpPr>
              <a:grpSpLocks/>
            </p:cNvGrpSpPr>
            <p:nvPr/>
          </p:nvGrpSpPr>
          <p:grpSpPr bwMode="auto">
            <a:xfrm>
              <a:off x="3593" y="1517"/>
              <a:ext cx="1348" cy="809"/>
              <a:chOff x="3593" y="1517"/>
              <a:chExt cx="1348" cy="809"/>
            </a:xfrm>
          </p:grpSpPr>
          <p:sp>
            <p:nvSpPr>
              <p:cNvPr id="29783" name="AutoShape 7"/>
              <p:cNvSpPr>
                <a:spLocks noChangeArrowheads="1"/>
              </p:cNvSpPr>
              <p:nvPr/>
            </p:nvSpPr>
            <p:spPr bwMode="auto">
              <a:xfrm>
                <a:off x="3593" y="1605"/>
                <a:ext cx="1348" cy="721"/>
              </a:xfrm>
              <a:prstGeom prst="cube">
                <a:avLst>
                  <a:gd name="adj" fmla="val 57468"/>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84" name="AutoShape 9"/>
              <p:cNvSpPr>
                <a:spLocks noChangeArrowheads="1"/>
              </p:cNvSpPr>
              <p:nvPr/>
            </p:nvSpPr>
            <p:spPr bwMode="auto">
              <a:xfrm>
                <a:off x="3593" y="1517"/>
                <a:ext cx="1348" cy="525"/>
              </a:xfrm>
              <a:prstGeom prst="cube">
                <a:avLst>
                  <a:gd name="adj" fmla="val 76519"/>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82" name="AutoShape 16"/>
            <p:cNvSpPr>
              <a:spLocks noChangeArrowheads="1"/>
            </p:cNvSpPr>
            <p:nvPr/>
          </p:nvSpPr>
          <p:spPr bwMode="auto">
            <a:xfrm>
              <a:off x="3593" y="1423"/>
              <a:ext cx="1348" cy="575"/>
            </a:xfrm>
            <a:prstGeom prst="cube">
              <a:avLst>
                <a:gd name="adj" fmla="val 70694"/>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6" name="Group 124"/>
          <p:cNvGrpSpPr>
            <a:grpSpLocks/>
          </p:cNvGrpSpPr>
          <p:nvPr/>
        </p:nvGrpSpPr>
        <p:grpSpPr bwMode="auto">
          <a:xfrm>
            <a:off x="6170613" y="1643063"/>
            <a:ext cx="2136775" cy="2041525"/>
            <a:chOff x="4348" y="1041"/>
            <a:chExt cx="1346" cy="1286"/>
          </a:xfrm>
        </p:grpSpPr>
        <p:grpSp>
          <p:nvGrpSpPr>
            <p:cNvPr id="29776" name="Group 125"/>
            <p:cNvGrpSpPr>
              <a:grpSpLocks/>
            </p:cNvGrpSpPr>
            <p:nvPr/>
          </p:nvGrpSpPr>
          <p:grpSpPr bwMode="auto">
            <a:xfrm>
              <a:off x="4348" y="1425"/>
              <a:ext cx="1346" cy="902"/>
              <a:chOff x="4348" y="1425"/>
              <a:chExt cx="1346" cy="902"/>
            </a:xfrm>
          </p:grpSpPr>
          <p:sp>
            <p:nvSpPr>
              <p:cNvPr id="29778" name="AutoShape 126"/>
              <p:cNvSpPr>
                <a:spLocks noChangeArrowheads="1"/>
              </p:cNvSpPr>
              <p:nvPr/>
            </p:nvSpPr>
            <p:spPr bwMode="auto">
              <a:xfrm>
                <a:off x="4348" y="1613"/>
                <a:ext cx="1346" cy="714"/>
              </a:xfrm>
              <a:prstGeom prst="cube">
                <a:avLst>
                  <a:gd name="adj" fmla="val 57949"/>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79" name="AutoShape 128"/>
              <p:cNvSpPr>
                <a:spLocks noChangeArrowheads="1"/>
              </p:cNvSpPr>
              <p:nvPr/>
            </p:nvSpPr>
            <p:spPr bwMode="auto">
              <a:xfrm>
                <a:off x="4348" y="1518"/>
                <a:ext cx="1346" cy="525"/>
              </a:xfrm>
              <a:prstGeom prst="cube">
                <a:avLst>
                  <a:gd name="adj" fmla="val 77231"/>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80" name="AutoShape 130"/>
              <p:cNvSpPr>
                <a:spLocks noChangeArrowheads="1"/>
              </p:cNvSpPr>
              <p:nvPr/>
            </p:nvSpPr>
            <p:spPr bwMode="auto">
              <a:xfrm>
                <a:off x="4348" y="1425"/>
                <a:ext cx="1346" cy="572"/>
              </a:xfrm>
              <a:prstGeom prst="cube">
                <a:avLst>
                  <a:gd name="adj" fmla="val 72454"/>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77" name="AutoShape 131"/>
            <p:cNvSpPr>
              <a:spLocks noChangeArrowheads="1"/>
            </p:cNvSpPr>
            <p:nvPr/>
          </p:nvSpPr>
          <p:spPr bwMode="auto">
            <a:xfrm>
              <a:off x="4348" y="1041"/>
              <a:ext cx="1346" cy="815"/>
            </a:xfrm>
            <a:prstGeom prst="cube">
              <a:avLst>
                <a:gd name="adj" fmla="val 51028"/>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9" name="Group 17"/>
          <p:cNvGrpSpPr>
            <a:grpSpLocks/>
          </p:cNvGrpSpPr>
          <p:nvPr/>
        </p:nvGrpSpPr>
        <p:grpSpPr bwMode="auto">
          <a:xfrm>
            <a:off x="6165850" y="1885950"/>
            <a:ext cx="2135188" cy="1797050"/>
            <a:chOff x="3602" y="1198"/>
            <a:chExt cx="1345" cy="1132"/>
          </a:xfrm>
        </p:grpSpPr>
        <p:grpSp>
          <p:nvGrpSpPr>
            <p:cNvPr id="29771" name="Group 25"/>
            <p:cNvGrpSpPr>
              <a:grpSpLocks/>
            </p:cNvGrpSpPr>
            <p:nvPr/>
          </p:nvGrpSpPr>
          <p:grpSpPr bwMode="auto">
            <a:xfrm>
              <a:off x="3602" y="1427"/>
              <a:ext cx="1345" cy="903"/>
              <a:chOff x="3602" y="1427"/>
              <a:chExt cx="1345" cy="903"/>
            </a:xfrm>
          </p:grpSpPr>
          <p:sp>
            <p:nvSpPr>
              <p:cNvPr id="29773" name="AutoShape 26"/>
              <p:cNvSpPr>
                <a:spLocks noChangeArrowheads="1"/>
              </p:cNvSpPr>
              <p:nvPr/>
            </p:nvSpPr>
            <p:spPr bwMode="auto">
              <a:xfrm>
                <a:off x="3602" y="1618"/>
                <a:ext cx="1345" cy="712"/>
              </a:xfrm>
              <a:prstGeom prst="cube">
                <a:avLst>
                  <a:gd name="adj" fmla="val 57727"/>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74" name="AutoShape 28"/>
              <p:cNvSpPr>
                <a:spLocks noChangeArrowheads="1"/>
              </p:cNvSpPr>
              <p:nvPr/>
            </p:nvSpPr>
            <p:spPr bwMode="auto">
              <a:xfrm>
                <a:off x="3602" y="1520"/>
                <a:ext cx="1345" cy="525"/>
              </a:xfrm>
              <a:prstGeom prst="cube">
                <a:avLst>
                  <a:gd name="adj" fmla="val 78051"/>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75" name="AutoShape 30"/>
              <p:cNvSpPr>
                <a:spLocks noChangeArrowheads="1"/>
              </p:cNvSpPr>
              <p:nvPr/>
            </p:nvSpPr>
            <p:spPr bwMode="auto">
              <a:xfrm>
                <a:off x="3602" y="1427"/>
                <a:ext cx="1345" cy="577"/>
              </a:xfrm>
              <a:prstGeom prst="cube">
                <a:avLst>
                  <a:gd name="adj" fmla="val 70769"/>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72" name="AutoShape 31"/>
            <p:cNvSpPr>
              <a:spLocks noChangeArrowheads="1"/>
            </p:cNvSpPr>
            <p:nvPr/>
          </p:nvSpPr>
          <p:spPr bwMode="auto">
            <a:xfrm>
              <a:off x="3972" y="1198"/>
              <a:ext cx="578" cy="511"/>
            </a:xfrm>
            <a:prstGeom prst="cube">
              <a:avLst>
                <a:gd name="adj" fmla="val 25569"/>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11" name="Group 33"/>
          <p:cNvGrpSpPr>
            <a:grpSpLocks/>
          </p:cNvGrpSpPr>
          <p:nvPr/>
        </p:nvGrpSpPr>
        <p:grpSpPr bwMode="auto">
          <a:xfrm>
            <a:off x="6170613" y="2273300"/>
            <a:ext cx="2135187" cy="1409700"/>
            <a:chOff x="3605" y="1440"/>
            <a:chExt cx="1345" cy="888"/>
          </a:xfrm>
        </p:grpSpPr>
        <p:grpSp>
          <p:nvGrpSpPr>
            <p:cNvPr id="29764" name="Group 34"/>
            <p:cNvGrpSpPr>
              <a:grpSpLocks/>
            </p:cNvGrpSpPr>
            <p:nvPr/>
          </p:nvGrpSpPr>
          <p:grpSpPr bwMode="auto">
            <a:xfrm>
              <a:off x="3605" y="1609"/>
              <a:ext cx="1345" cy="719"/>
              <a:chOff x="3605" y="1609"/>
              <a:chExt cx="1345" cy="719"/>
            </a:xfrm>
          </p:grpSpPr>
          <p:sp>
            <p:nvSpPr>
              <p:cNvPr id="29766" name="AutoShape 35"/>
              <p:cNvSpPr>
                <a:spLocks noChangeArrowheads="1"/>
              </p:cNvSpPr>
              <p:nvPr/>
            </p:nvSpPr>
            <p:spPr bwMode="auto">
              <a:xfrm>
                <a:off x="3605" y="1803"/>
                <a:ext cx="1345" cy="525"/>
              </a:xfrm>
              <a:prstGeom prst="cube">
                <a:avLst>
                  <a:gd name="adj" fmla="val 79616"/>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nvGrpSpPr>
              <p:cNvPr id="29767" name="Group 36"/>
              <p:cNvGrpSpPr>
                <a:grpSpLocks/>
              </p:cNvGrpSpPr>
              <p:nvPr/>
            </p:nvGrpSpPr>
            <p:grpSpPr bwMode="auto">
              <a:xfrm>
                <a:off x="3971" y="1609"/>
                <a:ext cx="576" cy="469"/>
                <a:chOff x="3971" y="1609"/>
                <a:chExt cx="576" cy="469"/>
              </a:xfrm>
            </p:grpSpPr>
            <p:sp>
              <p:nvSpPr>
                <p:cNvPr id="29768" name="AutoShape 37"/>
                <p:cNvSpPr>
                  <a:spLocks noChangeArrowheads="1"/>
                </p:cNvSpPr>
                <p:nvPr/>
              </p:nvSpPr>
              <p:spPr bwMode="auto">
                <a:xfrm>
                  <a:off x="3971" y="1754"/>
                  <a:ext cx="576" cy="324"/>
                </a:xfrm>
                <a:prstGeom prst="cube">
                  <a:avLst>
                    <a:gd name="adj" fmla="val 41801"/>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69" name="AutoShape 39"/>
                <p:cNvSpPr>
                  <a:spLocks noChangeArrowheads="1"/>
                </p:cNvSpPr>
                <p:nvPr/>
              </p:nvSpPr>
              <p:spPr bwMode="auto">
                <a:xfrm>
                  <a:off x="3971" y="1701"/>
                  <a:ext cx="576" cy="237"/>
                </a:xfrm>
                <a:prstGeom prst="cube">
                  <a:avLst>
                    <a:gd name="adj" fmla="val 5875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70" name="AutoShape 41"/>
                <p:cNvSpPr>
                  <a:spLocks noChangeArrowheads="1"/>
                </p:cNvSpPr>
                <p:nvPr/>
              </p:nvSpPr>
              <p:spPr bwMode="auto">
                <a:xfrm>
                  <a:off x="3971" y="1609"/>
                  <a:ext cx="576" cy="295"/>
                </a:xfrm>
                <a:prstGeom prst="cube">
                  <a:avLst>
                    <a:gd name="adj" fmla="val 45634"/>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sp>
          <p:nvSpPr>
            <p:cNvPr id="29765" name="AutoShape 42"/>
            <p:cNvSpPr>
              <a:spLocks noChangeArrowheads="1"/>
            </p:cNvSpPr>
            <p:nvPr/>
          </p:nvSpPr>
          <p:spPr bwMode="auto">
            <a:xfrm>
              <a:off x="3971" y="1440"/>
              <a:ext cx="577" cy="336"/>
            </a:xfrm>
            <a:prstGeom prst="cube">
              <a:avLst>
                <a:gd name="adj" fmla="val 41315"/>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14" name="Group 50"/>
          <p:cNvGrpSpPr>
            <a:grpSpLocks/>
          </p:cNvGrpSpPr>
          <p:nvPr/>
        </p:nvGrpSpPr>
        <p:grpSpPr bwMode="auto">
          <a:xfrm>
            <a:off x="6162675" y="2536825"/>
            <a:ext cx="2143125" cy="1144588"/>
            <a:chOff x="3582" y="1609"/>
            <a:chExt cx="1350" cy="721"/>
          </a:xfrm>
        </p:grpSpPr>
        <p:grpSp>
          <p:nvGrpSpPr>
            <p:cNvPr id="29758" name="Group 59"/>
            <p:cNvGrpSpPr>
              <a:grpSpLocks/>
            </p:cNvGrpSpPr>
            <p:nvPr/>
          </p:nvGrpSpPr>
          <p:grpSpPr bwMode="auto">
            <a:xfrm>
              <a:off x="3582" y="1710"/>
              <a:ext cx="1350" cy="620"/>
              <a:chOff x="3582" y="1710"/>
              <a:chExt cx="1350" cy="620"/>
            </a:xfrm>
          </p:grpSpPr>
          <p:sp>
            <p:nvSpPr>
              <p:cNvPr id="29760" name="AutoShape 60"/>
              <p:cNvSpPr>
                <a:spLocks noChangeArrowheads="1"/>
              </p:cNvSpPr>
              <p:nvPr/>
            </p:nvSpPr>
            <p:spPr bwMode="auto">
              <a:xfrm>
                <a:off x="3582" y="1804"/>
                <a:ext cx="1350" cy="526"/>
              </a:xfrm>
              <a:prstGeom prst="cube">
                <a:avLst>
                  <a:gd name="adj" fmla="val 77875"/>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nvGrpSpPr>
              <p:cNvPr id="29761" name="Group 61"/>
              <p:cNvGrpSpPr>
                <a:grpSpLocks/>
              </p:cNvGrpSpPr>
              <p:nvPr/>
            </p:nvGrpSpPr>
            <p:grpSpPr bwMode="auto">
              <a:xfrm>
                <a:off x="3953" y="1710"/>
                <a:ext cx="581" cy="378"/>
                <a:chOff x="3953" y="1710"/>
                <a:chExt cx="581" cy="378"/>
              </a:xfrm>
            </p:grpSpPr>
            <p:sp>
              <p:nvSpPr>
                <p:cNvPr id="29762" name="AutoShape 62"/>
                <p:cNvSpPr>
                  <a:spLocks noChangeArrowheads="1"/>
                </p:cNvSpPr>
                <p:nvPr/>
              </p:nvSpPr>
              <p:spPr bwMode="auto">
                <a:xfrm>
                  <a:off x="3955" y="1757"/>
                  <a:ext cx="575" cy="331"/>
                </a:xfrm>
                <a:prstGeom prst="cube">
                  <a:avLst>
                    <a:gd name="adj" fmla="val 40569"/>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63" name="AutoShape 64"/>
                <p:cNvSpPr>
                  <a:spLocks noChangeArrowheads="1"/>
                </p:cNvSpPr>
                <p:nvPr/>
              </p:nvSpPr>
              <p:spPr bwMode="auto">
                <a:xfrm>
                  <a:off x="3953" y="1710"/>
                  <a:ext cx="581" cy="238"/>
                </a:xfrm>
                <a:prstGeom prst="cube">
                  <a:avLst>
                    <a:gd name="adj" fmla="val 55139"/>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sp>
          <p:nvSpPr>
            <p:cNvPr id="29759" name="AutoShape 66"/>
            <p:cNvSpPr>
              <a:spLocks noChangeArrowheads="1"/>
            </p:cNvSpPr>
            <p:nvPr/>
          </p:nvSpPr>
          <p:spPr bwMode="auto">
            <a:xfrm>
              <a:off x="3953" y="1609"/>
              <a:ext cx="581" cy="304"/>
            </a:xfrm>
            <a:prstGeom prst="cube">
              <a:avLst>
                <a:gd name="adj" fmla="val 43194"/>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17" name="Group 90"/>
          <p:cNvGrpSpPr>
            <a:grpSpLocks/>
          </p:cNvGrpSpPr>
          <p:nvPr/>
        </p:nvGrpSpPr>
        <p:grpSpPr bwMode="auto">
          <a:xfrm>
            <a:off x="6175375" y="2076450"/>
            <a:ext cx="2136775" cy="1608138"/>
            <a:chOff x="3588" y="1317"/>
            <a:chExt cx="1346" cy="1013"/>
          </a:xfrm>
        </p:grpSpPr>
        <p:grpSp>
          <p:nvGrpSpPr>
            <p:cNvPr id="29750" name="Group 91"/>
            <p:cNvGrpSpPr>
              <a:grpSpLocks/>
            </p:cNvGrpSpPr>
            <p:nvPr/>
          </p:nvGrpSpPr>
          <p:grpSpPr bwMode="auto">
            <a:xfrm>
              <a:off x="3588" y="1707"/>
              <a:ext cx="1346" cy="623"/>
              <a:chOff x="3588" y="1707"/>
              <a:chExt cx="1346" cy="623"/>
            </a:xfrm>
          </p:grpSpPr>
          <p:grpSp>
            <p:nvGrpSpPr>
              <p:cNvPr id="29753" name="Group 92"/>
              <p:cNvGrpSpPr>
                <a:grpSpLocks/>
              </p:cNvGrpSpPr>
              <p:nvPr/>
            </p:nvGrpSpPr>
            <p:grpSpPr bwMode="auto">
              <a:xfrm>
                <a:off x="4024" y="1707"/>
                <a:ext cx="578" cy="377"/>
                <a:chOff x="4024" y="1707"/>
                <a:chExt cx="578" cy="377"/>
              </a:xfrm>
            </p:grpSpPr>
            <p:sp>
              <p:nvSpPr>
                <p:cNvPr id="29755" name="AutoShape 93"/>
                <p:cNvSpPr>
                  <a:spLocks noChangeArrowheads="1"/>
                </p:cNvSpPr>
                <p:nvPr/>
              </p:nvSpPr>
              <p:spPr bwMode="auto">
                <a:xfrm>
                  <a:off x="4024" y="1848"/>
                  <a:ext cx="579" cy="237"/>
                </a:xfrm>
                <a:prstGeom prst="cube">
                  <a:avLst>
                    <a:gd name="adj" fmla="val 58750"/>
                  </a:avLst>
                </a:prstGeom>
                <a:solidFill>
                  <a:srgbClr val="09D5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56" name="AutoShape 94"/>
                <p:cNvSpPr>
                  <a:spLocks noChangeArrowheads="1"/>
                </p:cNvSpPr>
                <p:nvPr/>
              </p:nvSpPr>
              <p:spPr bwMode="auto">
                <a:xfrm>
                  <a:off x="4024" y="1755"/>
                  <a:ext cx="579" cy="237"/>
                </a:xfrm>
                <a:prstGeom prst="cube">
                  <a:avLst>
                    <a:gd name="adj" fmla="val 5875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57" name="AutoShape 95"/>
                <p:cNvSpPr>
                  <a:spLocks noChangeArrowheads="1"/>
                </p:cNvSpPr>
                <p:nvPr/>
              </p:nvSpPr>
              <p:spPr bwMode="auto">
                <a:xfrm>
                  <a:off x="4024" y="1707"/>
                  <a:ext cx="579" cy="237"/>
                </a:xfrm>
                <a:prstGeom prst="cube">
                  <a:avLst>
                    <a:gd name="adj" fmla="val 58750"/>
                  </a:avLst>
                </a:prstGeom>
                <a:solidFill>
                  <a:srgbClr val="09D51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54" name="AutoShape 96"/>
              <p:cNvSpPr>
                <a:spLocks noChangeArrowheads="1"/>
              </p:cNvSpPr>
              <p:nvPr/>
            </p:nvSpPr>
            <p:spPr bwMode="auto">
              <a:xfrm>
                <a:off x="3588" y="1804"/>
                <a:ext cx="1346" cy="526"/>
              </a:xfrm>
              <a:prstGeom prst="cube">
                <a:avLst>
                  <a:gd name="adj" fmla="val 77815"/>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51" name="AutoShape 97"/>
            <p:cNvSpPr>
              <a:spLocks noChangeArrowheads="1"/>
            </p:cNvSpPr>
            <p:nvPr/>
          </p:nvSpPr>
          <p:spPr bwMode="auto">
            <a:xfrm>
              <a:off x="3588" y="1413"/>
              <a:ext cx="1346" cy="816"/>
            </a:xfrm>
            <a:prstGeom prst="cube">
              <a:avLst>
                <a:gd name="adj" fmla="val 50269"/>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52" name="AutoShape 98"/>
            <p:cNvSpPr>
              <a:spLocks noChangeArrowheads="1"/>
            </p:cNvSpPr>
            <p:nvPr/>
          </p:nvSpPr>
          <p:spPr bwMode="auto">
            <a:xfrm>
              <a:off x="3951" y="1317"/>
              <a:ext cx="582" cy="384"/>
            </a:xfrm>
            <a:prstGeom prst="cube">
              <a:avLst>
                <a:gd name="adj" fmla="val 35940"/>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20" name="Group 67"/>
          <p:cNvGrpSpPr>
            <a:grpSpLocks/>
          </p:cNvGrpSpPr>
          <p:nvPr/>
        </p:nvGrpSpPr>
        <p:grpSpPr bwMode="auto">
          <a:xfrm>
            <a:off x="6180138" y="2062163"/>
            <a:ext cx="2141537" cy="1620837"/>
            <a:chOff x="3588" y="1305"/>
            <a:chExt cx="1349" cy="1021"/>
          </a:xfrm>
        </p:grpSpPr>
        <p:sp>
          <p:nvSpPr>
            <p:cNvPr id="29746" name="AutoShape 76"/>
            <p:cNvSpPr>
              <a:spLocks noChangeArrowheads="1"/>
            </p:cNvSpPr>
            <p:nvPr/>
          </p:nvSpPr>
          <p:spPr bwMode="auto">
            <a:xfrm>
              <a:off x="3588" y="1799"/>
              <a:ext cx="1349" cy="527"/>
            </a:xfrm>
            <a:prstGeom prst="cube">
              <a:avLst>
                <a:gd name="adj" fmla="val 79088"/>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47" name="AutoShape 77"/>
            <p:cNvSpPr>
              <a:spLocks noChangeArrowheads="1"/>
            </p:cNvSpPr>
            <p:nvPr/>
          </p:nvSpPr>
          <p:spPr bwMode="auto">
            <a:xfrm>
              <a:off x="3905" y="1497"/>
              <a:ext cx="339" cy="574"/>
            </a:xfrm>
            <a:prstGeom prst="cube">
              <a:avLst>
                <a:gd name="adj" fmla="val 59523"/>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48" name="AutoShape 79"/>
            <p:cNvSpPr>
              <a:spLocks noChangeArrowheads="1"/>
            </p:cNvSpPr>
            <p:nvPr/>
          </p:nvSpPr>
          <p:spPr bwMode="auto">
            <a:xfrm>
              <a:off x="3791" y="1496"/>
              <a:ext cx="895" cy="646"/>
            </a:xfrm>
            <a:prstGeom prst="cube">
              <a:avLst>
                <a:gd name="adj" fmla="val 35903"/>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49" name="AutoShape 80"/>
            <p:cNvSpPr>
              <a:spLocks noChangeArrowheads="1"/>
            </p:cNvSpPr>
            <p:nvPr/>
          </p:nvSpPr>
          <p:spPr bwMode="auto">
            <a:xfrm>
              <a:off x="3955" y="1305"/>
              <a:ext cx="583" cy="383"/>
            </a:xfrm>
            <a:prstGeom prst="cube">
              <a:avLst>
                <a:gd name="adj" fmla="val 35940"/>
              </a:avLst>
            </a:prstGeom>
            <a:solidFill>
              <a:srgbClr val="AA1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21" name="Group 104"/>
          <p:cNvGrpSpPr>
            <a:grpSpLocks/>
          </p:cNvGrpSpPr>
          <p:nvPr/>
        </p:nvGrpSpPr>
        <p:grpSpPr bwMode="auto">
          <a:xfrm>
            <a:off x="6516688" y="2532063"/>
            <a:ext cx="1368425" cy="968375"/>
            <a:chOff x="3382" y="1626"/>
            <a:chExt cx="862" cy="610"/>
          </a:xfrm>
        </p:grpSpPr>
        <p:sp>
          <p:nvSpPr>
            <p:cNvPr id="29741" name="AutoShape 105"/>
            <p:cNvSpPr>
              <a:spLocks noChangeArrowheads="1"/>
            </p:cNvSpPr>
            <p:nvPr/>
          </p:nvSpPr>
          <p:spPr bwMode="auto">
            <a:xfrm>
              <a:off x="3382" y="1891"/>
              <a:ext cx="862" cy="345"/>
            </a:xfrm>
            <a:prstGeom prst="cube">
              <a:avLst>
                <a:gd name="adj" fmla="val 72620"/>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nvGrpSpPr>
            <p:cNvPr id="29742" name="Group 106"/>
            <p:cNvGrpSpPr>
              <a:grpSpLocks/>
            </p:cNvGrpSpPr>
            <p:nvPr/>
          </p:nvGrpSpPr>
          <p:grpSpPr bwMode="auto">
            <a:xfrm>
              <a:off x="3526" y="1626"/>
              <a:ext cx="580" cy="473"/>
              <a:chOff x="3526" y="1626"/>
              <a:chExt cx="580" cy="473"/>
            </a:xfrm>
          </p:grpSpPr>
          <p:sp>
            <p:nvSpPr>
              <p:cNvPr id="29743" name="AutoShape 107"/>
              <p:cNvSpPr>
                <a:spLocks noChangeArrowheads="1"/>
              </p:cNvSpPr>
              <p:nvPr/>
            </p:nvSpPr>
            <p:spPr bwMode="auto">
              <a:xfrm>
                <a:off x="3530" y="1806"/>
                <a:ext cx="576" cy="293"/>
              </a:xfrm>
              <a:prstGeom prst="cube">
                <a:avLst>
                  <a:gd name="adj" fmla="val 47847"/>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44" name="AutoShape 109"/>
              <p:cNvSpPr>
                <a:spLocks noChangeArrowheads="1"/>
              </p:cNvSpPr>
              <p:nvPr/>
            </p:nvSpPr>
            <p:spPr bwMode="auto">
              <a:xfrm>
                <a:off x="3526" y="1720"/>
                <a:ext cx="580" cy="238"/>
              </a:xfrm>
              <a:prstGeom prst="cube">
                <a:avLst>
                  <a:gd name="adj" fmla="val 5875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45" name="AutoShape 111"/>
              <p:cNvSpPr>
                <a:spLocks noChangeArrowheads="1"/>
              </p:cNvSpPr>
              <p:nvPr/>
            </p:nvSpPr>
            <p:spPr bwMode="auto">
              <a:xfrm>
                <a:off x="3526" y="1626"/>
                <a:ext cx="580" cy="295"/>
              </a:xfrm>
              <a:prstGeom prst="cube">
                <a:avLst>
                  <a:gd name="adj" fmla="val 46255"/>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grpSp>
        <p:nvGrpSpPr>
          <p:cNvPr id="23" name="Group 135"/>
          <p:cNvGrpSpPr>
            <a:grpSpLocks/>
          </p:cNvGrpSpPr>
          <p:nvPr/>
        </p:nvGrpSpPr>
        <p:grpSpPr bwMode="auto">
          <a:xfrm>
            <a:off x="6169025" y="2066925"/>
            <a:ext cx="2136775" cy="1624013"/>
            <a:chOff x="1215" y="1301"/>
            <a:chExt cx="1346" cy="1023"/>
          </a:xfrm>
        </p:grpSpPr>
        <p:sp>
          <p:nvSpPr>
            <p:cNvPr id="29736" name="AutoShape 136"/>
            <p:cNvSpPr>
              <a:spLocks noChangeArrowheads="1"/>
            </p:cNvSpPr>
            <p:nvPr/>
          </p:nvSpPr>
          <p:spPr bwMode="auto">
            <a:xfrm>
              <a:off x="1215" y="1509"/>
              <a:ext cx="1346" cy="815"/>
            </a:xfrm>
            <a:prstGeom prst="cube">
              <a:avLst>
                <a:gd name="adj" fmla="val 5078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7" name="AutoShape 137"/>
            <p:cNvSpPr>
              <a:spLocks noChangeArrowheads="1"/>
            </p:cNvSpPr>
            <p:nvPr/>
          </p:nvSpPr>
          <p:spPr bwMode="auto">
            <a:xfrm>
              <a:off x="1518" y="1460"/>
              <a:ext cx="339" cy="304"/>
            </a:xfrm>
            <a:prstGeom prst="cube">
              <a:avLst>
                <a:gd name="adj" fmla="val 59523"/>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8" name="AutoShape 138"/>
            <p:cNvSpPr>
              <a:spLocks noChangeArrowheads="1"/>
            </p:cNvSpPr>
            <p:nvPr/>
          </p:nvSpPr>
          <p:spPr bwMode="auto">
            <a:xfrm>
              <a:off x="2003" y="1465"/>
              <a:ext cx="339" cy="345"/>
            </a:xfrm>
            <a:prstGeom prst="cube">
              <a:avLst>
                <a:gd name="adj" fmla="val 5744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9" name="AutoShape 139"/>
            <p:cNvSpPr>
              <a:spLocks noChangeArrowheads="1"/>
            </p:cNvSpPr>
            <p:nvPr/>
          </p:nvSpPr>
          <p:spPr bwMode="auto">
            <a:xfrm>
              <a:off x="1442" y="1640"/>
              <a:ext cx="726" cy="185"/>
            </a:xfrm>
            <a:prstGeom prst="cube">
              <a:avLst>
                <a:gd name="adj" fmla="val 21042"/>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40" name="AutoShape 140"/>
            <p:cNvSpPr>
              <a:spLocks noChangeArrowheads="1"/>
            </p:cNvSpPr>
            <p:nvPr/>
          </p:nvSpPr>
          <p:spPr bwMode="auto">
            <a:xfrm>
              <a:off x="1637" y="1301"/>
              <a:ext cx="540" cy="339"/>
            </a:xfrm>
            <a:prstGeom prst="cube">
              <a:avLst>
                <a:gd name="adj" fmla="val 3594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24" name="Group 150"/>
          <p:cNvGrpSpPr>
            <a:grpSpLocks/>
          </p:cNvGrpSpPr>
          <p:nvPr/>
        </p:nvGrpSpPr>
        <p:grpSpPr bwMode="auto">
          <a:xfrm>
            <a:off x="6178550" y="2149475"/>
            <a:ext cx="2138363" cy="1536700"/>
            <a:chOff x="180" y="1356"/>
            <a:chExt cx="1347" cy="968"/>
          </a:xfrm>
        </p:grpSpPr>
        <p:grpSp>
          <p:nvGrpSpPr>
            <p:cNvPr id="29729" name="Group 152"/>
            <p:cNvGrpSpPr>
              <a:grpSpLocks/>
            </p:cNvGrpSpPr>
            <p:nvPr/>
          </p:nvGrpSpPr>
          <p:grpSpPr bwMode="auto">
            <a:xfrm>
              <a:off x="180" y="1356"/>
              <a:ext cx="1347" cy="968"/>
              <a:chOff x="180" y="1356"/>
              <a:chExt cx="1347" cy="968"/>
            </a:xfrm>
          </p:grpSpPr>
          <p:sp>
            <p:nvSpPr>
              <p:cNvPr id="29732" name="AutoShape 153"/>
              <p:cNvSpPr>
                <a:spLocks noChangeArrowheads="1"/>
              </p:cNvSpPr>
              <p:nvPr/>
            </p:nvSpPr>
            <p:spPr bwMode="auto">
              <a:xfrm>
                <a:off x="180" y="1509"/>
                <a:ext cx="1347" cy="815"/>
              </a:xfrm>
              <a:prstGeom prst="cube">
                <a:avLst>
                  <a:gd name="adj" fmla="val 50264"/>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3" name="AutoShape 154"/>
              <p:cNvSpPr>
                <a:spLocks noChangeArrowheads="1"/>
              </p:cNvSpPr>
              <p:nvPr/>
            </p:nvSpPr>
            <p:spPr bwMode="auto">
              <a:xfrm>
                <a:off x="975" y="1514"/>
                <a:ext cx="339" cy="345"/>
              </a:xfrm>
              <a:prstGeom prst="cube">
                <a:avLst>
                  <a:gd name="adj" fmla="val 5744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4" name="AutoShape 155"/>
              <p:cNvSpPr>
                <a:spLocks noChangeArrowheads="1"/>
              </p:cNvSpPr>
              <p:nvPr/>
            </p:nvSpPr>
            <p:spPr bwMode="auto">
              <a:xfrm>
                <a:off x="414" y="1689"/>
                <a:ext cx="726" cy="185"/>
              </a:xfrm>
              <a:prstGeom prst="cube">
                <a:avLst>
                  <a:gd name="adj" fmla="val 21042"/>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5" name="AutoShape 156"/>
              <p:cNvSpPr>
                <a:spLocks noChangeArrowheads="1"/>
              </p:cNvSpPr>
              <p:nvPr/>
            </p:nvSpPr>
            <p:spPr bwMode="auto">
              <a:xfrm>
                <a:off x="597" y="1356"/>
                <a:ext cx="540" cy="339"/>
              </a:xfrm>
              <a:prstGeom prst="cube">
                <a:avLst>
                  <a:gd name="adj" fmla="val 3594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30" name="AutoShape 163"/>
            <p:cNvSpPr>
              <a:spLocks noChangeArrowheads="1"/>
            </p:cNvSpPr>
            <p:nvPr/>
          </p:nvSpPr>
          <p:spPr bwMode="auto">
            <a:xfrm>
              <a:off x="683" y="1383"/>
              <a:ext cx="135" cy="45"/>
            </a:xfrm>
            <a:prstGeom prst="cube">
              <a:avLst>
                <a:gd name="adj" fmla="val 98144"/>
              </a:avLst>
            </a:prstGeom>
            <a:solidFill>
              <a:srgbClr val="7878DE"/>
            </a:solidFill>
            <a:ln w="9360">
              <a:solidFill>
                <a:srgbClr val="000000"/>
              </a:solidFill>
              <a:round/>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31" name="AutoShape 164"/>
            <p:cNvSpPr>
              <a:spLocks noChangeArrowheads="1"/>
            </p:cNvSpPr>
            <p:nvPr/>
          </p:nvSpPr>
          <p:spPr bwMode="auto">
            <a:xfrm>
              <a:off x="1090" y="1587"/>
              <a:ext cx="135" cy="45"/>
            </a:xfrm>
            <a:prstGeom prst="cube">
              <a:avLst>
                <a:gd name="adj" fmla="val 98144"/>
              </a:avLst>
            </a:prstGeom>
            <a:solidFill>
              <a:srgbClr val="7878DE"/>
            </a:solidFill>
            <a:ln w="9360">
              <a:solidFill>
                <a:srgbClr val="000000"/>
              </a:solidFill>
              <a:round/>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grpSp>
        <p:nvGrpSpPr>
          <p:cNvPr id="26" name="Group 169"/>
          <p:cNvGrpSpPr>
            <a:grpSpLocks/>
          </p:cNvGrpSpPr>
          <p:nvPr/>
        </p:nvGrpSpPr>
        <p:grpSpPr bwMode="auto">
          <a:xfrm>
            <a:off x="6175375" y="1858963"/>
            <a:ext cx="2135188" cy="1828800"/>
            <a:chOff x="2416" y="1176"/>
            <a:chExt cx="1345" cy="1152"/>
          </a:xfrm>
        </p:grpSpPr>
        <p:sp>
          <p:nvSpPr>
            <p:cNvPr id="29716" name="AutoShape 170"/>
            <p:cNvSpPr>
              <a:spLocks noChangeArrowheads="1"/>
            </p:cNvSpPr>
            <p:nvPr/>
          </p:nvSpPr>
          <p:spPr bwMode="auto">
            <a:xfrm>
              <a:off x="2641" y="1356"/>
              <a:ext cx="225" cy="360"/>
            </a:xfrm>
            <a:prstGeom prst="cube">
              <a:avLst>
                <a:gd name="adj" fmla="val 52685"/>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17" name="AutoShape 171"/>
            <p:cNvSpPr>
              <a:spLocks noChangeArrowheads="1"/>
            </p:cNvSpPr>
            <p:nvPr/>
          </p:nvSpPr>
          <p:spPr bwMode="auto">
            <a:xfrm>
              <a:off x="2731" y="1176"/>
              <a:ext cx="180" cy="468"/>
            </a:xfrm>
            <a:prstGeom prst="cube">
              <a:avLst>
                <a:gd name="adj" fmla="val 42889"/>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nvGrpSpPr>
            <p:cNvPr id="29718" name="Group 172"/>
            <p:cNvGrpSpPr>
              <a:grpSpLocks/>
            </p:cNvGrpSpPr>
            <p:nvPr/>
          </p:nvGrpSpPr>
          <p:grpSpPr bwMode="auto">
            <a:xfrm>
              <a:off x="2416" y="1356"/>
              <a:ext cx="1345" cy="972"/>
              <a:chOff x="2416" y="1356"/>
              <a:chExt cx="1345" cy="972"/>
            </a:xfrm>
          </p:grpSpPr>
          <p:grpSp>
            <p:nvGrpSpPr>
              <p:cNvPr id="29722" name="Group 174"/>
              <p:cNvGrpSpPr>
                <a:grpSpLocks/>
              </p:cNvGrpSpPr>
              <p:nvPr/>
            </p:nvGrpSpPr>
            <p:grpSpPr bwMode="auto">
              <a:xfrm>
                <a:off x="2416" y="1356"/>
                <a:ext cx="1345" cy="972"/>
                <a:chOff x="2416" y="1356"/>
                <a:chExt cx="1345" cy="972"/>
              </a:xfrm>
            </p:grpSpPr>
            <p:sp>
              <p:nvSpPr>
                <p:cNvPr id="29725" name="AutoShape 175"/>
                <p:cNvSpPr>
                  <a:spLocks noChangeArrowheads="1"/>
                </p:cNvSpPr>
                <p:nvPr/>
              </p:nvSpPr>
              <p:spPr bwMode="auto">
                <a:xfrm>
                  <a:off x="2416" y="1513"/>
                  <a:ext cx="1345" cy="815"/>
                </a:xfrm>
                <a:prstGeom prst="cube">
                  <a:avLst>
                    <a:gd name="adj" fmla="val 50676"/>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26" name="AutoShape 176"/>
                <p:cNvSpPr>
                  <a:spLocks noChangeArrowheads="1"/>
                </p:cNvSpPr>
                <p:nvPr/>
              </p:nvSpPr>
              <p:spPr bwMode="auto">
                <a:xfrm>
                  <a:off x="3211" y="1514"/>
                  <a:ext cx="339" cy="345"/>
                </a:xfrm>
                <a:prstGeom prst="cube">
                  <a:avLst>
                    <a:gd name="adj" fmla="val 5744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27" name="AutoShape 177"/>
                <p:cNvSpPr>
                  <a:spLocks noChangeArrowheads="1"/>
                </p:cNvSpPr>
                <p:nvPr/>
              </p:nvSpPr>
              <p:spPr bwMode="auto">
                <a:xfrm>
                  <a:off x="2650" y="1689"/>
                  <a:ext cx="722" cy="198"/>
                </a:xfrm>
                <a:prstGeom prst="cube">
                  <a:avLst>
                    <a:gd name="adj" fmla="val 21042"/>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28" name="AutoShape 178"/>
                <p:cNvSpPr>
                  <a:spLocks noChangeArrowheads="1"/>
                </p:cNvSpPr>
                <p:nvPr/>
              </p:nvSpPr>
              <p:spPr bwMode="auto">
                <a:xfrm>
                  <a:off x="2833" y="1356"/>
                  <a:ext cx="540" cy="339"/>
                </a:xfrm>
                <a:prstGeom prst="cube">
                  <a:avLst>
                    <a:gd name="adj" fmla="val 35940"/>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23" name="AutoShape 185"/>
              <p:cNvSpPr>
                <a:spLocks noChangeArrowheads="1"/>
              </p:cNvSpPr>
              <p:nvPr/>
            </p:nvSpPr>
            <p:spPr bwMode="auto">
              <a:xfrm>
                <a:off x="2919" y="1383"/>
                <a:ext cx="135" cy="45"/>
              </a:xfrm>
              <a:prstGeom prst="cube">
                <a:avLst>
                  <a:gd name="adj" fmla="val 98144"/>
                </a:avLst>
              </a:prstGeom>
              <a:solidFill>
                <a:srgbClr val="000000"/>
              </a:solidFill>
              <a:ln w="9360">
                <a:solidFill>
                  <a:srgbClr val="000000"/>
                </a:solidFill>
                <a:round/>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24" name="AutoShape 186"/>
              <p:cNvSpPr>
                <a:spLocks noChangeArrowheads="1"/>
              </p:cNvSpPr>
              <p:nvPr/>
            </p:nvSpPr>
            <p:spPr bwMode="auto">
              <a:xfrm>
                <a:off x="3326" y="1587"/>
                <a:ext cx="135" cy="45"/>
              </a:xfrm>
              <a:prstGeom prst="cube">
                <a:avLst>
                  <a:gd name="adj" fmla="val 98144"/>
                </a:avLst>
              </a:prstGeom>
              <a:solidFill>
                <a:srgbClr val="000000"/>
              </a:solidFill>
              <a:ln w="9360">
                <a:solidFill>
                  <a:srgbClr val="000000"/>
                </a:solidFill>
                <a:round/>
                <a:headEnd/>
                <a:tailEnd/>
              </a:ln>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
          <p:nvSpPr>
            <p:cNvPr id="29719" name="AutoShape 187"/>
            <p:cNvSpPr>
              <a:spLocks noChangeArrowheads="1"/>
            </p:cNvSpPr>
            <p:nvPr/>
          </p:nvSpPr>
          <p:spPr bwMode="auto">
            <a:xfrm>
              <a:off x="3306" y="1356"/>
              <a:ext cx="249" cy="282"/>
            </a:xfrm>
            <a:prstGeom prst="cube">
              <a:avLst>
                <a:gd name="adj" fmla="val 26097"/>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20" name="AutoShape 188"/>
            <p:cNvSpPr>
              <a:spLocks noChangeArrowheads="1"/>
            </p:cNvSpPr>
            <p:nvPr/>
          </p:nvSpPr>
          <p:spPr bwMode="auto">
            <a:xfrm>
              <a:off x="3448" y="1356"/>
              <a:ext cx="135" cy="405"/>
            </a:xfrm>
            <a:prstGeom prst="cube">
              <a:avLst>
                <a:gd name="adj" fmla="val 42662"/>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sp>
          <p:nvSpPr>
            <p:cNvPr id="29721" name="AutoShape 189"/>
            <p:cNvSpPr>
              <a:spLocks noChangeArrowheads="1"/>
            </p:cNvSpPr>
            <p:nvPr/>
          </p:nvSpPr>
          <p:spPr bwMode="auto">
            <a:xfrm>
              <a:off x="2807" y="1176"/>
              <a:ext cx="284" cy="264"/>
            </a:xfrm>
            <a:prstGeom prst="cube">
              <a:avLst>
                <a:gd name="adj" fmla="val 29560"/>
              </a:avLst>
            </a:pr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a:lnSpc>
                  <a:spcPct val="103000"/>
                </a:lnSpc>
                <a:buClr>
                  <a:srgbClr val="FFFFFF"/>
                </a:buClr>
                <a:buSzPct val="100000"/>
                <a:buFont typeface="Tahoma" pitchFamily="34" charset="0"/>
                <a:buNone/>
              </a:pPr>
              <a:endParaRPr kumimoji="0" lang="ja-JP" altLang="ja-JP" sz="1800">
                <a:solidFill>
                  <a:srgbClr val="FFFFFF"/>
                </a:solidFill>
                <a:latin typeface="Tahoma" pitchFamily="34" charset="0"/>
              </a:endParaRPr>
            </a:p>
          </p:txBody>
        </p:sp>
      </p:grpSp>
    </p:spTree>
    <p:extLst>
      <p:ext uri="{BB962C8B-B14F-4D97-AF65-F5344CB8AC3E}">
        <p14:creationId xmlns:p14="http://schemas.microsoft.com/office/powerpoint/2010/main" val="2431169261"/>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0" presetClass="exit" presetSubtype="0" fill="hold" grpId="1" nodeType="clickEffect">
                                  <p:stCondLst>
                                    <p:cond delay="0"/>
                                  </p:stCondLst>
                                  <p:childTnLst>
                                    <p:animEffect transition="out" filter="fade">
                                      <p:cBhvr>
                                        <p:cTn id="13" dur="500"/>
                                        <p:tgtEl>
                                          <p:spTgt spid="2">
                                            <p:txEl>
                                              <p:pRg st="0" end="0"/>
                                            </p:txEl>
                                          </p:spTgt>
                                        </p:tgtEl>
                                      </p:cBhvr>
                                    </p:animEffect>
                                    <p:set>
                                      <p:cBhvr>
                                        <p:cTn id="14" dur="1" fill="hold">
                                          <p:stCondLst>
                                            <p:cond delay="499"/>
                                          </p:stCondLst>
                                        </p:cTn>
                                        <p:tgtEl>
                                          <p:spTgt spid="2">
                                            <p:txEl>
                                              <p:pRg st="0" end="0"/>
                                            </p:txEl>
                                          </p:spTgt>
                                        </p:tgtEl>
                                        <p:attrNameLst>
                                          <p:attrName>style.visibility</p:attrName>
                                        </p:attrNameLst>
                                      </p:cBhvr>
                                      <p:to>
                                        <p:strVal val="hidden"/>
                                      </p:to>
                                    </p:set>
                                  </p:childTnLst>
                                </p:cTn>
                              </p:par>
                              <p:par>
                                <p:cTn id="15" presetID="10"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par>
                                <p:cTn id="18" presetID="1" presetClass="exit" presetSubtype="0" fill="hold"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xit" presetSubtype="0" fill="hold" nodeType="click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xit" presetSubtype="0" fill="hold" grpId="1" nodeType="clickEffect">
                                  <p:stCondLst>
                                    <p:cond delay="0"/>
                                  </p:stCondLst>
                                  <p:childTnLst>
                                    <p:animEffect transition="out" filter="fade">
                                      <p:cBhvr>
                                        <p:cTn id="31" dur="500"/>
                                        <p:tgtEl>
                                          <p:spTgt spid="2">
                                            <p:txEl>
                                              <p:pRg st="1" end="1"/>
                                            </p:txEl>
                                          </p:spTgt>
                                        </p:tgtEl>
                                      </p:cBhvr>
                                    </p:animEffect>
                                    <p:set>
                                      <p:cBhvr>
                                        <p:cTn id="32" dur="1" fill="hold">
                                          <p:stCondLst>
                                            <p:cond delay="499"/>
                                          </p:stCondLst>
                                        </p:cTn>
                                        <p:tgtEl>
                                          <p:spTgt spid="2">
                                            <p:txEl>
                                              <p:pRg st="1" end="1"/>
                                            </p:txEl>
                                          </p:spTgt>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2">
                                            <p:txEl>
                                              <p:pRg st="2" end="2"/>
                                            </p:txEl>
                                          </p:spTgt>
                                        </p:tgtEl>
                                        <p:attrNameLst>
                                          <p:attrName>style.visibility</p:attrName>
                                        </p:attrNameLst>
                                      </p:cBhvr>
                                      <p:to>
                                        <p:strVal val="visible"/>
                                      </p:to>
                                    </p:set>
                                    <p:animEffect transition="in" filter="fade">
                                      <p:cBhvr>
                                        <p:cTn id="35" dur="500"/>
                                        <p:tgtEl>
                                          <p:spTgt spid="2">
                                            <p:txEl>
                                              <p:pRg st="2" end="2"/>
                                            </p:txEl>
                                          </p:spTgt>
                                        </p:tgtEl>
                                      </p:cBhvr>
                                    </p:animEffect>
                                  </p:childTnLst>
                                </p:cTn>
                              </p:par>
                              <p:par>
                                <p:cTn id="36" presetID="1" presetClass="exit" presetSubtype="0" fill="hold" nodeType="withEffect">
                                  <p:stCondLst>
                                    <p:cond delay="0"/>
                                  </p:stCondLst>
                                  <p:childTnLst>
                                    <p:set>
                                      <p:cBhvr>
                                        <p:cTn id="37" dur="1" fill="hold">
                                          <p:stCondLst>
                                            <p:cond delay="0"/>
                                          </p:stCondLst>
                                        </p:cTn>
                                        <p:tgtEl>
                                          <p:spTgt spid="9"/>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xit" presetSubtype="0" fill="hold" grpId="1" nodeType="clickEffect">
                                  <p:stCondLst>
                                    <p:cond delay="0"/>
                                  </p:stCondLst>
                                  <p:childTnLst>
                                    <p:animEffect transition="out" filter="fade">
                                      <p:cBhvr>
                                        <p:cTn id="43" dur="500"/>
                                        <p:tgtEl>
                                          <p:spTgt spid="2">
                                            <p:txEl>
                                              <p:pRg st="2" end="2"/>
                                            </p:txEl>
                                          </p:spTgt>
                                        </p:tgtEl>
                                      </p:cBhvr>
                                    </p:animEffect>
                                    <p:set>
                                      <p:cBhvr>
                                        <p:cTn id="44" dur="1" fill="hold">
                                          <p:stCondLst>
                                            <p:cond delay="499"/>
                                          </p:stCondLst>
                                        </p:cTn>
                                        <p:tgtEl>
                                          <p:spTgt spid="2">
                                            <p:txEl>
                                              <p:pRg st="2" end="2"/>
                                            </p:txEl>
                                          </p:spTgt>
                                        </p:tgtEl>
                                        <p:attrNameLst>
                                          <p:attrName>style.visibility</p:attrName>
                                        </p:attrNameLst>
                                      </p:cBhvr>
                                      <p:to>
                                        <p:strVal val="hidden"/>
                                      </p:to>
                                    </p:set>
                                  </p:childTnLst>
                                </p:cTn>
                              </p:par>
                              <p:par>
                                <p:cTn id="45" presetID="10" presetClass="entr" presetSubtype="0" fill="hold" grpId="0" nodeType="withEffect">
                                  <p:stCondLst>
                                    <p:cond delay="0"/>
                                  </p:stCondLst>
                                  <p:childTnLst>
                                    <p:set>
                                      <p:cBhvr>
                                        <p:cTn id="46" dur="1" fill="hold">
                                          <p:stCondLst>
                                            <p:cond delay="0"/>
                                          </p:stCondLst>
                                        </p:cTn>
                                        <p:tgtEl>
                                          <p:spTgt spid="2">
                                            <p:txEl>
                                              <p:pRg st="3" end="3"/>
                                            </p:txEl>
                                          </p:spTgt>
                                        </p:tgtEl>
                                        <p:attrNameLst>
                                          <p:attrName>style.visibility</p:attrName>
                                        </p:attrNameLst>
                                      </p:cBhvr>
                                      <p:to>
                                        <p:strVal val="visible"/>
                                      </p:to>
                                    </p:set>
                                    <p:animEffect transition="in" filter="fade">
                                      <p:cBhvr>
                                        <p:cTn id="47" dur="500"/>
                                        <p:tgtEl>
                                          <p:spTgt spid="2">
                                            <p:txEl>
                                              <p:pRg st="3" end="3"/>
                                            </p:txEl>
                                          </p:spTgt>
                                        </p:tgtEl>
                                      </p:cBhvr>
                                    </p:animEffect>
                                  </p:childTnLst>
                                </p:cTn>
                              </p:par>
                              <p:par>
                                <p:cTn id="48" presetID="1" presetClass="exit" presetSubtype="0" fill="hold" nodeType="withEffect">
                                  <p:stCondLst>
                                    <p:cond delay="0"/>
                                  </p:stCondLst>
                                  <p:childTnLst>
                                    <p:set>
                                      <p:cBhvr>
                                        <p:cTn id="49" dur="1" fill="hold">
                                          <p:stCondLst>
                                            <p:cond delay="0"/>
                                          </p:stCondLst>
                                        </p:cTn>
                                        <p:tgtEl>
                                          <p:spTgt spid="11"/>
                                        </p:tgtEl>
                                        <p:attrNameLst>
                                          <p:attrName>style.visibility</p:attrName>
                                        </p:attrNameLst>
                                      </p:cBhvr>
                                      <p:to>
                                        <p:strVal val="hidden"/>
                                      </p:to>
                                    </p:set>
                                  </p:childTnLst>
                                </p:cTn>
                              </p:par>
                              <p:par>
                                <p:cTn id="50" presetID="1"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xit" presetSubtype="0" fill="hold" grpId="1" nodeType="clickEffect">
                                  <p:stCondLst>
                                    <p:cond delay="0"/>
                                  </p:stCondLst>
                                  <p:childTnLst>
                                    <p:animEffect transition="out" filter="fade">
                                      <p:cBhvr>
                                        <p:cTn id="55" dur="500"/>
                                        <p:tgtEl>
                                          <p:spTgt spid="2">
                                            <p:txEl>
                                              <p:pRg st="3" end="3"/>
                                            </p:txEl>
                                          </p:spTgt>
                                        </p:tgtEl>
                                      </p:cBhvr>
                                    </p:animEffect>
                                    <p:set>
                                      <p:cBhvr>
                                        <p:cTn id="56" dur="1" fill="hold">
                                          <p:stCondLst>
                                            <p:cond delay="499"/>
                                          </p:stCondLst>
                                        </p:cTn>
                                        <p:tgtEl>
                                          <p:spTgt spid="2">
                                            <p:txEl>
                                              <p:pRg st="3" end="3"/>
                                            </p:txEl>
                                          </p:spTgt>
                                        </p:tgtEl>
                                        <p:attrNameLst>
                                          <p:attrName>style.visibility</p:attrName>
                                        </p:attrNameLst>
                                      </p:cBhvr>
                                      <p:to>
                                        <p:strVal val="hidden"/>
                                      </p:to>
                                    </p:set>
                                  </p:childTnLst>
                                </p:cTn>
                              </p:par>
                              <p:par>
                                <p:cTn id="57" presetID="10" presetClass="entr" presetSubtype="0" fill="hold" grpId="0" nodeType="withEffect">
                                  <p:stCondLst>
                                    <p:cond delay="0"/>
                                  </p:stCondLst>
                                  <p:childTnLst>
                                    <p:set>
                                      <p:cBhvr>
                                        <p:cTn id="58" dur="1" fill="hold">
                                          <p:stCondLst>
                                            <p:cond delay="0"/>
                                          </p:stCondLst>
                                        </p:cTn>
                                        <p:tgtEl>
                                          <p:spTgt spid="2">
                                            <p:txEl>
                                              <p:pRg st="4" end="4"/>
                                            </p:txEl>
                                          </p:spTgt>
                                        </p:tgtEl>
                                        <p:attrNameLst>
                                          <p:attrName>style.visibility</p:attrName>
                                        </p:attrNameLst>
                                      </p:cBhvr>
                                      <p:to>
                                        <p:strVal val="visible"/>
                                      </p:to>
                                    </p:set>
                                    <p:animEffect transition="in" filter="fade">
                                      <p:cBhvr>
                                        <p:cTn id="59" dur="500"/>
                                        <p:tgtEl>
                                          <p:spTgt spid="2">
                                            <p:txEl>
                                              <p:pRg st="4" end="4"/>
                                            </p:txEl>
                                          </p:spTgt>
                                        </p:tgtEl>
                                      </p:cBhvr>
                                    </p:animEffect>
                                  </p:childTnLst>
                                </p:cTn>
                              </p:par>
                              <p:par>
                                <p:cTn id="60" presetID="1" presetClass="exit" presetSubtype="0" fill="hold" nodeType="withEffect">
                                  <p:stCondLst>
                                    <p:cond delay="0"/>
                                  </p:stCondLst>
                                  <p:childTnLst>
                                    <p:set>
                                      <p:cBhvr>
                                        <p:cTn id="61" dur="1" fill="hold">
                                          <p:stCondLst>
                                            <p:cond delay="0"/>
                                          </p:stCondLst>
                                        </p:cTn>
                                        <p:tgtEl>
                                          <p:spTgt spid="14"/>
                                        </p:tgtEl>
                                        <p:attrNameLst>
                                          <p:attrName>style.visibility</p:attrName>
                                        </p:attrNameLst>
                                      </p:cBhvr>
                                      <p:to>
                                        <p:strVal val="hidden"/>
                                      </p:to>
                                    </p:set>
                                  </p:childTnLst>
                                </p:cTn>
                              </p:par>
                              <p:par>
                                <p:cTn id="62" presetID="1" presetClass="entr" presetSubtype="0"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1" presetClass="exit" presetSubtype="0" fill="hold" nodeType="clickEffect">
                                  <p:stCondLst>
                                    <p:cond delay="0"/>
                                  </p:stCondLst>
                                  <p:childTnLst>
                                    <p:set>
                                      <p:cBhvr>
                                        <p:cTn id="67" dur="1" fill="hold">
                                          <p:stCondLst>
                                            <p:cond delay="0"/>
                                          </p:stCondLst>
                                        </p:cTn>
                                        <p:tgtEl>
                                          <p:spTgt spid="17"/>
                                        </p:tgtEl>
                                        <p:attrNameLst>
                                          <p:attrName>style.visibility</p:attrName>
                                        </p:attrNameLst>
                                      </p:cBhvr>
                                      <p:to>
                                        <p:strVal val="hidden"/>
                                      </p:to>
                                    </p:set>
                                  </p:childTnLst>
                                </p:cTn>
                              </p:par>
                              <p:par>
                                <p:cTn id="68" presetID="1" presetClass="entr" presetSubtype="0" fill="hold" nodeType="withEffect">
                                  <p:stCondLst>
                                    <p:cond delay="0"/>
                                  </p:stCondLst>
                                  <p:childTnLst>
                                    <p:set>
                                      <p:cBhvr>
                                        <p:cTn id="69" dur="1" fill="hold">
                                          <p:stCondLst>
                                            <p:cond delay="0"/>
                                          </p:stCondLst>
                                        </p:cTn>
                                        <p:tgtEl>
                                          <p:spTgt spid="20"/>
                                        </p:tgtEl>
                                        <p:attrNameLst>
                                          <p:attrName>style.visibility</p:attrName>
                                        </p:attrNameLst>
                                      </p:cBhvr>
                                      <p:to>
                                        <p:strVal val="visible"/>
                                      </p:to>
                                    </p:set>
                                  </p:childTnLst>
                                </p:cTn>
                              </p:par>
                            </p:childTnLst>
                          </p:cTn>
                        </p:par>
                      </p:childTnLst>
                    </p:cTn>
                  </p:par>
                  <p:par>
                    <p:cTn id="70" fill="hold" nodeType="clickPar">
                      <p:stCondLst>
                        <p:cond delay="indefinite"/>
                      </p:stCondLst>
                      <p:childTnLst>
                        <p:par>
                          <p:cTn id="71" fill="hold" nodeType="withGroup">
                            <p:stCondLst>
                              <p:cond delay="0"/>
                            </p:stCondLst>
                            <p:childTnLst>
                              <p:par>
                                <p:cTn id="72" presetID="10" presetClass="exit" presetSubtype="0" fill="hold" grpId="1" nodeType="clickEffect">
                                  <p:stCondLst>
                                    <p:cond delay="0"/>
                                  </p:stCondLst>
                                  <p:childTnLst>
                                    <p:animEffect transition="out" filter="fade">
                                      <p:cBhvr>
                                        <p:cTn id="73" dur="500"/>
                                        <p:tgtEl>
                                          <p:spTgt spid="2">
                                            <p:txEl>
                                              <p:pRg st="4" end="4"/>
                                            </p:txEl>
                                          </p:spTgt>
                                        </p:tgtEl>
                                      </p:cBhvr>
                                    </p:animEffect>
                                    <p:set>
                                      <p:cBhvr>
                                        <p:cTn id="74" dur="1" fill="hold">
                                          <p:stCondLst>
                                            <p:cond delay="499"/>
                                          </p:stCondLst>
                                        </p:cTn>
                                        <p:tgtEl>
                                          <p:spTgt spid="2">
                                            <p:txEl>
                                              <p:pRg st="4" end="4"/>
                                            </p:txEl>
                                          </p:spTgt>
                                        </p:tgtEl>
                                        <p:attrNameLst>
                                          <p:attrName>style.visibility</p:attrName>
                                        </p:attrNameLst>
                                      </p:cBhvr>
                                      <p:to>
                                        <p:strVal val="hidden"/>
                                      </p:to>
                                    </p:set>
                                  </p:childTnLst>
                                </p:cTn>
                              </p:par>
                              <p:par>
                                <p:cTn id="75" presetID="10" presetClass="entr" presetSubtype="0" fill="hold" grpId="0" nodeType="withEffect">
                                  <p:stCondLst>
                                    <p:cond delay="0"/>
                                  </p:stCondLst>
                                  <p:childTnLst>
                                    <p:set>
                                      <p:cBhvr>
                                        <p:cTn id="76" dur="1" fill="hold">
                                          <p:stCondLst>
                                            <p:cond delay="0"/>
                                          </p:stCondLst>
                                        </p:cTn>
                                        <p:tgtEl>
                                          <p:spTgt spid="2">
                                            <p:txEl>
                                              <p:pRg st="5" end="5"/>
                                            </p:txEl>
                                          </p:spTgt>
                                        </p:tgtEl>
                                        <p:attrNameLst>
                                          <p:attrName>style.visibility</p:attrName>
                                        </p:attrNameLst>
                                      </p:cBhvr>
                                      <p:to>
                                        <p:strVal val="visible"/>
                                      </p:to>
                                    </p:set>
                                    <p:animEffect transition="in" filter="fade">
                                      <p:cBhvr>
                                        <p:cTn id="77" dur="500"/>
                                        <p:tgtEl>
                                          <p:spTgt spid="2">
                                            <p:txEl>
                                              <p:pRg st="5" end="5"/>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
                                            <p:txEl>
                                              <p:pRg st="6" end="6"/>
                                            </p:txEl>
                                          </p:spTgt>
                                        </p:tgtEl>
                                        <p:attrNameLst>
                                          <p:attrName>style.visibility</p:attrName>
                                        </p:attrNameLst>
                                      </p:cBhvr>
                                      <p:to>
                                        <p:strVal val="visible"/>
                                      </p:to>
                                    </p:set>
                                    <p:animEffect transition="in" filter="fade">
                                      <p:cBhvr>
                                        <p:cTn id="80" dur="500"/>
                                        <p:tgtEl>
                                          <p:spTgt spid="2">
                                            <p:txEl>
                                              <p:pRg st="6" end="6"/>
                                            </p:txEl>
                                          </p:spTgt>
                                        </p:tgtEl>
                                      </p:cBhvr>
                                    </p:animEffect>
                                  </p:childTnLst>
                                </p:cTn>
                              </p:par>
                              <p:par>
                                <p:cTn id="81" presetID="1" presetClass="exit" presetSubtype="0" fill="hold" nodeType="withEffect">
                                  <p:stCondLst>
                                    <p:cond delay="0"/>
                                  </p:stCondLst>
                                  <p:childTnLst>
                                    <p:set>
                                      <p:cBhvr>
                                        <p:cTn id="82" dur="1" fill="hold">
                                          <p:stCondLst>
                                            <p:cond delay="0"/>
                                          </p:stCondLst>
                                        </p:cTn>
                                        <p:tgtEl>
                                          <p:spTgt spid="20"/>
                                        </p:tgtEl>
                                        <p:attrNameLst>
                                          <p:attrName>style.visibility</p:attrName>
                                        </p:attrNameLst>
                                      </p:cBhvr>
                                      <p:to>
                                        <p:strVal val="hidden"/>
                                      </p:to>
                                    </p:set>
                                  </p:childTnLst>
                                </p:cTn>
                              </p:par>
                              <p:par>
                                <p:cTn id="83" presetID="1" presetClass="entr" presetSubtype="0" fill="hold" nodeType="withEffect">
                                  <p:stCondLst>
                                    <p:cond delay="0"/>
                                  </p:stCondLst>
                                  <p:childTnLst>
                                    <p:set>
                                      <p:cBhvr>
                                        <p:cTn id="84" dur="1" fill="hold">
                                          <p:stCondLst>
                                            <p:cond delay="0"/>
                                          </p:stCondLst>
                                        </p:cTn>
                                        <p:tgtEl>
                                          <p:spTgt spid="21"/>
                                        </p:tgtEl>
                                        <p:attrNameLst>
                                          <p:attrName>style.visibility</p:attrName>
                                        </p:attrNameLst>
                                      </p:cBhvr>
                                      <p:to>
                                        <p:strVal val="visible"/>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10" presetClass="exit" presetSubtype="0" fill="hold" grpId="1" nodeType="clickEffect">
                                  <p:stCondLst>
                                    <p:cond delay="0"/>
                                  </p:stCondLst>
                                  <p:childTnLst>
                                    <p:animEffect transition="out" filter="fade">
                                      <p:cBhvr>
                                        <p:cTn id="88" dur="500"/>
                                        <p:tgtEl>
                                          <p:spTgt spid="2">
                                            <p:txEl>
                                              <p:pRg st="5" end="5"/>
                                            </p:txEl>
                                          </p:spTgt>
                                        </p:tgtEl>
                                      </p:cBhvr>
                                    </p:animEffect>
                                    <p:set>
                                      <p:cBhvr>
                                        <p:cTn id="89" dur="1" fill="hold">
                                          <p:stCondLst>
                                            <p:cond delay="499"/>
                                          </p:stCondLst>
                                        </p:cTn>
                                        <p:tgtEl>
                                          <p:spTgt spid="2">
                                            <p:txEl>
                                              <p:pRg st="5" end="5"/>
                                            </p:txEl>
                                          </p:spTgt>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2">
                                            <p:txEl>
                                              <p:pRg st="6" end="6"/>
                                            </p:txEl>
                                          </p:spTgt>
                                        </p:tgtEl>
                                      </p:cBhvr>
                                    </p:animEffect>
                                    <p:set>
                                      <p:cBhvr>
                                        <p:cTn id="92" dur="1" fill="hold">
                                          <p:stCondLst>
                                            <p:cond delay="499"/>
                                          </p:stCondLst>
                                        </p:cTn>
                                        <p:tgtEl>
                                          <p:spTgt spid="2">
                                            <p:txEl>
                                              <p:pRg st="6" end="6"/>
                                            </p:txEl>
                                          </p:spTgt>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2">
                                            <p:txEl>
                                              <p:pRg st="7" end="7"/>
                                            </p:txEl>
                                          </p:spTgt>
                                        </p:tgtEl>
                                        <p:attrNameLst>
                                          <p:attrName>style.visibility</p:attrName>
                                        </p:attrNameLst>
                                      </p:cBhvr>
                                      <p:to>
                                        <p:strVal val="visible"/>
                                      </p:to>
                                    </p:set>
                                    <p:animEffect transition="in" filter="fade">
                                      <p:cBhvr>
                                        <p:cTn id="95" dur="500"/>
                                        <p:tgtEl>
                                          <p:spTgt spid="2">
                                            <p:txEl>
                                              <p:pRg st="7" end="7"/>
                                            </p:txEl>
                                          </p:spTgt>
                                        </p:tgtEl>
                                      </p:cBhvr>
                                    </p:animEffect>
                                  </p:childTnLst>
                                </p:cTn>
                              </p:par>
                              <p:par>
                                <p:cTn id="96" presetID="1" presetClass="exit" presetSubtype="0" fill="hold" nodeType="withEffect">
                                  <p:stCondLst>
                                    <p:cond delay="0"/>
                                  </p:stCondLst>
                                  <p:childTnLst>
                                    <p:set>
                                      <p:cBhvr>
                                        <p:cTn id="97" dur="1" fill="hold">
                                          <p:stCondLst>
                                            <p:cond delay="0"/>
                                          </p:stCondLst>
                                        </p:cTn>
                                        <p:tgtEl>
                                          <p:spTgt spid="21"/>
                                        </p:tgtEl>
                                        <p:attrNameLst>
                                          <p:attrName>style.visibility</p:attrName>
                                        </p:attrNameLst>
                                      </p:cBhvr>
                                      <p:to>
                                        <p:strVal val="hidden"/>
                                      </p:to>
                                    </p:set>
                                  </p:childTnLst>
                                </p:cTn>
                              </p:par>
                              <p:par>
                                <p:cTn id="98" presetID="1" presetClass="entr" presetSubtype="0" fill="hold" nodeType="withEffect">
                                  <p:stCondLst>
                                    <p:cond delay="0"/>
                                  </p:stCondLst>
                                  <p:childTnLst>
                                    <p:set>
                                      <p:cBhvr>
                                        <p:cTn id="99" dur="1" fill="hold">
                                          <p:stCondLst>
                                            <p:cond delay="0"/>
                                          </p:stCondLst>
                                        </p:cTn>
                                        <p:tgtEl>
                                          <p:spTgt spid="23"/>
                                        </p:tgtEl>
                                        <p:attrNameLst>
                                          <p:attrName>style.visibility</p:attrName>
                                        </p:attrNameLst>
                                      </p:cBhvr>
                                      <p:to>
                                        <p:strVal val="visible"/>
                                      </p:to>
                                    </p:se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10" presetClass="exit" presetSubtype="0" fill="hold" grpId="1" nodeType="clickEffect">
                                  <p:stCondLst>
                                    <p:cond delay="0"/>
                                  </p:stCondLst>
                                  <p:childTnLst>
                                    <p:animEffect transition="out" filter="fade">
                                      <p:cBhvr>
                                        <p:cTn id="103" dur="500"/>
                                        <p:tgtEl>
                                          <p:spTgt spid="2">
                                            <p:txEl>
                                              <p:pRg st="7" end="7"/>
                                            </p:txEl>
                                          </p:spTgt>
                                        </p:tgtEl>
                                      </p:cBhvr>
                                    </p:animEffect>
                                    <p:set>
                                      <p:cBhvr>
                                        <p:cTn id="104" dur="1" fill="hold">
                                          <p:stCondLst>
                                            <p:cond delay="499"/>
                                          </p:stCondLst>
                                        </p:cTn>
                                        <p:tgtEl>
                                          <p:spTgt spid="2">
                                            <p:txEl>
                                              <p:pRg st="7" end="7"/>
                                            </p:txEl>
                                          </p:spTgt>
                                        </p:tgtEl>
                                        <p:attrNameLst>
                                          <p:attrName>style.visibility</p:attrName>
                                        </p:attrNameLst>
                                      </p:cBhvr>
                                      <p:to>
                                        <p:strVal val="hidden"/>
                                      </p:to>
                                    </p:set>
                                  </p:childTnLst>
                                </p:cTn>
                              </p:par>
                              <p:par>
                                <p:cTn id="105" presetID="10" presetClass="entr" presetSubtype="0" fill="hold" grpId="0" nodeType="withEffect">
                                  <p:stCondLst>
                                    <p:cond delay="0"/>
                                  </p:stCondLst>
                                  <p:childTnLst>
                                    <p:set>
                                      <p:cBhvr>
                                        <p:cTn id="106" dur="1" fill="hold">
                                          <p:stCondLst>
                                            <p:cond delay="0"/>
                                          </p:stCondLst>
                                        </p:cTn>
                                        <p:tgtEl>
                                          <p:spTgt spid="2">
                                            <p:txEl>
                                              <p:pRg st="8" end="8"/>
                                            </p:txEl>
                                          </p:spTgt>
                                        </p:tgtEl>
                                        <p:attrNameLst>
                                          <p:attrName>style.visibility</p:attrName>
                                        </p:attrNameLst>
                                      </p:cBhvr>
                                      <p:to>
                                        <p:strVal val="visible"/>
                                      </p:to>
                                    </p:set>
                                    <p:animEffect transition="in" filter="fade">
                                      <p:cBhvr>
                                        <p:cTn id="107" dur="500"/>
                                        <p:tgtEl>
                                          <p:spTgt spid="2">
                                            <p:txEl>
                                              <p:pRg st="8" end="8"/>
                                            </p:txEl>
                                          </p:spTgt>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
                                            <p:txEl>
                                              <p:pRg st="9" end="9"/>
                                            </p:txEl>
                                          </p:spTgt>
                                        </p:tgtEl>
                                        <p:attrNameLst>
                                          <p:attrName>style.visibility</p:attrName>
                                        </p:attrNameLst>
                                      </p:cBhvr>
                                      <p:to>
                                        <p:strVal val="visible"/>
                                      </p:to>
                                    </p:set>
                                    <p:animEffect transition="in" filter="fade">
                                      <p:cBhvr>
                                        <p:cTn id="110" dur="500"/>
                                        <p:tgtEl>
                                          <p:spTgt spid="2">
                                            <p:txEl>
                                              <p:pRg st="9" end="9"/>
                                            </p:txEl>
                                          </p:spTgt>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2">
                                            <p:txEl>
                                              <p:pRg st="10" end="10"/>
                                            </p:txEl>
                                          </p:spTgt>
                                        </p:tgtEl>
                                        <p:attrNameLst>
                                          <p:attrName>style.visibility</p:attrName>
                                        </p:attrNameLst>
                                      </p:cBhvr>
                                      <p:to>
                                        <p:strVal val="visible"/>
                                      </p:to>
                                    </p:set>
                                    <p:animEffect transition="in" filter="fade">
                                      <p:cBhvr>
                                        <p:cTn id="113" dur="500"/>
                                        <p:tgtEl>
                                          <p:spTgt spid="2">
                                            <p:txEl>
                                              <p:pRg st="10" end="10"/>
                                            </p:txEl>
                                          </p:spTgt>
                                        </p:tgtEl>
                                      </p:cBhvr>
                                    </p:animEffect>
                                  </p:childTnLst>
                                </p:cTn>
                              </p:par>
                              <p:par>
                                <p:cTn id="114" presetID="1" presetClass="exit" presetSubtype="0" fill="hold" nodeType="withEffect">
                                  <p:stCondLst>
                                    <p:cond delay="0"/>
                                  </p:stCondLst>
                                  <p:childTnLst>
                                    <p:set>
                                      <p:cBhvr>
                                        <p:cTn id="115" dur="1" fill="hold">
                                          <p:stCondLst>
                                            <p:cond delay="0"/>
                                          </p:stCondLst>
                                        </p:cTn>
                                        <p:tgtEl>
                                          <p:spTgt spid="23"/>
                                        </p:tgtEl>
                                        <p:attrNameLst>
                                          <p:attrName>style.visibility</p:attrName>
                                        </p:attrNameLst>
                                      </p:cBhvr>
                                      <p:to>
                                        <p:strVal val="hidden"/>
                                      </p:to>
                                    </p:set>
                                  </p:childTnLst>
                                </p:cTn>
                              </p:par>
                              <p:par>
                                <p:cTn id="116" presetID="1" presetClass="entr" presetSubtype="0" fill="hold" nodeType="withEffect">
                                  <p:stCondLst>
                                    <p:cond delay="0"/>
                                  </p:stCondLst>
                                  <p:childTnLst>
                                    <p:set>
                                      <p:cBhvr>
                                        <p:cTn id="117" dur="1" fill="hold">
                                          <p:stCondLst>
                                            <p:cond delay="0"/>
                                          </p:stCondLst>
                                        </p:cTn>
                                        <p:tgtEl>
                                          <p:spTgt spid="24"/>
                                        </p:tgtEl>
                                        <p:attrNameLst>
                                          <p:attrName>style.visibility</p:attrName>
                                        </p:attrNameLst>
                                      </p:cBhvr>
                                      <p:to>
                                        <p:strVal val="visible"/>
                                      </p:to>
                                    </p:set>
                                  </p:childTnLst>
                                </p:cTn>
                              </p:par>
                            </p:childTnLst>
                          </p:cTn>
                        </p:par>
                      </p:childTnLst>
                    </p:cTn>
                  </p:par>
                  <p:par>
                    <p:cTn id="118" fill="hold" nodeType="clickPar">
                      <p:stCondLst>
                        <p:cond delay="indefinite"/>
                      </p:stCondLst>
                      <p:childTnLst>
                        <p:par>
                          <p:cTn id="119" fill="hold" nodeType="withGroup">
                            <p:stCondLst>
                              <p:cond delay="0"/>
                            </p:stCondLst>
                            <p:childTnLst>
                              <p:par>
                                <p:cTn id="120" presetID="10" presetClass="exit" presetSubtype="0" fill="hold" grpId="1" nodeType="clickEffect">
                                  <p:stCondLst>
                                    <p:cond delay="0"/>
                                  </p:stCondLst>
                                  <p:childTnLst>
                                    <p:animEffect transition="out" filter="fade">
                                      <p:cBhvr>
                                        <p:cTn id="121" dur="500"/>
                                        <p:tgtEl>
                                          <p:spTgt spid="2">
                                            <p:txEl>
                                              <p:pRg st="8" end="8"/>
                                            </p:txEl>
                                          </p:spTgt>
                                        </p:tgtEl>
                                      </p:cBhvr>
                                    </p:animEffect>
                                    <p:set>
                                      <p:cBhvr>
                                        <p:cTn id="122" dur="1" fill="hold">
                                          <p:stCondLst>
                                            <p:cond delay="499"/>
                                          </p:stCondLst>
                                        </p:cTn>
                                        <p:tgtEl>
                                          <p:spTgt spid="2">
                                            <p:txEl>
                                              <p:pRg st="8" end="8"/>
                                            </p:txEl>
                                          </p:spTgt>
                                        </p:tgtEl>
                                        <p:attrNameLst>
                                          <p:attrName>style.visibility</p:attrName>
                                        </p:attrNameLst>
                                      </p:cBhvr>
                                      <p:to>
                                        <p:strVal val="hidden"/>
                                      </p:to>
                                    </p:set>
                                  </p:childTnLst>
                                </p:cTn>
                              </p:par>
                              <p:par>
                                <p:cTn id="123" presetID="10" presetClass="exit" presetSubtype="0" fill="hold" grpId="1" nodeType="withEffect">
                                  <p:stCondLst>
                                    <p:cond delay="0"/>
                                  </p:stCondLst>
                                  <p:childTnLst>
                                    <p:animEffect transition="out" filter="fade">
                                      <p:cBhvr>
                                        <p:cTn id="124" dur="500"/>
                                        <p:tgtEl>
                                          <p:spTgt spid="2">
                                            <p:txEl>
                                              <p:pRg st="9" end="9"/>
                                            </p:txEl>
                                          </p:spTgt>
                                        </p:tgtEl>
                                      </p:cBhvr>
                                    </p:animEffect>
                                    <p:set>
                                      <p:cBhvr>
                                        <p:cTn id="125" dur="1" fill="hold">
                                          <p:stCondLst>
                                            <p:cond delay="499"/>
                                          </p:stCondLst>
                                        </p:cTn>
                                        <p:tgtEl>
                                          <p:spTgt spid="2">
                                            <p:txEl>
                                              <p:pRg st="9" end="9"/>
                                            </p:txEl>
                                          </p:spTgt>
                                        </p:tgtEl>
                                        <p:attrNameLst>
                                          <p:attrName>style.visibility</p:attrName>
                                        </p:attrNameLst>
                                      </p:cBhvr>
                                      <p:to>
                                        <p:strVal val="hidden"/>
                                      </p:to>
                                    </p:set>
                                  </p:childTnLst>
                                </p:cTn>
                              </p:par>
                              <p:par>
                                <p:cTn id="126" presetID="10" presetClass="exit" presetSubtype="0" fill="hold" grpId="1" nodeType="withEffect">
                                  <p:stCondLst>
                                    <p:cond delay="0"/>
                                  </p:stCondLst>
                                  <p:childTnLst>
                                    <p:animEffect transition="out" filter="fade">
                                      <p:cBhvr>
                                        <p:cTn id="127" dur="500"/>
                                        <p:tgtEl>
                                          <p:spTgt spid="2">
                                            <p:txEl>
                                              <p:pRg st="10" end="10"/>
                                            </p:txEl>
                                          </p:spTgt>
                                        </p:tgtEl>
                                      </p:cBhvr>
                                    </p:animEffect>
                                    <p:set>
                                      <p:cBhvr>
                                        <p:cTn id="128" dur="1" fill="hold">
                                          <p:stCondLst>
                                            <p:cond delay="499"/>
                                          </p:stCondLst>
                                        </p:cTn>
                                        <p:tgtEl>
                                          <p:spTgt spid="2">
                                            <p:txEl>
                                              <p:pRg st="10" end="10"/>
                                            </p:txEl>
                                          </p:spTgt>
                                        </p:tgtEl>
                                        <p:attrNameLst>
                                          <p:attrName>style.visibility</p:attrName>
                                        </p:attrNameLst>
                                      </p:cBhvr>
                                      <p:to>
                                        <p:strVal val="hidden"/>
                                      </p:to>
                                    </p:set>
                                  </p:childTnLst>
                                </p:cTn>
                              </p:par>
                              <p:par>
                                <p:cTn id="129" presetID="10" presetClass="entr" presetSubtype="0" fill="hold" grpId="0" nodeType="withEffect">
                                  <p:stCondLst>
                                    <p:cond delay="0"/>
                                  </p:stCondLst>
                                  <p:childTnLst>
                                    <p:set>
                                      <p:cBhvr>
                                        <p:cTn id="130" dur="1" fill="hold">
                                          <p:stCondLst>
                                            <p:cond delay="0"/>
                                          </p:stCondLst>
                                        </p:cTn>
                                        <p:tgtEl>
                                          <p:spTgt spid="2">
                                            <p:txEl>
                                              <p:pRg st="11" end="11"/>
                                            </p:txEl>
                                          </p:spTgt>
                                        </p:tgtEl>
                                        <p:attrNameLst>
                                          <p:attrName>style.visibility</p:attrName>
                                        </p:attrNameLst>
                                      </p:cBhvr>
                                      <p:to>
                                        <p:strVal val="visible"/>
                                      </p:to>
                                    </p:set>
                                    <p:animEffect transition="in" filter="fade">
                                      <p:cBhvr>
                                        <p:cTn id="131" dur="500"/>
                                        <p:tgtEl>
                                          <p:spTgt spid="2">
                                            <p:txEl>
                                              <p:pRg st="11" end="11"/>
                                            </p:txEl>
                                          </p:spTgt>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2">
                                            <p:txEl>
                                              <p:pRg st="12" end="12"/>
                                            </p:txEl>
                                          </p:spTgt>
                                        </p:tgtEl>
                                        <p:attrNameLst>
                                          <p:attrName>style.visibility</p:attrName>
                                        </p:attrNameLst>
                                      </p:cBhvr>
                                      <p:to>
                                        <p:strVal val="visible"/>
                                      </p:to>
                                    </p:set>
                                    <p:animEffect transition="in" filter="fade">
                                      <p:cBhvr>
                                        <p:cTn id="134" dur="500"/>
                                        <p:tgtEl>
                                          <p:spTgt spid="2">
                                            <p:txEl>
                                              <p:pRg st="12" end="12"/>
                                            </p:txEl>
                                          </p:spTgt>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2">
                                            <p:txEl>
                                              <p:pRg st="13" end="13"/>
                                            </p:txEl>
                                          </p:spTgt>
                                        </p:tgtEl>
                                        <p:attrNameLst>
                                          <p:attrName>style.visibility</p:attrName>
                                        </p:attrNameLst>
                                      </p:cBhvr>
                                      <p:to>
                                        <p:strVal val="visible"/>
                                      </p:to>
                                    </p:set>
                                    <p:animEffect transition="in" filter="fade">
                                      <p:cBhvr>
                                        <p:cTn id="137" dur="500"/>
                                        <p:tgtEl>
                                          <p:spTgt spid="2">
                                            <p:txEl>
                                              <p:pRg st="13" end="13"/>
                                            </p:txEl>
                                          </p:spTgt>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2">
                                            <p:txEl>
                                              <p:pRg st="14" end="14"/>
                                            </p:txEl>
                                          </p:spTgt>
                                        </p:tgtEl>
                                        <p:attrNameLst>
                                          <p:attrName>style.visibility</p:attrName>
                                        </p:attrNameLst>
                                      </p:cBhvr>
                                      <p:to>
                                        <p:strVal val="visible"/>
                                      </p:to>
                                    </p:set>
                                    <p:animEffect transition="in" filter="fade">
                                      <p:cBhvr>
                                        <p:cTn id="140" dur="500"/>
                                        <p:tgtEl>
                                          <p:spTgt spid="2">
                                            <p:txEl>
                                              <p:pRg st="14" end="14"/>
                                            </p:txEl>
                                          </p:spTgt>
                                        </p:tgtEl>
                                      </p:cBhvr>
                                    </p:animEffect>
                                  </p:childTnLst>
                                </p:cTn>
                              </p:par>
                              <p:par>
                                <p:cTn id="141" presetID="1" presetClass="exit" presetSubtype="0" fill="hold" nodeType="withEffect">
                                  <p:stCondLst>
                                    <p:cond delay="0"/>
                                  </p:stCondLst>
                                  <p:childTnLst>
                                    <p:set>
                                      <p:cBhvr>
                                        <p:cTn id="142" dur="1" fill="hold">
                                          <p:stCondLst>
                                            <p:cond delay="0"/>
                                          </p:stCondLst>
                                        </p:cTn>
                                        <p:tgtEl>
                                          <p:spTgt spid="24"/>
                                        </p:tgtEl>
                                        <p:attrNameLst>
                                          <p:attrName>style.visibility</p:attrName>
                                        </p:attrNameLst>
                                      </p:cBhvr>
                                      <p:to>
                                        <p:strVal val="hidden"/>
                                      </p:to>
                                    </p:set>
                                  </p:childTnLst>
                                </p:cTn>
                              </p:par>
                              <p:par>
                                <p:cTn id="143" presetID="1" presetClass="entr" presetSubtype="0" fill="hold" nodeType="withEffect">
                                  <p:stCondLst>
                                    <p:cond delay="0"/>
                                  </p:stCondLst>
                                  <p:childTnLst>
                                    <p:set>
                                      <p:cBhvr>
                                        <p:cTn id="144" dur="1" fill="hold">
                                          <p:stCondLst>
                                            <p:cond delay="0"/>
                                          </p:stCondLst>
                                        </p:cTn>
                                        <p:tgtEl>
                                          <p:spTgt spid="26"/>
                                        </p:tgtEl>
                                        <p:attrNameLst>
                                          <p:attrName>style.visibility</p:attrName>
                                        </p:attrNameLst>
                                      </p:cBhvr>
                                      <p:to>
                                        <p:strVal val="visible"/>
                                      </p:to>
                                    </p:set>
                                  </p:childTnLst>
                                </p:cTn>
                              </p:par>
                            </p:childTnLst>
                          </p:cTn>
                        </p:par>
                      </p:childTnLst>
                    </p:cTn>
                  </p:par>
                  <p:par>
                    <p:cTn id="145" fill="hold" nodeType="clickPar">
                      <p:stCondLst>
                        <p:cond delay="indefinite"/>
                      </p:stCondLst>
                      <p:childTnLst>
                        <p:par>
                          <p:cTn id="146" fill="hold" nodeType="withGroup">
                            <p:stCondLst>
                              <p:cond delay="0"/>
                            </p:stCondLst>
                            <p:childTnLst>
                              <p:par>
                                <p:cTn id="147" presetID="10" presetClass="exit" presetSubtype="0" fill="hold" grpId="1" nodeType="clickEffect">
                                  <p:stCondLst>
                                    <p:cond delay="0"/>
                                  </p:stCondLst>
                                  <p:childTnLst>
                                    <p:animEffect transition="out" filter="fade">
                                      <p:cBhvr>
                                        <p:cTn id="148" dur="500"/>
                                        <p:tgtEl>
                                          <p:spTgt spid="2">
                                            <p:txEl>
                                              <p:pRg st="11" end="11"/>
                                            </p:txEl>
                                          </p:spTgt>
                                        </p:tgtEl>
                                      </p:cBhvr>
                                    </p:animEffect>
                                    <p:set>
                                      <p:cBhvr>
                                        <p:cTn id="149" dur="1" fill="hold">
                                          <p:stCondLst>
                                            <p:cond delay="499"/>
                                          </p:stCondLst>
                                        </p:cTn>
                                        <p:tgtEl>
                                          <p:spTgt spid="2">
                                            <p:txEl>
                                              <p:pRg st="11" end="11"/>
                                            </p:txEl>
                                          </p:spTgt>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500"/>
                                        <p:tgtEl>
                                          <p:spTgt spid="2">
                                            <p:txEl>
                                              <p:pRg st="12" end="12"/>
                                            </p:txEl>
                                          </p:spTgt>
                                        </p:tgtEl>
                                      </p:cBhvr>
                                    </p:animEffect>
                                    <p:set>
                                      <p:cBhvr>
                                        <p:cTn id="152" dur="1" fill="hold">
                                          <p:stCondLst>
                                            <p:cond delay="499"/>
                                          </p:stCondLst>
                                        </p:cTn>
                                        <p:tgtEl>
                                          <p:spTgt spid="2">
                                            <p:txEl>
                                              <p:pRg st="12" end="12"/>
                                            </p:txEl>
                                          </p:spTgt>
                                        </p:tgtEl>
                                        <p:attrNameLst>
                                          <p:attrName>style.visibility</p:attrName>
                                        </p:attrNameLst>
                                      </p:cBhvr>
                                      <p:to>
                                        <p:strVal val="hidden"/>
                                      </p:to>
                                    </p:set>
                                  </p:childTnLst>
                                </p:cTn>
                              </p:par>
                              <p:par>
                                <p:cTn id="153" presetID="10" presetClass="exit" presetSubtype="0" fill="hold" grpId="1" nodeType="withEffect">
                                  <p:stCondLst>
                                    <p:cond delay="0"/>
                                  </p:stCondLst>
                                  <p:childTnLst>
                                    <p:animEffect transition="out" filter="fade">
                                      <p:cBhvr>
                                        <p:cTn id="154" dur="500"/>
                                        <p:tgtEl>
                                          <p:spTgt spid="2">
                                            <p:txEl>
                                              <p:pRg st="13" end="13"/>
                                            </p:txEl>
                                          </p:spTgt>
                                        </p:tgtEl>
                                      </p:cBhvr>
                                    </p:animEffect>
                                    <p:set>
                                      <p:cBhvr>
                                        <p:cTn id="155" dur="1" fill="hold">
                                          <p:stCondLst>
                                            <p:cond delay="499"/>
                                          </p:stCondLst>
                                        </p:cTn>
                                        <p:tgtEl>
                                          <p:spTgt spid="2">
                                            <p:txEl>
                                              <p:pRg st="13" end="13"/>
                                            </p:txEl>
                                          </p:spTgt>
                                        </p:tgtEl>
                                        <p:attrNameLst>
                                          <p:attrName>style.visibility</p:attrName>
                                        </p:attrNameLst>
                                      </p:cBhvr>
                                      <p:to>
                                        <p:strVal val="hidden"/>
                                      </p:to>
                                    </p:set>
                                  </p:childTnLst>
                                </p:cTn>
                              </p:par>
                              <p:par>
                                <p:cTn id="156" presetID="10" presetClass="exit" presetSubtype="0" fill="hold" grpId="1" nodeType="withEffect">
                                  <p:stCondLst>
                                    <p:cond delay="0"/>
                                  </p:stCondLst>
                                  <p:childTnLst>
                                    <p:animEffect transition="out" filter="fade">
                                      <p:cBhvr>
                                        <p:cTn id="157" dur="500"/>
                                        <p:tgtEl>
                                          <p:spTgt spid="2">
                                            <p:txEl>
                                              <p:pRg st="14" end="14"/>
                                            </p:txEl>
                                          </p:spTgt>
                                        </p:tgtEl>
                                      </p:cBhvr>
                                    </p:animEffect>
                                    <p:set>
                                      <p:cBhvr>
                                        <p:cTn id="158" dur="1" fill="hold">
                                          <p:stCondLst>
                                            <p:cond delay="499"/>
                                          </p:stCondLst>
                                        </p:cTn>
                                        <p:tgtEl>
                                          <p:spTgt spid="2">
                                            <p:txEl>
                                              <p:pRg st="14" end="1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番号プレースホルダー 3"/>
          <p:cNvSpPr>
            <a:spLocks noGrp="1"/>
          </p:cNvSpPr>
          <p:nvPr>
            <p:ph type="sldNum" sz="quarter" idx="11"/>
          </p:nvPr>
        </p:nvSpPr>
        <p:spPr>
          <a:noFill/>
        </p:spPr>
        <p:txBody>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fld id="{0A788D27-3DEE-4FDB-9194-1AC201B0066C}" type="slidenum">
              <a:rPr kumimoji="0" lang="en-US" altLang="ja-JP" sz="1200">
                <a:latin typeface="Arial Black" pitchFamily="34" charset="0"/>
              </a:rPr>
              <a:pPr eaLnBrk="1" hangingPunct="1"/>
              <a:t>9</a:t>
            </a:fld>
            <a:endParaRPr kumimoji="0" lang="en-US" altLang="ja-JP" sz="1200">
              <a:latin typeface="Arial Black" pitchFamily="34" charset="0"/>
            </a:endParaRPr>
          </a:p>
        </p:txBody>
      </p:sp>
      <p:sp>
        <p:nvSpPr>
          <p:cNvPr id="25603" name="Rectangle 2"/>
          <p:cNvSpPr>
            <a:spLocks noGrp="1" noChangeArrowheads="1"/>
          </p:cNvSpPr>
          <p:nvPr>
            <p:ph type="title"/>
          </p:nvPr>
        </p:nvSpPr>
        <p:spPr>
          <a:xfrm>
            <a:off x="685800" y="76200"/>
            <a:ext cx="7772400" cy="1143000"/>
          </a:xfrm>
        </p:spPr>
        <p:txBody>
          <a:bodyPr/>
          <a:lstStyle/>
          <a:p>
            <a:pPr eaLnBrk="1" hangingPunct="1"/>
            <a:r>
              <a:rPr lang="ja-JP" altLang="en-US" sz="4000" smtClean="0"/>
              <a:t>金属薄膜の成膜の仕組み</a:t>
            </a:r>
          </a:p>
        </p:txBody>
      </p:sp>
      <p:graphicFrame>
        <p:nvGraphicFramePr>
          <p:cNvPr id="25604" name="Object 3"/>
          <p:cNvGraphicFramePr>
            <a:graphicFrameLocks noChangeAspect="1"/>
          </p:cNvGraphicFramePr>
          <p:nvPr/>
        </p:nvGraphicFramePr>
        <p:xfrm>
          <a:off x="381000" y="3200400"/>
          <a:ext cx="8305800" cy="2209800"/>
        </p:xfrm>
        <a:graphic>
          <a:graphicData uri="http://schemas.openxmlformats.org/presentationml/2006/ole">
            <mc:AlternateContent xmlns:mc="http://schemas.openxmlformats.org/markup-compatibility/2006">
              <mc:Choice xmlns:v="urn:schemas-microsoft-com:vml" Requires="v">
                <p:oleObj spid="_x0000_s1051" name="ビットマップ イメージ" r:id="rId3" imgW="4571429" imgH="1142857" progId="Paint.Picture">
                  <p:embed/>
                </p:oleObj>
              </mc:Choice>
              <mc:Fallback>
                <p:oleObj name="ビットマップ イメージ" r:id="rId3" imgW="4571429" imgH="1142857"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00400"/>
                        <a:ext cx="8305800" cy="220980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605" name="Text Box 4"/>
          <p:cNvSpPr txBox="1">
            <a:spLocks noChangeArrowheads="1"/>
          </p:cNvSpPr>
          <p:nvPr/>
        </p:nvSpPr>
        <p:spPr bwMode="auto">
          <a:xfrm>
            <a:off x="838200" y="1144588"/>
            <a:ext cx="7395271" cy="194117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ja-JP" altLang="en-US" sz="2000" dirty="0">
                <a:latin typeface="Times New Roman" pitchFamily="18" charset="0"/>
              </a:rPr>
              <a:t>・ </a:t>
            </a:r>
            <a:r>
              <a:rPr lang="ja-JP" altLang="en-US" sz="2000" dirty="0" smtClean="0">
                <a:latin typeface="Times New Roman" pitchFamily="18" charset="0"/>
              </a:rPr>
              <a:t>薄膜</a:t>
            </a:r>
            <a:r>
              <a:rPr lang="ja-JP" altLang="en-US" sz="2000" dirty="0">
                <a:latin typeface="Times New Roman" pitchFamily="18" charset="0"/>
              </a:rPr>
              <a:t>の成膜にはスパッタリング法を用いる</a:t>
            </a:r>
          </a:p>
          <a:p>
            <a:pPr eaLnBrk="1" hangingPunct="1"/>
            <a:endParaRPr lang="ja-JP" altLang="en-US" sz="2000" dirty="0">
              <a:latin typeface="Times New Roman" pitchFamily="18" charset="0"/>
            </a:endParaRPr>
          </a:p>
          <a:p>
            <a:pPr eaLnBrk="1" hangingPunct="1"/>
            <a:r>
              <a:rPr lang="ja-JP" altLang="en-US" sz="2000" dirty="0">
                <a:latin typeface="Times New Roman" pitchFamily="18" charset="0"/>
              </a:rPr>
              <a:t>①成膜したい金属を上部に、膜を作る試料を下部に配置する</a:t>
            </a:r>
          </a:p>
          <a:p>
            <a:pPr eaLnBrk="1" hangingPunct="1"/>
            <a:r>
              <a:rPr lang="ja-JP" altLang="en-US" sz="2000" dirty="0">
                <a:latin typeface="Times New Roman" pitchFamily="18" charset="0"/>
              </a:rPr>
              <a:t>②</a:t>
            </a:r>
            <a:r>
              <a:rPr lang="en-US" altLang="ja-JP" sz="2000" dirty="0">
                <a:latin typeface="Times New Roman" pitchFamily="18" charset="0"/>
              </a:rPr>
              <a:t>A</a:t>
            </a:r>
            <a:r>
              <a:rPr lang="ja-JP" altLang="en-US" sz="2000" dirty="0" err="1">
                <a:latin typeface="Times New Roman" pitchFamily="18" charset="0"/>
              </a:rPr>
              <a:t>ｒ</a:t>
            </a:r>
            <a:r>
              <a:rPr lang="ja-JP" altLang="en-US" sz="2000" dirty="0">
                <a:latin typeface="Times New Roman" pitchFamily="18" charset="0"/>
              </a:rPr>
              <a:t>ガスをプラズマ化させ、高電圧をかけてターゲットに衝突させる</a:t>
            </a:r>
          </a:p>
          <a:p>
            <a:pPr eaLnBrk="1" hangingPunct="1"/>
            <a:r>
              <a:rPr lang="ja-JP" altLang="en-US" sz="2000" dirty="0">
                <a:latin typeface="Times New Roman" pitchFamily="18" charset="0"/>
              </a:rPr>
              <a:t>③ターゲットが飛散する</a:t>
            </a:r>
          </a:p>
          <a:p>
            <a:pPr eaLnBrk="1" hangingPunct="1"/>
            <a:r>
              <a:rPr lang="ja-JP" altLang="en-US" sz="2000" dirty="0">
                <a:latin typeface="Times New Roman" pitchFamily="18" charset="0"/>
              </a:rPr>
              <a:t>④下の基板</a:t>
            </a:r>
            <a:r>
              <a:rPr lang="en-US" altLang="ja-JP" sz="2000" dirty="0">
                <a:latin typeface="Times New Roman" pitchFamily="18" charset="0"/>
              </a:rPr>
              <a:t>(</a:t>
            </a:r>
            <a:r>
              <a:rPr lang="ja-JP" altLang="en-US" sz="2000" dirty="0">
                <a:latin typeface="Times New Roman" pitchFamily="18" charset="0"/>
              </a:rPr>
              <a:t>試料</a:t>
            </a:r>
            <a:r>
              <a:rPr lang="en-US" altLang="ja-JP" sz="2000" dirty="0">
                <a:latin typeface="Times New Roman" pitchFamily="18" charset="0"/>
              </a:rPr>
              <a:t>)</a:t>
            </a:r>
            <a:r>
              <a:rPr lang="ja-JP" altLang="en-US" sz="2000" dirty="0">
                <a:latin typeface="Times New Roman" pitchFamily="18" charset="0"/>
              </a:rPr>
              <a:t>にターゲットが付着</a:t>
            </a:r>
          </a:p>
        </p:txBody>
      </p:sp>
      <p:sp>
        <p:nvSpPr>
          <p:cNvPr id="25606" name="Text Box 5"/>
          <p:cNvSpPr txBox="1">
            <a:spLocks noChangeArrowheads="1"/>
          </p:cNvSpPr>
          <p:nvPr/>
        </p:nvSpPr>
        <p:spPr bwMode="auto">
          <a:xfrm>
            <a:off x="533400" y="5699125"/>
            <a:ext cx="3441700" cy="7016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ja-JP" altLang="en-US" sz="2000" b="1" dirty="0">
                <a:solidFill>
                  <a:srgbClr val="0000FF"/>
                </a:solidFill>
                <a:latin typeface="Times New Roman" pitchFamily="18" charset="0"/>
              </a:rPr>
              <a:t>基板間距離：固定  </a:t>
            </a:r>
            <a:r>
              <a:rPr lang="en-US" altLang="ja-JP" sz="2000" b="1" dirty="0" err="1">
                <a:solidFill>
                  <a:srgbClr val="0000FF"/>
                </a:solidFill>
                <a:latin typeface="Times New Roman" pitchFamily="18" charset="0"/>
              </a:rPr>
              <a:t>Ts</a:t>
            </a:r>
            <a:r>
              <a:rPr lang="en-US" altLang="ja-JP" sz="2000" b="1" dirty="0">
                <a:solidFill>
                  <a:srgbClr val="0000FF"/>
                </a:solidFill>
                <a:latin typeface="Times New Roman" pitchFamily="18" charset="0"/>
              </a:rPr>
              <a:t>=130mm</a:t>
            </a:r>
          </a:p>
          <a:p>
            <a:pPr eaLnBrk="1" hangingPunct="1"/>
            <a:r>
              <a:rPr lang="en-US" altLang="ja-JP" sz="2000" b="1" dirty="0" err="1">
                <a:solidFill>
                  <a:srgbClr val="0000FF"/>
                </a:solidFill>
                <a:latin typeface="Times New Roman" pitchFamily="18" charset="0"/>
              </a:rPr>
              <a:t>Ar</a:t>
            </a:r>
            <a:r>
              <a:rPr lang="ja-JP" altLang="en-US" sz="2000" b="1" dirty="0">
                <a:solidFill>
                  <a:srgbClr val="0000FF"/>
                </a:solidFill>
                <a:latin typeface="Times New Roman" pitchFamily="18" charset="0"/>
              </a:rPr>
              <a:t>ガス流量：固定  </a:t>
            </a:r>
            <a:r>
              <a:rPr lang="en-US" altLang="ja-JP" sz="2000" b="1" dirty="0">
                <a:solidFill>
                  <a:srgbClr val="0000FF"/>
                </a:solidFill>
                <a:latin typeface="Times New Roman" pitchFamily="18" charset="0"/>
              </a:rPr>
              <a:t>50cc/min.</a:t>
            </a:r>
          </a:p>
        </p:txBody>
      </p:sp>
      <p:sp>
        <p:nvSpPr>
          <p:cNvPr id="25607" name="Text Box 6"/>
          <p:cNvSpPr txBox="1">
            <a:spLocks noChangeArrowheads="1"/>
          </p:cNvSpPr>
          <p:nvPr/>
        </p:nvSpPr>
        <p:spPr bwMode="auto">
          <a:xfrm>
            <a:off x="4648200" y="5715000"/>
            <a:ext cx="2835275" cy="7016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ja-JP" altLang="en-US" sz="2000" b="1">
                <a:solidFill>
                  <a:srgbClr val="FF0000"/>
                </a:solidFill>
                <a:latin typeface="Times New Roman" pitchFamily="18" charset="0"/>
              </a:rPr>
              <a:t>投入パワー：</a:t>
            </a:r>
            <a:r>
              <a:rPr lang="en-US" altLang="ja-JP" sz="2000" b="1">
                <a:solidFill>
                  <a:srgbClr val="FF0000"/>
                </a:solidFill>
                <a:latin typeface="Times New Roman" pitchFamily="18" charset="0"/>
              </a:rPr>
              <a:t>200</a:t>
            </a:r>
            <a:r>
              <a:rPr lang="ja-JP" altLang="en-US" sz="2000" b="1">
                <a:solidFill>
                  <a:srgbClr val="FF0000"/>
                </a:solidFill>
                <a:latin typeface="Times New Roman" pitchFamily="18" charset="0"/>
              </a:rPr>
              <a:t>～</a:t>
            </a:r>
            <a:r>
              <a:rPr lang="en-US" altLang="ja-JP" sz="2000" b="1">
                <a:solidFill>
                  <a:srgbClr val="FF0000"/>
                </a:solidFill>
                <a:latin typeface="Times New Roman" pitchFamily="18" charset="0"/>
              </a:rPr>
              <a:t>600W</a:t>
            </a:r>
          </a:p>
          <a:p>
            <a:pPr eaLnBrk="1" hangingPunct="1"/>
            <a:r>
              <a:rPr lang="en-US" altLang="ja-JP" sz="2000" b="1">
                <a:solidFill>
                  <a:srgbClr val="FF0000"/>
                </a:solidFill>
                <a:latin typeface="Times New Roman" pitchFamily="18" charset="0"/>
              </a:rPr>
              <a:t>Ar</a:t>
            </a:r>
            <a:r>
              <a:rPr lang="ja-JP" altLang="en-US" sz="2000" b="1">
                <a:solidFill>
                  <a:srgbClr val="FF0000"/>
                </a:solidFill>
                <a:latin typeface="Times New Roman" pitchFamily="18" charset="0"/>
              </a:rPr>
              <a:t>ガス圧力：</a:t>
            </a:r>
            <a:r>
              <a:rPr lang="en-US" altLang="ja-JP" sz="2000" b="1">
                <a:solidFill>
                  <a:srgbClr val="FF0000"/>
                </a:solidFill>
                <a:latin typeface="Times New Roman" pitchFamily="18" charset="0"/>
              </a:rPr>
              <a:t>0.7</a:t>
            </a:r>
            <a:r>
              <a:rPr lang="ja-JP" altLang="en-US" sz="2000" b="1">
                <a:solidFill>
                  <a:srgbClr val="FF0000"/>
                </a:solidFill>
                <a:latin typeface="Times New Roman" pitchFamily="18" charset="0"/>
              </a:rPr>
              <a:t>～</a:t>
            </a:r>
            <a:r>
              <a:rPr lang="en-US" altLang="ja-JP" sz="2000" b="1">
                <a:solidFill>
                  <a:srgbClr val="FF0000"/>
                </a:solidFill>
                <a:latin typeface="Times New Roman" pitchFamily="18" charset="0"/>
              </a:rPr>
              <a:t>3.0Pa</a:t>
            </a:r>
          </a:p>
        </p:txBody>
      </p:sp>
      <p:sp>
        <p:nvSpPr>
          <p:cNvPr id="25608" name="Text Box 7"/>
          <p:cNvSpPr txBox="1">
            <a:spLocks noChangeArrowheads="1"/>
          </p:cNvSpPr>
          <p:nvPr/>
        </p:nvSpPr>
        <p:spPr bwMode="auto">
          <a:xfrm>
            <a:off x="4024313" y="4533900"/>
            <a:ext cx="422275" cy="366713"/>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kumimoji="1" sz="2800">
                <a:solidFill>
                  <a:schemeClr val="tx1"/>
                </a:solidFill>
                <a:latin typeface="Arial" pitchFamily="34" charset="0"/>
                <a:ea typeface="ＭＳ Ｐゴシック" pitchFamily="50" charset="-128"/>
              </a:defRPr>
            </a:lvl1pPr>
            <a:lvl2pPr marL="742950" indent="-285750" eaLnBrk="0" hangingPunct="0">
              <a:defRPr kumimoji="1" sz="2800">
                <a:solidFill>
                  <a:schemeClr val="tx1"/>
                </a:solidFill>
                <a:latin typeface="Arial" pitchFamily="34" charset="0"/>
                <a:ea typeface="ＭＳ Ｐゴシック" pitchFamily="50" charset="-128"/>
              </a:defRPr>
            </a:lvl2pPr>
            <a:lvl3pPr marL="1143000" indent="-228600" eaLnBrk="0" hangingPunct="0">
              <a:defRPr kumimoji="1" sz="2800">
                <a:solidFill>
                  <a:schemeClr val="tx1"/>
                </a:solidFill>
                <a:latin typeface="Arial" pitchFamily="34" charset="0"/>
                <a:ea typeface="ＭＳ Ｐゴシック" pitchFamily="50" charset="-128"/>
              </a:defRPr>
            </a:lvl3pPr>
            <a:lvl4pPr marL="1600200" indent="-228600" eaLnBrk="0" hangingPunct="0">
              <a:defRPr kumimoji="1" sz="2800">
                <a:solidFill>
                  <a:schemeClr val="tx1"/>
                </a:solidFill>
                <a:latin typeface="Arial" pitchFamily="34" charset="0"/>
                <a:ea typeface="ＭＳ Ｐゴシック" pitchFamily="50" charset="-128"/>
              </a:defRPr>
            </a:lvl4pPr>
            <a:lvl5pPr marL="2057400" indent="-228600" eaLnBrk="0" hangingPunct="0">
              <a:defRPr kumimoji="1" sz="28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800">
                <a:solidFill>
                  <a:schemeClr val="tx1"/>
                </a:solidFill>
                <a:latin typeface="Arial" pitchFamily="34" charset="0"/>
                <a:ea typeface="ＭＳ Ｐゴシック" pitchFamily="50" charset="-128"/>
              </a:defRPr>
            </a:lvl9pPr>
          </a:lstStyle>
          <a:p>
            <a:pPr eaLnBrk="1" hangingPunct="1"/>
            <a:r>
              <a:rPr lang="en-US" altLang="ja-JP" sz="1800">
                <a:latin typeface="Times New Roman" pitchFamily="18" charset="0"/>
              </a:rPr>
              <a:t>Ar</a:t>
            </a:r>
          </a:p>
        </p:txBody>
      </p:sp>
    </p:spTree>
    <p:extLst>
      <p:ext uri="{BB962C8B-B14F-4D97-AF65-F5344CB8AC3E}">
        <p14:creationId xmlns:p14="http://schemas.microsoft.com/office/powerpoint/2010/main" val="253745250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380"/>
  <p:tag name="DEFAULTHEIGHT" val="295"/>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800" b="0" i="0" u="none" strike="noStrike" cap="none" normalizeH="0" baseline="0" smtClean="0">
            <a:ln>
              <a:noFill/>
            </a:ln>
            <a:solidFill>
              <a:schemeClr val="tx1"/>
            </a:solidFill>
            <a:effectLst/>
            <a:latin typeface="Arial" pitchFamily="34" charset="0"/>
            <a:ea typeface="ＭＳ Ｐゴシック" pitchFamily="50" charset="-128"/>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15899</TotalTime>
  <Words>919</Words>
  <Application>Microsoft Office PowerPoint</Application>
  <PresentationFormat>画面に合わせる (4:3)</PresentationFormat>
  <Paragraphs>179</Paragraphs>
  <Slides>11</Slides>
  <Notes>2</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11</vt:i4>
      </vt:variant>
    </vt:vector>
  </HeadingPairs>
  <TitlesOfParts>
    <vt:vector size="13" baseType="lpstr">
      <vt:lpstr>Pixel</vt:lpstr>
      <vt:lpstr>ビットマップ イメージ</vt:lpstr>
      <vt:lpstr>STJ(超伝導トンネル接合）検出器</vt:lpstr>
      <vt:lpstr>STJ動作原理</vt:lpstr>
      <vt:lpstr>PowerPoint プレゼンテーション</vt:lpstr>
      <vt:lpstr>I-V測定＝SIS構造がうまく出来ていることのチェック</vt:lpstr>
      <vt:lpstr>PowerPoint プレゼンテーション</vt:lpstr>
      <vt:lpstr>Nb/Al-STJ によるI-V特性測定例</vt:lpstr>
      <vt:lpstr>Nb/Al - STJ  Response to 5.9keV X rays</vt:lpstr>
      <vt:lpstr>PowerPoint プレゼンテーション</vt:lpstr>
      <vt:lpstr>金属薄膜の成膜の仕組み</vt:lpstr>
      <vt:lpstr>ドライエッチング(ICP-RIE)</vt:lpstr>
      <vt:lpstr>KEKの超伝導検出器開発システム</vt:lpstr>
    </vt:vector>
  </TitlesOfParts>
  <Company>University of Tsukuba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タイトルなし</dc:title>
  <dc:creator>High Energy Physics Lab.</dc:creator>
  <cp:lastModifiedBy>yuji</cp:lastModifiedBy>
  <cp:revision>579</cp:revision>
  <cp:lastPrinted>2001-11-05T05:54:47Z</cp:lastPrinted>
  <dcterms:created xsi:type="dcterms:W3CDTF">2001-02-09T02:06:54Z</dcterms:created>
  <dcterms:modified xsi:type="dcterms:W3CDTF">2012-07-11T07:07:40Z</dcterms:modified>
</cp:coreProperties>
</file>